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ningcloud.com/wp-content/uploads/2015/09/Text-Analytics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ewsroom.unl.edu/announce/files/file73618.png" TargetMode="External"/><Relationship Id="rId3" Type="http://schemas.openxmlformats.org/officeDocument/2006/relationships/hyperlink" Target="https://ethereum.org/images/wallpaper-homestead.jpg" TargetMode="External"/><Relationship Id="rId7" Type="http://schemas.openxmlformats.org/officeDocument/2006/relationships/hyperlink" Target="https://hamilton-bank.com/wp-content/themes/hamilton-bank/images/logo-mt-bank-ret.p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inanceqa.com/images/pnc-bank-online-banking-review.jpg" TargetMode="External"/><Relationship Id="rId5" Type="http://schemas.openxmlformats.org/officeDocument/2006/relationships/hyperlink" Target="https://media.coindesk.com/uploads/2017/03/bitcoin.jpg" TargetMode="External"/><Relationship Id="rId4" Type="http://schemas.openxmlformats.org/officeDocument/2006/relationships/hyperlink" Target="https://vialogue.files.wordpress.com/2010/09/netflix-logo.p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oindesk.com/uploads/2017/03/bitcoin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oindesk.com/uploads/2017/03/bitcoin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000"/>
              <a:t>ROBERT</a:t>
            </a:r>
          </a:p>
          <a:p>
            <a:pPr marL="0" lvl="0" indent="0">
              <a:spcBef>
                <a:spcPts val="0"/>
              </a:spcBef>
              <a:buNone/>
            </a:pPr>
            <a:endParaRPr sz="4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000"/>
              <a:t>ROBERT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4000"/>
              <a:t>Matt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4000"/>
              <a:t>Matt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000"/>
              <a:t>ALEX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ROBERT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https://www.meaningcloud.com/wp-content/uploads/2015/09/Text-Analytics.jpg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fdsaF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ALEX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currency market giving us a reasonable assumption to conduct a Bubble anal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https://ethereum.org/images/wallpaper-homestead.jpg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https://vialogue.files.wordpress.com/2010/09/netflix-logo.png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https://media.coindesk.com/uploads/2017/03/bitcoin.jpg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www.financeqa.com/images/pnc-bank-online-banking-review.jpg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https://hamilton-bank.com/wp-content/themes/hamilton-bank/images/logo-mt-bank-ret.png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http://newsroom.unl.edu/announce/files/file73618.png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ALEX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https://media.coindesk.com/uploads/2017/03/bitcoin.jpg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ROBERT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https://media.coindesk.com/uploads/2017/03/bitcoin.jpg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ROBERT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ALEX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8000"/>
              <a:buNone/>
              <a:defRPr sz="8000"/>
            </a:lvl1pPr>
            <a:lvl2pPr lvl="1">
              <a:spcBef>
                <a:spcPts val="0"/>
              </a:spcBef>
              <a:buSzPts val="8000"/>
              <a:buNone/>
              <a:defRPr sz="8000"/>
            </a:lvl2pPr>
            <a:lvl3pPr lvl="2">
              <a:spcBef>
                <a:spcPts val="0"/>
              </a:spcBef>
              <a:buSzPts val="8000"/>
              <a:buNone/>
              <a:defRPr sz="8000"/>
            </a:lvl3pPr>
            <a:lvl4pPr lvl="3">
              <a:spcBef>
                <a:spcPts val="0"/>
              </a:spcBef>
              <a:buSzPts val="8000"/>
              <a:buNone/>
              <a:defRPr sz="8000"/>
            </a:lvl4pPr>
            <a:lvl5pPr lvl="4">
              <a:spcBef>
                <a:spcPts val="0"/>
              </a:spcBef>
              <a:buSzPts val="8000"/>
              <a:buNone/>
              <a:defRPr sz="8000"/>
            </a:lvl5pPr>
            <a:lvl6pPr lvl="5">
              <a:spcBef>
                <a:spcPts val="0"/>
              </a:spcBef>
              <a:buSzPts val="8000"/>
              <a:buNone/>
              <a:defRPr sz="8000"/>
            </a:lvl6pPr>
            <a:lvl7pPr lvl="6">
              <a:spcBef>
                <a:spcPts val="0"/>
              </a:spcBef>
              <a:buSzPts val="8000"/>
              <a:buNone/>
              <a:defRPr sz="8000"/>
            </a:lvl7pPr>
            <a:lvl8pPr lvl="7">
              <a:spcBef>
                <a:spcPts val="0"/>
              </a:spcBef>
              <a:buSzPts val="8000"/>
              <a:buNone/>
              <a:defRPr sz="8000"/>
            </a:lvl8pPr>
            <a:lvl9pPr lvl="8">
              <a:spcBef>
                <a:spcPts val="0"/>
              </a:spcBef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794300" y="996000"/>
            <a:ext cx="6071100" cy="31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Cryptocurrencies: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Brief Look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Sentiment Analysis</a:t>
            </a:r>
            <a:r>
              <a:rPr lang="en"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3507000"/>
            <a:ext cx="3432000" cy="163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Alexander Fuller</a:t>
            </a:r>
          </a:p>
          <a:p>
            <a:pPr marL="0" lvl="0" indent="0" algn="ctr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Robert MacDonald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</a:rPr>
              <a:t>Matthew Nagel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13000" y="9700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Data Preparation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News</a:t>
            </a:r>
          </a:p>
          <a:p>
            <a:pPr marL="0" lvl="0" indent="0">
              <a:spcBef>
                <a:spcPts val="0"/>
              </a:spcBef>
              <a:buNone/>
            </a:pPr>
            <a:endParaRPr sz="4800"/>
          </a:p>
          <a:p>
            <a:pPr marL="0" lvl="0" indent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38950" y="1714500"/>
            <a:ext cx="3455100" cy="389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Finding the News Sources (trial and error)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Once found searching each news site based on company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Once each correct seed page was found run web crawling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en" sz="1800"/>
              <a:t>Run on both News sites for each company saving it to a different file.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225" y="2255775"/>
            <a:ext cx="5026774" cy="29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052550" y="40612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Data Preparation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000"/>
              <a:t>News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4800"/>
          </a:p>
          <a:p>
            <a:pPr marL="0" lvl="0" indent="0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06300" y="1786200"/>
            <a:ext cx="4200900" cy="2934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Looking at the first few web pages and quickly reading them to make sure they are relevant pages.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en" sz="1800"/>
              <a:t>Perform correct file management to have all the collected pages in one location labeled correctly.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320225"/>
            <a:ext cx="3962024" cy="192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3345275"/>
            <a:ext cx="3962024" cy="17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216500" y="321475"/>
            <a:ext cx="6711000" cy="107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 b="1"/>
              <a:t>Process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Twitter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47900" y="1346375"/>
            <a:ext cx="8248200" cy="65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Each company had the same general process layout, just with different attributes along the way to optimize training accuracy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8575"/>
            <a:ext cx="4519800" cy="22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00" y="1998575"/>
            <a:ext cx="4519800" cy="22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2386200" y="2062988"/>
            <a:ext cx="1397100" cy="4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900" u="sng">
                <a:latin typeface="Montserrat"/>
                <a:ea typeface="Montserrat"/>
                <a:cs typeface="Montserrat"/>
                <a:sym typeface="Montserrat"/>
              </a:rPr>
              <a:t>TRAINING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148375" y="2720125"/>
            <a:ext cx="4216200" cy="1125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21" name="Shape 221"/>
          <p:cNvSpPr txBox="1"/>
          <p:nvPr/>
        </p:nvSpPr>
        <p:spPr>
          <a:xfrm>
            <a:off x="-61825" y="2905325"/>
            <a:ext cx="1273500" cy="4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900" u="sng">
                <a:latin typeface="Montserrat"/>
                <a:ea typeface="Montserrat"/>
                <a:cs typeface="Montserrat"/>
                <a:sym typeface="Montserrat"/>
              </a:rPr>
              <a:t>TESTING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-150" y="4232375"/>
            <a:ext cx="91440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Final output was a tidy CSV containing that company’s TD matrix, plus each Tweet and its specific confidence score, retweet count, and class (positive, negative, or neutral) prediction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771250" y="2965225"/>
            <a:ext cx="2225700" cy="4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900" u="sng">
                <a:latin typeface="Montserrat"/>
                <a:ea typeface="Montserrat"/>
                <a:cs typeface="Montserrat"/>
                <a:sym typeface="Montserrat"/>
              </a:rPr>
              <a:t>CV OPERATOR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47900" y="392625"/>
            <a:ext cx="82482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Sentiment Analysis Process 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000"/>
              <a:t>News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90" y="1982150"/>
            <a:ext cx="4678823" cy="25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47900" y="1346375"/>
            <a:ext cx="8248200" cy="65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Each company over the two different new sources had its own process that all wrote one csv with the appended information outputted from the process.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052550" y="3566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Results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60000" y="1468425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The Sentiments found by Aylien and the Lexicon based approach discussed in class for the majority of the articles on business related topics were pretty closely related.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But as the scores narrowed in on zero it become less and less stable of a prediction. 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For some of the cases the prediction ended up being incorrect.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052550" y="3566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Results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3200" b="1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875600"/>
            <a:ext cx="4464177" cy="310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600" y="1875600"/>
            <a:ext cx="2694404" cy="3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71074" y="1558475"/>
            <a:ext cx="4464000" cy="26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Bitcoin BBC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908700" y="1558475"/>
            <a:ext cx="2694300" cy="3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Bitcoin USA Today</a:t>
            </a:r>
          </a:p>
          <a:p>
            <a:pPr marL="0" lvl="0" indent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052550" y="3566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 b="1"/>
              <a:t>Results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60000" y="1468425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No significant relationship between S&amp;P 500  and Twitter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Relationships between health care and IT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Significant relationship w/ Twitter and Bitcoin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t-score = 4.5, coefficient = 4.02</a:t>
            </a:r>
          </a:p>
          <a:p>
            <a:pPr marL="457200" lvl="0" indent="-342900">
              <a:spcBef>
                <a:spcPts val="0"/>
              </a:spcBef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No ethereum relationship, due to timeline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General Companies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500" y="1567550"/>
            <a:ext cx="7112400" cy="280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Crypto Companies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39"/>
            <a:ext cx="7038901" cy="276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Coefficients and Support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67550"/>
            <a:ext cx="7038902" cy="276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 b="1"/>
              <a:t>Presentation Overview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Project Scope / Introduction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Companies / Business Understanding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Data Understanding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Data Preparation / Process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Results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en" sz="1800"/>
              <a:t>Final thoughts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 b="1"/>
              <a:t>Final Assertions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This should be continued until a market crash happens, analyze the sentiment to determine if there is a determining factor to mark the crash.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Analyze the sentiment of current and the crash to determine what attributes affect it most.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Montserrat"/>
              <a:buChar char="➢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Use this to protect future investors.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052550" y="40612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Introduction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Project Scope	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000" y="165220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Cryptocurrency vs. Companies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Sentiment analysis (News &amp; Twitter)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Data Understanding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News Findings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en" sz="1800"/>
              <a:t>Finals thoughts and useful extrapolation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699" y="1524024"/>
            <a:ext cx="4357301" cy="27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052550" y="38140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Business Understanding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Companies</a:t>
            </a:r>
          </a:p>
          <a:p>
            <a:pPr marL="0" lvl="0" indent="0">
              <a:spcBef>
                <a:spcPts val="0"/>
              </a:spcBef>
              <a:buNone/>
            </a:pPr>
            <a:endParaRPr sz="480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4563"/>
            <a:ext cx="2472275" cy="15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150" y="1421075"/>
            <a:ext cx="2544850" cy="190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71567"/>
            <a:ext cx="2472274" cy="164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9613" y="1421073"/>
            <a:ext cx="3424771" cy="19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9150" y="3544600"/>
            <a:ext cx="2544851" cy="1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53812" y="3583225"/>
            <a:ext cx="3236375" cy="15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052550" y="55480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 b="1"/>
              <a:t>Bitcoin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686025" y="2012525"/>
            <a:ext cx="4067700" cy="283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Created back in 2008, it has gone through phases of criticism and growth and recently breaking the ten thousand dollar mark as a traded stock. It started to gain momentum back in 2014 but recently the world has taken notice of the electronic currency.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hype surrounding Bitcoin has many starting to believe it may be a bubble, so how does the hype around this cryptocurrency compare to the hype around other, more household companies?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75" y="2067050"/>
            <a:ext cx="4368000" cy="28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052550" y="43417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Business Understanding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Bitcoin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13450" y="2015575"/>
            <a:ext cx="3478500" cy="278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Bitcoin is a cryptocurrency, a digital asset designed to work as a medium of exchange that uses cryptography (practice and study of techniques for secure communication in the presence of third parties called adversaries) to control its creation and management. </a:t>
            </a:r>
          </a:p>
          <a:p>
            <a:pPr marL="0" lvl="0" indent="0">
              <a:spcBef>
                <a:spcPts val="0"/>
              </a:spcBef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525" y="2100100"/>
            <a:ext cx="4368000" cy="28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052550" y="38137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Data Understanding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000"/>
              <a:t>Twitter</a:t>
            </a:r>
          </a:p>
          <a:p>
            <a:pPr marL="0" lvl="0" indent="0" algn="ctr">
              <a:spcBef>
                <a:spcPts val="0"/>
              </a:spcBef>
              <a:buNone/>
            </a:pPr>
            <a:endParaRPr sz="4800" b="1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0" y="1369725"/>
            <a:ext cx="9144000" cy="377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 b="1" u="sng">
                <a:latin typeface="Arial"/>
                <a:ea typeface="Arial"/>
                <a:cs typeface="Arial"/>
                <a:sym typeface="Arial"/>
              </a:rPr>
              <a:t>GOAL: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produce sentiment “scores” based on the text found in a company’s Tweet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Weight these scores by retweet quantity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Start with Tweet collection on the 6 companies to have their own train and test sets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Training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Apply Aylien to train set in order to have Tweets labelled “positive”, “negative”, or “neutral”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Use labelled Tweets to train a classification model for each company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Testing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Apply the model to the test set </a:t>
            </a:r>
          </a:p>
          <a:p>
            <a:pPr marL="1371600" lvl="2" indent="-342900" rtl="0">
              <a:spcBef>
                <a:spcPts val="0"/>
              </a:spcBef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Compare sentiment patterns of each company, particularly against that of Bitcoin, to see what differences appear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 descr="Image result for twit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250" y="0"/>
            <a:ext cx="2160749" cy="11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052550" y="381375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Data Understanding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2000"/>
              <a:t>Articles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4800" b="1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0" y="1369725"/>
            <a:ext cx="9144000" cy="377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 b="1" u="sng">
                <a:latin typeface="Arial"/>
                <a:ea typeface="Arial"/>
                <a:cs typeface="Arial"/>
                <a:sym typeface="Arial"/>
              </a:rPr>
              <a:t>GOAL: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produce sentiment “scores” based on the text found in articles from two different websites.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Start with the 12 different article collections on the 6 companies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Lexicon Approach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Taking these articles and running them through a sentiment analysis process that determines sentiment scores based on a positive and negative lexicon.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Aylien </a:t>
            </a:r>
          </a:p>
          <a:p>
            <a:pPr marL="1371600" lvl="2" indent="-342900" rtl="0">
              <a:spcBef>
                <a:spcPts val="0"/>
              </a:spcBef>
              <a:buSzPts val="1800"/>
              <a:buFont typeface="Arial"/>
              <a:buChar char="■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Running the same articles through Aylien’s analyze sentiment operator and picking out specifically the polarity. Lastly cross referencing it with the Lexicon approach above.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78374" cy="136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625" y="0"/>
            <a:ext cx="1978374" cy="12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052550" y="38140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200" b="1"/>
              <a:t>Data Preparation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2000"/>
              <a:t>Twitter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56350" y="1481000"/>
            <a:ext cx="3535200" cy="291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Gather 10,200 training data points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Use Aylien to add sentiment classification with meta confidence score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Eliminate anything below a 90% confidence level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Hand sorted the remaining data for strong points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"/>
              <a:buChar char="➢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Build cross validated machine learning model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75" y="1481000"/>
            <a:ext cx="4377974" cy="26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On-screen Show (16:9)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Montserrat</vt:lpstr>
      <vt:lpstr>Lato</vt:lpstr>
      <vt:lpstr>Arial</vt:lpstr>
      <vt:lpstr>Focus</vt:lpstr>
      <vt:lpstr>PowerPoint Presentation</vt:lpstr>
      <vt:lpstr>Presentation Overview</vt:lpstr>
      <vt:lpstr>Introduction Project Scope </vt:lpstr>
      <vt:lpstr>Business Understanding Companies </vt:lpstr>
      <vt:lpstr>Bitcoin</vt:lpstr>
      <vt:lpstr>Business Understanding Bitcoin</vt:lpstr>
      <vt:lpstr>Data Understanding Twitter </vt:lpstr>
      <vt:lpstr>Data Understanding Articles </vt:lpstr>
      <vt:lpstr>Data Preparation  Twitter</vt:lpstr>
      <vt:lpstr>Data Preparation News  </vt:lpstr>
      <vt:lpstr>Data Preparation News  </vt:lpstr>
      <vt:lpstr>Process Twitter</vt:lpstr>
      <vt:lpstr>Sentiment Analysis Process   News</vt:lpstr>
      <vt:lpstr>Results</vt:lpstr>
      <vt:lpstr>Results </vt:lpstr>
      <vt:lpstr>Results</vt:lpstr>
      <vt:lpstr>General Companies</vt:lpstr>
      <vt:lpstr>Crypto Companies</vt:lpstr>
      <vt:lpstr>Coefficients and Support</vt:lpstr>
      <vt:lpstr>Final Assertions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Alexander Fuller</cp:lastModifiedBy>
  <cp:revision>2</cp:revision>
  <dcterms:modified xsi:type="dcterms:W3CDTF">2017-12-06T18:34:57Z</dcterms:modified>
</cp:coreProperties>
</file>