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9" r:id="rId3"/>
    <p:sldId id="264" r:id="rId4"/>
    <p:sldId id="292" r:id="rId5"/>
    <p:sldId id="265" r:id="rId6"/>
    <p:sldId id="266" r:id="rId7"/>
    <p:sldId id="267" r:id="rId8"/>
    <p:sldId id="268" r:id="rId9"/>
    <p:sldId id="269" r:id="rId10"/>
    <p:sldId id="291" r:id="rId11"/>
    <p:sldId id="270" r:id="rId12"/>
    <p:sldId id="271" r:id="rId13"/>
    <p:sldId id="290" r:id="rId14"/>
    <p:sldId id="274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4" r:id="rId31"/>
    <p:sldId id="296" r:id="rId32"/>
    <p:sldId id="295" r:id="rId33"/>
    <p:sldId id="293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7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38DDE6-B4A7-0541-90DA-8FC7EEF0F91C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A92967-FF1D-F449-95B6-E31F83596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50632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6185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7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00FD-EB4B-4323-8D29-CA73C6E00C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E92D-E758-4416-91B9-4BC25B45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diben@usc.edu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Staff Assembly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Earthquake </a:t>
            </a:r>
            <a:r>
              <a:rPr lang="en-US" sz="3600" dirty="0" smtClean="0"/>
              <a:t>Preparedness Training</a:t>
            </a: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USC Office of Fire Safety  Emergency Planning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3E12F-138F-6541-9DC2-D822AFA3A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921" y="1630393"/>
            <a:ext cx="68580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96" y="1716656"/>
            <a:ext cx="52103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U.S. Geological Survey estimates that shaking intensity and frequency is highest in: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California, Oregon,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Washington, Alaska, Hawaii,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the Central U.S., and South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Carolina.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6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- Prediction 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" y="1622372"/>
            <a:ext cx="11350632" cy="44309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7.8 Magnitude San Andreas Fault EQ:</a:t>
            </a:r>
          </a:p>
          <a:p>
            <a:r>
              <a:rPr lang="en-US" sz="2400" dirty="0" smtClean="0"/>
              <a:t>Geographically widespread</a:t>
            </a:r>
          </a:p>
          <a:p>
            <a:r>
              <a:rPr lang="en-US" sz="2400" dirty="0" smtClean="0"/>
              <a:t>Strong ground shaking</a:t>
            </a:r>
          </a:p>
          <a:p>
            <a:r>
              <a:rPr lang="en-US" sz="2400" dirty="0" smtClean="0"/>
              <a:t>Duration 1 – 2 minutes</a:t>
            </a:r>
          </a:p>
          <a:p>
            <a:r>
              <a:rPr lang="en-US" sz="2400" dirty="0" smtClean="0"/>
              <a:t>OVERDUE!!!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600" dirty="0" smtClean="0"/>
              <a:t>Expectations:</a:t>
            </a:r>
          </a:p>
          <a:p>
            <a:r>
              <a:rPr lang="en-US" sz="2400" dirty="0" smtClean="0"/>
              <a:t>300,000 buildings damaged</a:t>
            </a:r>
          </a:p>
          <a:p>
            <a:r>
              <a:rPr lang="en-US" sz="2400" dirty="0" smtClean="0"/>
              <a:t>1,800 fatalities</a:t>
            </a:r>
          </a:p>
          <a:p>
            <a:r>
              <a:rPr lang="en-US" sz="2400" dirty="0" smtClean="0"/>
              <a:t>53,000 injured</a:t>
            </a:r>
          </a:p>
          <a:p>
            <a:r>
              <a:rPr lang="en-US" sz="2400" dirty="0" smtClean="0"/>
              <a:t>255,000 homeless</a:t>
            </a:r>
          </a:p>
          <a:p>
            <a:r>
              <a:rPr lang="en-US" sz="2400" dirty="0" smtClean="0"/>
              <a:t>1,600 FIRES</a:t>
            </a:r>
          </a:p>
          <a:p>
            <a:r>
              <a:rPr lang="en-US" sz="2400" dirty="0" smtClean="0"/>
              <a:t>$200-$300 Billion in damage</a:t>
            </a:r>
          </a:p>
          <a:p>
            <a:endParaRPr lang="en-US" dirty="0" smtClean="0"/>
          </a:p>
        </p:txBody>
      </p:sp>
      <p:pic>
        <p:nvPicPr>
          <p:cNvPr id="11" name="Picture 5" descr="ShakeOut_MMI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"/>
          <a:stretch>
            <a:fillRect/>
          </a:stretch>
        </p:blipFill>
        <p:spPr bwMode="auto">
          <a:xfrm>
            <a:off x="6326187" y="1537584"/>
            <a:ext cx="57118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474789" y="2508849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Bakersfield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046289" y="3612162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Los</a:t>
            </a:r>
            <a:br>
              <a:rPr lang="en-US" alt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Angeles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411419" y="4574876"/>
            <a:ext cx="969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Riverside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522857" y="6397156"/>
            <a:ext cx="5515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Mag 7.8 </a:t>
            </a:r>
            <a:r>
              <a:rPr lang="en-US" altLang="en-US" sz="1400" b="1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ShakeOut</a:t>
            </a:r>
            <a:r>
              <a:rPr lang="en-US" altLang="en-US" sz="1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Scenario Earthquake</a:t>
            </a:r>
            <a:br>
              <a:rPr lang="en-US" altLang="en-US" sz="1400" b="1" i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altLang="en-US" sz="1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Instrumental Intensity</a:t>
            </a:r>
            <a:endParaRPr lang="en-US" altLang="en-US" sz="1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6" descr="MMI-scale-b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6146893"/>
            <a:ext cx="5711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52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Response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2041628"/>
            <a:ext cx="11350625" cy="3739943"/>
          </a:xfrm>
        </p:spPr>
      </p:pic>
    </p:spTree>
    <p:extLst>
      <p:ext uri="{BB962C8B-B14F-4D97-AF65-F5344CB8AC3E}">
        <p14:creationId xmlns:p14="http://schemas.microsoft.com/office/powerpoint/2010/main" val="120936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804" y="1587259"/>
            <a:ext cx="6806241" cy="4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Response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IF….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are at home?</a:t>
            </a:r>
          </a:p>
          <a:p>
            <a:r>
              <a:rPr lang="en-US" dirty="0" smtClean="0"/>
              <a:t>You are in bed?</a:t>
            </a:r>
          </a:p>
          <a:p>
            <a:r>
              <a:rPr lang="en-US" dirty="0" smtClean="0"/>
              <a:t>You are at work?</a:t>
            </a:r>
          </a:p>
          <a:p>
            <a:r>
              <a:rPr lang="en-US" dirty="0" smtClean="0"/>
              <a:t>You are at Costco?</a:t>
            </a:r>
          </a:p>
          <a:p>
            <a:r>
              <a:rPr lang="en-US" dirty="0" smtClean="0"/>
              <a:t>You are in a grocery store?</a:t>
            </a:r>
          </a:p>
          <a:p>
            <a:r>
              <a:rPr lang="en-US" dirty="0" smtClean="0"/>
              <a:t>You are driving?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4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Response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NOT to do: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anic</a:t>
            </a:r>
          </a:p>
          <a:p>
            <a:endParaRPr lang="en-US" dirty="0"/>
          </a:p>
          <a:p>
            <a:r>
              <a:rPr lang="en-US" dirty="0" smtClean="0"/>
              <a:t>RUN</a:t>
            </a:r>
          </a:p>
          <a:p>
            <a:endParaRPr lang="en-US" dirty="0"/>
          </a:p>
          <a:p>
            <a:r>
              <a:rPr lang="en-US" dirty="0" smtClean="0"/>
              <a:t>Take shelter in a doorway</a:t>
            </a:r>
            <a:endParaRPr lang="en-US" dirty="0"/>
          </a:p>
        </p:txBody>
      </p:sp>
      <p:pic>
        <p:nvPicPr>
          <p:cNvPr id="5" name="Picture 4" descr="Don't Panic!!! - Frugal Upsta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1" y="1698144"/>
            <a:ext cx="4309253" cy="44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Response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Hazards to be aware of:</a:t>
            </a:r>
          </a:p>
          <a:p>
            <a:r>
              <a:rPr lang="en-US" dirty="0" smtClean="0"/>
              <a:t>The m</a:t>
            </a:r>
            <a:r>
              <a:rPr lang="en-US" dirty="0"/>
              <a:t>a</a:t>
            </a:r>
            <a:r>
              <a:rPr lang="en-US" dirty="0" smtClean="0"/>
              <a:t>in hazard is falling objects</a:t>
            </a:r>
          </a:p>
          <a:p>
            <a:r>
              <a:rPr lang="en-US" dirty="0" smtClean="0"/>
              <a:t>Smell of smoke or fire</a:t>
            </a:r>
          </a:p>
          <a:p>
            <a:r>
              <a:rPr lang="en-US" dirty="0" smtClean="0"/>
              <a:t>Down power lines</a:t>
            </a:r>
          </a:p>
          <a:p>
            <a:endParaRPr lang="en-US" dirty="0"/>
          </a:p>
        </p:txBody>
      </p:sp>
      <p:pic>
        <p:nvPicPr>
          <p:cNvPr id="6" name="Picture 5" descr="1965 Rat Islands earthquake - WikiVisual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4" y="3680162"/>
            <a:ext cx="2920520" cy="219039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39" y="1762911"/>
            <a:ext cx="3385782" cy="42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Your Extended Power Outage Might Not Be Just Due To 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64" y="2658857"/>
            <a:ext cx="3175724" cy="27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Preparedness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can’t control how an earthquake will </a:t>
            </a:r>
            <a:r>
              <a:rPr lang="en-US" sz="3600" dirty="0" smtClean="0">
                <a:solidFill>
                  <a:srgbClr val="C00000"/>
                </a:solidFill>
              </a:rPr>
              <a:t>SHAKE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you….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 smtClean="0"/>
              <a:t>BUT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You can control how an earthquake will </a:t>
            </a:r>
            <a:r>
              <a:rPr lang="en-US" sz="3600" dirty="0" smtClean="0">
                <a:solidFill>
                  <a:srgbClr val="C00000"/>
                </a:solidFill>
              </a:rPr>
              <a:t>HARM </a:t>
            </a:r>
            <a:r>
              <a:rPr lang="en-US" dirty="0" smtClean="0"/>
              <a:t>you!!!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7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B9ADD-22BE-4CCE-B280-CB029D17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8" y="217161"/>
            <a:ext cx="6415858" cy="10176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Preparing for a Disaster</a:t>
            </a:r>
            <a:r>
              <a:rPr lang="en-US" sz="900" dirty="0">
                <a:solidFill>
                  <a:srgbClr val="448431"/>
                </a:solidFill>
              </a:rPr>
              <a:t>((2 of 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16006C-0ECD-4349-A850-6F5FFF93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skills to evaluate the situation quickly and take effective action to protect yourself </a:t>
            </a:r>
          </a:p>
          <a:p>
            <a:r>
              <a:rPr lang="en-US" dirty="0"/>
              <a:t>Have a family disaster plan and practice the plan with drills </a:t>
            </a:r>
          </a:p>
          <a:p>
            <a:r>
              <a:rPr lang="en-US" dirty="0"/>
              <a:t>Assemble supplies in multiple locations </a:t>
            </a:r>
          </a:p>
          <a:p>
            <a:r>
              <a:rPr lang="en-US" dirty="0"/>
              <a:t>Reduce the impact of hazards through mitigation practices </a:t>
            </a:r>
          </a:p>
          <a:p>
            <a:r>
              <a:rPr lang="en-US" dirty="0"/>
              <a:t>Get involved by participating in training and volunteer programs </a:t>
            </a:r>
          </a:p>
        </p:txBody>
      </p:sp>
    </p:spTree>
    <p:extLst>
      <p:ext uri="{BB962C8B-B14F-4D97-AF65-F5344CB8AC3E}">
        <p14:creationId xmlns:p14="http://schemas.microsoft.com/office/powerpoint/2010/main" val="98931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Protective Equipment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Helmet/Head lamp</a:t>
            </a:r>
            <a:endParaRPr lang="en-US" dirty="0"/>
          </a:p>
          <a:p>
            <a:r>
              <a:rPr lang="en-US" dirty="0" smtClean="0"/>
              <a:t>Goggles</a:t>
            </a:r>
            <a:endParaRPr lang="en-US" dirty="0"/>
          </a:p>
          <a:p>
            <a:r>
              <a:rPr lang="en-US" dirty="0"/>
              <a:t>N95 Mask</a:t>
            </a:r>
          </a:p>
          <a:p>
            <a:r>
              <a:rPr lang="en-US" dirty="0"/>
              <a:t>Gloves (work and non-latex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Flash light</a:t>
            </a:r>
          </a:p>
          <a:p>
            <a:r>
              <a:rPr lang="en-US" dirty="0" smtClean="0"/>
              <a:t>Knee pads</a:t>
            </a:r>
          </a:p>
          <a:p>
            <a:r>
              <a:rPr lang="en-US" dirty="0" smtClean="0"/>
              <a:t>First Aid Supplies</a:t>
            </a:r>
          </a:p>
          <a:p>
            <a:r>
              <a:rPr lang="en-US" dirty="0" smtClean="0"/>
              <a:t>Triage tags</a:t>
            </a:r>
            <a:endParaRPr lang="en-US" dirty="0"/>
          </a:p>
          <a:p>
            <a:r>
              <a:rPr lang="en-US" dirty="0"/>
              <a:t>Sturdy shoes or work boots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94" y="1891280"/>
            <a:ext cx="5220336" cy="3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Overall Earthquake Risk: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75 million </a:t>
            </a:r>
            <a:r>
              <a:rPr lang="en-US" dirty="0" smtClean="0"/>
              <a:t>Americans in 39 states face significant risk</a:t>
            </a:r>
          </a:p>
          <a:p>
            <a:r>
              <a:rPr lang="en-US" dirty="0" smtClean="0"/>
              <a:t>Residents of California face the highest risk followed by Washington State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90% probability </a:t>
            </a:r>
            <a:r>
              <a:rPr lang="en-US" dirty="0" smtClean="0"/>
              <a:t>of a major earthquake in southern California in the next 20 years</a:t>
            </a:r>
          </a:p>
          <a:p>
            <a:r>
              <a:rPr lang="en-US" dirty="0" smtClean="0"/>
              <a:t>Almost every area of the region will experience strong ground shaking at some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Earthquake Supplies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Food</a:t>
            </a:r>
          </a:p>
          <a:p>
            <a:r>
              <a:rPr lang="en-US" dirty="0" smtClean="0"/>
              <a:t>Foods that you normally eat</a:t>
            </a:r>
          </a:p>
          <a:p>
            <a:r>
              <a:rPr lang="en-US" dirty="0" smtClean="0"/>
              <a:t>Canned food – can opener</a:t>
            </a:r>
          </a:p>
          <a:p>
            <a:r>
              <a:rPr lang="en-US" dirty="0" smtClean="0"/>
              <a:t>Low sodium</a:t>
            </a:r>
          </a:p>
          <a:p>
            <a:r>
              <a:rPr lang="en-US" dirty="0" smtClean="0"/>
              <a:t>Comfort Food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5" y="1437890"/>
            <a:ext cx="2968625" cy="25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his Is Exactly How Much It Costs to Build a 3 Month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10" y="3114024"/>
            <a:ext cx="5882355" cy="30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Earthquake Supplies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Water</a:t>
            </a:r>
          </a:p>
          <a:p>
            <a:r>
              <a:rPr lang="en-US" dirty="0" smtClean="0"/>
              <a:t>FEMA recommends 1 gallon a day per/person for drinking &amp; 1 gallon a day for sanitation</a:t>
            </a:r>
          </a:p>
          <a:p>
            <a:r>
              <a:rPr lang="en-US" dirty="0" smtClean="0"/>
              <a:t>Rotate water supplies every 6 months</a:t>
            </a:r>
          </a:p>
          <a:p>
            <a:r>
              <a:rPr lang="en-US" dirty="0" smtClean="0"/>
              <a:t>Be ready to purify water</a:t>
            </a:r>
          </a:p>
          <a:p>
            <a:pPr lvl="1"/>
            <a:r>
              <a:rPr lang="en-US" dirty="0"/>
              <a:t>mixture of 8 drops of </a:t>
            </a:r>
            <a:r>
              <a:rPr lang="en-US" b="1" dirty="0"/>
              <a:t>bleach</a:t>
            </a:r>
            <a:r>
              <a:rPr lang="en-US" dirty="0"/>
              <a:t> to a gallon of generally clear </a:t>
            </a:r>
            <a:r>
              <a:rPr lang="en-US" b="1" dirty="0"/>
              <a:t>water</a:t>
            </a:r>
            <a:r>
              <a:rPr lang="en-US" dirty="0"/>
              <a:t> for </a:t>
            </a:r>
            <a:r>
              <a:rPr lang="en-US" dirty="0" smtClean="0"/>
              <a:t>best a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32" y="2613802"/>
            <a:ext cx="3501772" cy="3501772"/>
          </a:xfrm>
          <a:prstGeom prst="rect">
            <a:avLst/>
          </a:prstGeom>
        </p:spPr>
      </p:pic>
      <p:pic>
        <p:nvPicPr>
          <p:cNvPr id="6" name="Picture 5" descr="72 Hour Kits and Emergency Supplies - The Idea Ro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4" y="3554083"/>
            <a:ext cx="2732056" cy="2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3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Earthquake Supplies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Supplies for your home kit</a:t>
            </a:r>
          </a:p>
          <a:p>
            <a:r>
              <a:rPr lang="en-US" sz="2000" dirty="0" smtClean="0"/>
              <a:t>Flashlight/batteries; glow sticks</a:t>
            </a:r>
          </a:p>
          <a:p>
            <a:r>
              <a:rPr lang="en-US" sz="2000" dirty="0" smtClean="0"/>
              <a:t>Transistor radio</a:t>
            </a:r>
          </a:p>
          <a:p>
            <a:r>
              <a:rPr lang="en-US" sz="2000" dirty="0" smtClean="0"/>
              <a:t>Work gloves</a:t>
            </a:r>
          </a:p>
          <a:p>
            <a:r>
              <a:rPr lang="en-US" sz="2000" dirty="0" smtClean="0"/>
              <a:t>Eye protection</a:t>
            </a:r>
          </a:p>
          <a:p>
            <a:r>
              <a:rPr lang="en-US" sz="2000" dirty="0" smtClean="0"/>
              <a:t>Tools – pry bar</a:t>
            </a:r>
          </a:p>
          <a:p>
            <a:r>
              <a:rPr lang="en-US" sz="2000" dirty="0" smtClean="0"/>
              <a:t>Gas shut off wrench</a:t>
            </a:r>
          </a:p>
          <a:p>
            <a:r>
              <a:rPr lang="en-US" sz="2000" dirty="0" smtClean="0"/>
              <a:t>First aid supplies</a:t>
            </a:r>
          </a:p>
          <a:p>
            <a:r>
              <a:rPr lang="en-US" sz="2000" dirty="0" smtClean="0"/>
              <a:t>Generator – solar charger</a:t>
            </a:r>
          </a:p>
          <a:p>
            <a:r>
              <a:rPr lang="en-US" sz="2000" dirty="0" smtClean="0"/>
              <a:t>BBQ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87" y="1670649"/>
            <a:ext cx="2928668" cy="2928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78" y="4158651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4" y="1524000"/>
            <a:ext cx="2643996" cy="2643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67" y="4067025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810" y="4072034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06" y="2571511"/>
            <a:ext cx="1495514" cy="14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Earthquake Supplies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90" y="1471460"/>
            <a:ext cx="11350632" cy="478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Essential Medicines:</a:t>
            </a:r>
          </a:p>
          <a:p>
            <a:r>
              <a:rPr lang="en-US" dirty="0" smtClean="0"/>
              <a:t>Minimum 2 week supply</a:t>
            </a:r>
          </a:p>
          <a:p>
            <a:r>
              <a:rPr lang="en-US" dirty="0" smtClean="0"/>
              <a:t>Never take the last one</a:t>
            </a:r>
          </a:p>
          <a:p>
            <a:r>
              <a:rPr lang="en-US" dirty="0" smtClean="0"/>
              <a:t>Prescription glasses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Critical Papers:</a:t>
            </a:r>
          </a:p>
          <a:p>
            <a:r>
              <a:rPr lang="en-US" dirty="0" smtClean="0"/>
              <a:t>Insurance, bank, medical records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Cash – low denominations</a:t>
            </a:r>
          </a:p>
          <a:p>
            <a:endParaRPr lang="en-US" dirty="0"/>
          </a:p>
        </p:txBody>
      </p:sp>
      <p:pic>
        <p:nvPicPr>
          <p:cNvPr id="3" name="Picture 2" descr="Free photo Money Bucks Dollar Wealth Cash Rupee Currency - Max Pix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5" y="1785668"/>
            <a:ext cx="4922808" cy="3692106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6556075" y="1713645"/>
            <a:ext cx="4758906" cy="3836152"/>
          </a:xfrm>
          <a:prstGeom prst="noSmoking">
            <a:avLst>
              <a:gd name="adj" fmla="val 5878"/>
            </a:avLst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58610-B2F3-4D75-9A8C-32F26C6F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Disaster Plan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2ACD6-8044-4BDE-8A8D-A95FDCE55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Where will you meet family members?</a:t>
            </a:r>
          </a:p>
          <a:p>
            <a:r>
              <a:rPr lang="en-US" sz="2600" dirty="0"/>
              <a:t>Who is your out-of-state “check-in” contact?</a:t>
            </a:r>
          </a:p>
          <a:p>
            <a:r>
              <a:rPr lang="en-US" sz="2600" dirty="0"/>
              <a:t>Will you have an extended stay? Shelter in place? Evacuate?</a:t>
            </a:r>
          </a:p>
          <a:p>
            <a:r>
              <a:rPr lang="en-US" sz="2600" dirty="0"/>
              <a:t>How will you escape your home? Workplace? School? Place of worship? </a:t>
            </a:r>
          </a:p>
          <a:p>
            <a:r>
              <a:rPr lang="en-US" sz="2600" dirty="0"/>
              <a:t>What route (and several alternates) will you use to evacuate your neighborhood?</a:t>
            </a:r>
          </a:p>
          <a:p>
            <a:r>
              <a:rPr lang="en-US" sz="2600" dirty="0"/>
              <a:t>Do you have transportation?</a:t>
            </a:r>
          </a:p>
          <a:p>
            <a:r>
              <a:rPr lang="en-US" sz="2600" dirty="0"/>
              <a:t>Did you practice your plan?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5518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Earthquake Preparedness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90" y="1471460"/>
            <a:ext cx="11350632" cy="478114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– Have a communication plan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 paper contact list – with out of state contacts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cities or counties emergency alert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receive USC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TrojansAlert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79" y="1696887"/>
            <a:ext cx="3598623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04" y="3958895"/>
            <a:ext cx="200025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97" y="4260820"/>
            <a:ext cx="4041648" cy="149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" y="3343944"/>
            <a:ext cx="557290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1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Earthquake Preparedness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74E26-BFC9-45B3-A0AC-27793FD9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68" y="1593190"/>
            <a:ext cx="7927675" cy="44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7525BB-38E6-4EE0-99CC-8CA1C4FB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E75ED8-1CD4-4104-8F6E-9F47CA9A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Mitigation is the reduction of loss of life and property by lessening the impact of disasters and includes any activity that prevents an emergency or reduces effects of hazards </a:t>
            </a:r>
          </a:p>
          <a:p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adequate homeowners coverage </a:t>
            </a:r>
          </a:p>
          <a:p>
            <a:pPr lvl="1"/>
            <a:r>
              <a:rPr lang="en-US" dirty="0"/>
              <a:t>Add flood insurance if in a flood hazard area </a:t>
            </a:r>
            <a:endParaRPr lang="en-US" dirty="0" smtClean="0"/>
          </a:p>
          <a:p>
            <a:pPr lvl="1"/>
            <a:r>
              <a:rPr lang="en-US" dirty="0" smtClean="0"/>
              <a:t>Earthquake Insurance?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9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BA9A79-A4DD-4663-9514-78770D6A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Mitigation Measures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795C09-AB7D-4DC3-917D-D5979125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Bolt houses to foundations </a:t>
            </a:r>
          </a:p>
          <a:p>
            <a:r>
              <a:rPr lang="en-US" dirty="0" smtClean="0"/>
              <a:t>Strap </a:t>
            </a:r>
            <a:r>
              <a:rPr lang="en-US" dirty="0"/>
              <a:t>propane tanks and chimneys </a:t>
            </a:r>
          </a:p>
          <a:p>
            <a:r>
              <a:rPr lang="en-US" dirty="0"/>
              <a:t>Strap mobile homes to their slabs </a:t>
            </a:r>
          </a:p>
          <a:p>
            <a:r>
              <a:rPr lang="en-US" dirty="0"/>
              <a:t>Raise utilities </a:t>
            </a:r>
          </a:p>
        </p:txBody>
      </p:sp>
    </p:spTree>
    <p:extLst>
      <p:ext uri="{BB962C8B-B14F-4D97-AF65-F5344CB8AC3E}">
        <p14:creationId xmlns:p14="http://schemas.microsoft.com/office/powerpoint/2010/main" val="787503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82C86-7CF9-4250-A8E5-7C91F50C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Non-Structural Hazard Mitigation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8337B7-3747-4862-B329-0E3AEA396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Anchor heavy furniture </a:t>
            </a:r>
          </a:p>
          <a:p>
            <a:r>
              <a:rPr lang="en-US" dirty="0"/>
              <a:t>Secure appliances and office equipment </a:t>
            </a:r>
          </a:p>
          <a:p>
            <a:r>
              <a:rPr lang="en-US" dirty="0"/>
              <a:t>Childproof cabinet doors </a:t>
            </a:r>
            <a:endParaRPr lang="en-US" dirty="0" smtClean="0"/>
          </a:p>
          <a:p>
            <a:r>
              <a:rPr lang="en-US" dirty="0" smtClean="0"/>
              <a:t>Museum Wax or earthquake putty for small items</a:t>
            </a:r>
            <a:endParaRPr lang="en-US" dirty="0"/>
          </a:p>
          <a:p>
            <a:r>
              <a:rPr lang="en-US" dirty="0"/>
              <a:t>Locate and label gas, electricity, and water shutoffs </a:t>
            </a:r>
          </a:p>
          <a:p>
            <a:r>
              <a:rPr lang="en-US" dirty="0"/>
              <a:t>Secure water heaters and have flexible gas lines installed </a:t>
            </a:r>
          </a:p>
        </p:txBody>
      </p:sp>
      <p:pic>
        <p:nvPicPr>
          <p:cNvPr id="10" name="Picture 16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678" y="2023903"/>
            <a:ext cx="1981842" cy="29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7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90" y="4569305"/>
            <a:ext cx="2002027" cy="15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6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5816" y="4034735"/>
            <a:ext cx="1575327" cy="26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7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7827" y="2225615"/>
            <a:ext cx="4341592" cy="3024337"/>
          </a:xfrm>
        </p:spPr>
        <p:txBody>
          <a:bodyPr>
            <a:normAutofit/>
          </a:bodyPr>
          <a:lstStyle/>
          <a:p>
            <a:r>
              <a:rPr lang="en-US" dirty="0"/>
              <a:t>Earthquakes happen all over the world, but especially along edges of the Earth’s tectonic plates (such as the West Coast of North America).</a:t>
            </a:r>
          </a:p>
        </p:txBody>
      </p:sp>
      <p:grpSp>
        <p:nvGrpSpPr>
          <p:cNvPr id="8" name="Group 7" descr="A map of the world showing many years of earthquake locations as black dots, which outline the shape of the many plates of the earth's crust">
            <a:extLst>
              <a:ext uri="{FF2B5EF4-FFF2-40B4-BE49-F238E27FC236}">
                <a16:creationId xmlns:a16="http://schemas.microsoft.com/office/drawing/2014/main" id="{4A3BCB44-B220-0143-87E3-75D08F23A6D2}"/>
              </a:ext>
            </a:extLst>
          </p:cNvPr>
          <p:cNvGrpSpPr/>
          <p:nvPr/>
        </p:nvGrpSpPr>
        <p:grpSpPr>
          <a:xfrm>
            <a:off x="5326724" y="1683641"/>
            <a:ext cx="6241212" cy="4283794"/>
            <a:chOff x="-76580" y="900114"/>
            <a:chExt cx="8537277" cy="5957886"/>
          </a:xfrm>
        </p:grpSpPr>
        <p:pic>
          <p:nvPicPr>
            <p:cNvPr id="9" name="Picture 8" descr="world_seimicity_map.jpg"/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900114"/>
              <a:ext cx="3888697" cy="5957886"/>
            </a:xfrm>
            <a:prstGeom prst="rect">
              <a:avLst/>
            </a:prstGeom>
          </p:spPr>
        </p:pic>
        <p:pic>
          <p:nvPicPr>
            <p:cNvPr id="10" name="Picture 9" descr="world_seimicity_map.jpg"/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6580" y="900114"/>
              <a:ext cx="4724779" cy="595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251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82C86-7CF9-4250-A8E5-7C91F50C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Utility Shut Offs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6" y="1972550"/>
            <a:ext cx="2314286" cy="29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60" y="1972550"/>
            <a:ext cx="534987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96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82C86-7CF9-4250-A8E5-7C91F50C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Utility Shut Offs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83" y="2140788"/>
            <a:ext cx="40290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Residential Circuit Breaker ID 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31" y="1699404"/>
            <a:ext cx="4133892" cy="442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2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82C86-7CF9-4250-A8E5-7C91F50C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Utility Shut Offs</a:t>
            </a:r>
            <a:endParaRPr lang="en-US" dirty="0"/>
          </a:p>
        </p:txBody>
      </p:sp>
      <p:pic>
        <p:nvPicPr>
          <p:cNvPr id="6" name="Picture 6" descr="cs_on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76" y="1916142"/>
            <a:ext cx="4914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1" y="1916142"/>
            <a:ext cx="2171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976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42A96-2083-46B4-8AC3-103B5EA0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Disaster </a:t>
            </a:r>
            <a:r>
              <a:rPr lang="en-US" dirty="0"/>
              <a:t>Response</a:t>
            </a:r>
          </a:p>
        </p:txBody>
      </p:sp>
      <p:pic>
        <p:nvPicPr>
          <p:cNvPr id="4" name="Content Placeholder 3" descr="Free illustration: Question, Board, Chalk, School - Free Image on Pixabay - 126237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41" y="1849312"/>
            <a:ext cx="5600844" cy="3733896"/>
          </a:xfrm>
        </p:spPr>
      </p:pic>
    </p:spTree>
    <p:extLst>
      <p:ext uri="{BB962C8B-B14F-4D97-AF65-F5344CB8AC3E}">
        <p14:creationId xmlns:p14="http://schemas.microsoft.com/office/powerpoint/2010/main" val="3542318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42A96-2083-46B4-8AC3-103B5EA0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Disaster </a:t>
            </a:r>
            <a:r>
              <a:rPr lang="en-US" dirty="0"/>
              <a:t>Response</a:t>
            </a:r>
          </a:p>
        </p:txBody>
      </p:sp>
      <p:pic>
        <p:nvPicPr>
          <p:cNvPr id="5" name="Picture 4" descr="Thank You Stamp Templat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2" y="1747837"/>
            <a:ext cx="914400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3751" y="4364966"/>
            <a:ext cx="68483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Angela DiBenedetto, CEM, EMT, MHA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adiben@usc.edu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213 281 0990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6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Southern California has over 300 active faults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7E440-A228-43A3-8EAD-742931273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62" y="2099454"/>
            <a:ext cx="6935638" cy="39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E7BCAD-A250-4756-A86E-06732B37D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977" y="1642313"/>
            <a:ext cx="8008509" cy="45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1"/>
            <a:ext cx="11350632" cy="44309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1987 </a:t>
            </a:r>
            <a:r>
              <a:rPr lang="en-US" sz="3600" dirty="0"/>
              <a:t>W</a:t>
            </a:r>
            <a:r>
              <a:rPr lang="en-US" sz="3600" dirty="0" smtClean="0"/>
              <a:t>hittier Narrows Earthquake Facts:</a:t>
            </a:r>
          </a:p>
          <a:p>
            <a:pPr>
              <a:defRPr/>
            </a:pPr>
            <a:r>
              <a:rPr lang="en-US" altLang="en-US" sz="3100" dirty="0" smtClean="0"/>
              <a:t>1987; 7:42 am</a:t>
            </a:r>
            <a:r>
              <a:rPr lang="en-US" altLang="en-US" sz="3100" dirty="0"/>
              <a:t/>
            </a:r>
            <a:br>
              <a:rPr lang="en-US" altLang="en-US" sz="3100" dirty="0"/>
            </a:br>
            <a:endParaRPr lang="en-US" altLang="en-US" sz="3100" dirty="0"/>
          </a:p>
          <a:p>
            <a:pPr>
              <a:defRPr/>
            </a:pPr>
            <a:r>
              <a:rPr lang="en-US" altLang="en-US" sz="3100" dirty="0" smtClean="0">
                <a:solidFill>
                  <a:srgbClr val="C00000"/>
                </a:solidFill>
              </a:rPr>
              <a:t>Magnitude 5.9</a:t>
            </a:r>
            <a:endParaRPr lang="en-US" altLang="en-US" sz="3100" dirty="0">
              <a:solidFill>
                <a:srgbClr val="C00000"/>
              </a:solidFill>
            </a:endParaRPr>
          </a:p>
          <a:p>
            <a:pPr>
              <a:buFontTx/>
              <a:buChar char="•"/>
              <a:defRPr/>
            </a:pPr>
            <a:endParaRPr lang="en-US" altLang="en-US" sz="3100" dirty="0"/>
          </a:p>
          <a:p>
            <a:pPr>
              <a:defRPr/>
            </a:pPr>
            <a:r>
              <a:rPr lang="en-US" altLang="en-US" sz="3100" dirty="0" smtClean="0"/>
              <a:t>Strong </a:t>
            </a:r>
            <a:r>
              <a:rPr lang="en-US" altLang="en-US" sz="3100" dirty="0"/>
              <a:t>shaking near epicenter</a:t>
            </a:r>
            <a:br>
              <a:rPr lang="en-US" altLang="en-US" sz="3100" dirty="0"/>
            </a:br>
            <a:endParaRPr lang="en-US" altLang="en-US" sz="3100" dirty="0"/>
          </a:p>
          <a:p>
            <a:pPr>
              <a:defRPr/>
            </a:pPr>
            <a:r>
              <a:rPr lang="en-US" altLang="en-US" sz="3100" dirty="0" smtClean="0"/>
              <a:t>20 </a:t>
            </a:r>
            <a:r>
              <a:rPr lang="en-US" altLang="en-US" sz="3100" dirty="0"/>
              <a:t>Seconds </a:t>
            </a:r>
            <a:br>
              <a:rPr lang="en-US" altLang="en-US" sz="3100" dirty="0"/>
            </a:br>
            <a:endParaRPr lang="en-US" altLang="en-US" sz="3100" dirty="0"/>
          </a:p>
          <a:p>
            <a:pPr>
              <a:defRPr/>
            </a:pPr>
            <a:r>
              <a:rPr lang="en-US" altLang="en-US" sz="3100" dirty="0"/>
              <a:t>8</a:t>
            </a:r>
            <a:r>
              <a:rPr lang="en-US" altLang="en-US" sz="3100" dirty="0" smtClean="0"/>
              <a:t> deaths</a:t>
            </a:r>
          </a:p>
          <a:p>
            <a:pPr marL="0" indent="0">
              <a:buNone/>
              <a:defRPr/>
            </a:pPr>
            <a:endParaRPr lang="en-US" altLang="en-US" sz="3100" dirty="0" smtClean="0"/>
          </a:p>
          <a:p>
            <a:pPr>
              <a:defRPr/>
            </a:pPr>
            <a:r>
              <a:rPr lang="en-US" altLang="en-US" sz="3100" dirty="0" smtClean="0"/>
              <a:t>Damage was estimated at 100 million</a:t>
            </a:r>
            <a:endParaRPr lang="en-US" altLang="en-US" sz="3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3" y="1534001"/>
            <a:ext cx="3993216" cy="50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9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1"/>
            <a:ext cx="11350632" cy="44309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1994 Northridge Earthquake Facts:</a:t>
            </a:r>
          </a:p>
          <a:p>
            <a:pPr>
              <a:defRPr/>
            </a:pPr>
            <a:r>
              <a:rPr lang="en-US" altLang="en-US" dirty="0" smtClean="0"/>
              <a:t>Jan</a:t>
            </a:r>
            <a:r>
              <a:rPr lang="en-US" altLang="en-US" dirty="0"/>
              <a:t>. 17, 1994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Magnitude </a:t>
            </a:r>
            <a:r>
              <a:rPr lang="en-US" altLang="en-US" dirty="0">
                <a:solidFill>
                  <a:srgbClr val="C00000"/>
                </a:solidFill>
              </a:rPr>
              <a:t>6.7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Strong </a:t>
            </a:r>
            <a:r>
              <a:rPr lang="en-US" altLang="en-US" dirty="0"/>
              <a:t>shaking near epicenter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7 </a:t>
            </a:r>
            <a:r>
              <a:rPr lang="en-US" altLang="en-US" dirty="0"/>
              <a:t>Seconds 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Over </a:t>
            </a:r>
            <a:r>
              <a:rPr lang="en-US" altLang="en-US" dirty="0"/>
              <a:t>40,000 Injured</a:t>
            </a:r>
          </a:p>
          <a:p>
            <a:pPr>
              <a:buFontTx/>
              <a:buChar char="•"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57 </a:t>
            </a:r>
            <a:r>
              <a:rPr lang="en-US" altLang="en-US" dirty="0"/>
              <a:t>deaths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4" y="1479547"/>
            <a:ext cx="3962765" cy="51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1"/>
            <a:ext cx="11350632" cy="44309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2019 Ridgecrest Earthquake Facts:</a:t>
            </a:r>
          </a:p>
          <a:p>
            <a:pPr>
              <a:defRPr/>
            </a:pPr>
            <a:r>
              <a:rPr lang="en-US" altLang="en-US" dirty="0" smtClean="0"/>
              <a:t>July 5, 2019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Magnitude 7.1 with 6.4 and 5.4</a:t>
            </a:r>
            <a:endParaRPr lang="en-US" altLang="en-US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Strong </a:t>
            </a:r>
            <a:r>
              <a:rPr lang="en-US" altLang="en-US" dirty="0"/>
              <a:t>shaking near </a:t>
            </a:r>
            <a:r>
              <a:rPr lang="en-US" altLang="en-US" dirty="0" smtClean="0"/>
              <a:t>epicenter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7 </a:t>
            </a:r>
            <a:r>
              <a:rPr lang="en-US" altLang="en-US" dirty="0"/>
              <a:t>Seconds 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25 Injured</a:t>
            </a: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1 death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50" y="1521231"/>
            <a:ext cx="3960063" cy="51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9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0190" y="1449237"/>
          <a:ext cx="11350634" cy="4712234"/>
        </p:xfrm>
        <a:graphic>
          <a:graphicData uri="http://schemas.openxmlformats.org/drawingml/2006/table">
            <a:tbl>
              <a:tblPr/>
              <a:tblGrid>
                <a:gridCol w="5675317">
                  <a:extLst>
                    <a:ext uri="{9D8B030D-6E8A-4147-A177-3AD203B41FA5}">
                      <a16:colId xmlns:a16="http://schemas.microsoft.com/office/drawing/2014/main" val="1475001498"/>
                    </a:ext>
                  </a:extLst>
                </a:gridCol>
                <a:gridCol w="5675317">
                  <a:extLst>
                    <a:ext uri="{9D8B030D-6E8A-4147-A177-3AD203B41FA5}">
                      <a16:colId xmlns:a16="http://schemas.microsoft.com/office/drawing/2014/main" val="2868960890"/>
                    </a:ext>
                  </a:extLst>
                </a:gridCol>
              </a:tblGrid>
              <a:tr h="40506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Magnitude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Intensity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86293"/>
                  </a:ext>
                </a:extLst>
              </a:tr>
              <a:tr h="40506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1.0 - 3.0</a:t>
                      </a:r>
                      <a:endParaRPr 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– Not felt.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96736"/>
                  </a:ext>
                </a:extLst>
              </a:tr>
              <a:tr h="70885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3.0 - 3.9</a:t>
                      </a:r>
                      <a:endParaRPr 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II – III: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 Felt indoors &amp; </a:t>
                      </a:r>
                      <a:r>
                        <a:rPr lang="en-US" b="0" baseline="0" dirty="0">
                          <a:latin typeface="+mn-lt"/>
                          <a:cs typeface="Times New Roman" panose="02020603050405020304" pitchFamily="18" charset="0"/>
                        </a:rPr>
                        <a:t>on upper floors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b="0" baseline="0" dirty="0">
                          <a:latin typeface="+mn-lt"/>
                          <a:cs typeface="Times New Roman" panose="02020603050405020304" pitchFamily="18" charset="0"/>
                        </a:rPr>
                        <a:t> but most do not recognize it as an earthquake. </a:t>
                      </a:r>
                      <a:endParaRPr lang="en-US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89785"/>
                  </a:ext>
                </a:extLst>
              </a:tr>
              <a:tr h="7157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4.0 - 4.9</a:t>
                      </a:r>
                      <a:endParaRPr 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IV – V</a:t>
                      </a:r>
                      <a:r>
                        <a:rPr lang="en-US" b="1" baseline="0" dirty="0"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="0" baseline="0" dirty="0">
                          <a:latin typeface="+mn-lt"/>
                          <a:cs typeface="Times New Roman" panose="02020603050405020304" pitchFamily="18" charset="0"/>
                        </a:rPr>
                        <a:t>Felt by nearly everyone, may awaken at night, “stuff “disturbed, walls may make cracking noise.</a:t>
                      </a:r>
                      <a:endParaRPr lang="en-US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457230"/>
                  </a:ext>
                </a:extLst>
              </a:tr>
              <a:tr h="104606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5.0 - 5.9</a:t>
                      </a:r>
                      <a:endParaRPr 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VI – VII: 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Felt by all, many frightened.</a:t>
                      </a:r>
                      <a:r>
                        <a:rPr lang="en-US" b="0" baseline="0" dirty="0">
                          <a:latin typeface="+mn-lt"/>
                          <a:cs typeface="Times New Roman" panose="02020603050405020304" pitchFamily="18" charset="0"/>
                        </a:rPr>
                        <a:t> Slight damage in well built buildings, considerable damage in poorly built/designed buildings. Some chimneys may break.</a:t>
                      </a:r>
                      <a:endParaRPr lang="en-US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7741"/>
                  </a:ext>
                </a:extLst>
              </a:tr>
              <a:tr h="715730">
                <a:tc>
                  <a:txBody>
                    <a:bodyPr/>
                    <a:lstStyle/>
                    <a:p>
                      <a:r>
                        <a:rPr lang="en-US" b="1">
                          <a:latin typeface="+mn-lt"/>
                          <a:cs typeface="Times New Roman" panose="02020603050405020304" pitchFamily="18" charset="0"/>
                        </a:rPr>
                        <a:t>6.0 - 6.9</a:t>
                      </a:r>
                      <a:endParaRPr lang="en-US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VII – IX: 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Damage considerable, plumb issues,</a:t>
                      </a:r>
                      <a:r>
                        <a:rPr lang="en-US" b="0" baseline="0" dirty="0">
                          <a:latin typeface="+mn-lt"/>
                          <a:cs typeface="Times New Roman" panose="02020603050405020304" pitchFamily="18" charset="0"/>
                        </a:rPr>
                        <a:t> shifting off foundation, heavy furniture overturned.</a:t>
                      </a:r>
                      <a:endParaRPr 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46480"/>
                  </a:ext>
                </a:extLst>
              </a:tr>
              <a:tr h="7157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7.0</a:t>
                      </a:r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 and higher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or higher: 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Well built wooden structures destroyed,</a:t>
                      </a:r>
                      <a:r>
                        <a:rPr lang="en-US" b="0" baseline="0" dirty="0">
                          <a:latin typeface="+mn-lt"/>
                          <a:cs typeface="Times New Roman" panose="02020603050405020304" pitchFamily="18" charset="0"/>
                        </a:rPr>
                        <a:t> masonry structures, &amp; 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bridges destroyed,</a:t>
                      </a:r>
                      <a:r>
                        <a:rPr lang="en-US" b="0" baseline="0" dirty="0">
                          <a:latin typeface="+mn-lt"/>
                          <a:cs typeface="Times New Roman" panose="02020603050405020304" pitchFamily="18" charset="0"/>
                        </a:rPr>
                        <a:t> rails bent.</a:t>
                      </a:r>
                      <a:endParaRPr 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41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74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989</Words>
  <Application>Microsoft Office PowerPoint</Application>
  <PresentationFormat>Widescreen</PresentationFormat>
  <Paragraphs>204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 Earthquakes </vt:lpstr>
      <vt:lpstr> Earthquakes </vt:lpstr>
      <vt:lpstr> Earthquakes </vt:lpstr>
      <vt:lpstr> Earthquakes </vt:lpstr>
      <vt:lpstr> Earthquakes </vt:lpstr>
      <vt:lpstr> Earthquakes </vt:lpstr>
      <vt:lpstr> Earthquakes </vt:lpstr>
      <vt:lpstr> Earthquakes </vt:lpstr>
      <vt:lpstr> Earthquakes </vt:lpstr>
      <vt:lpstr> Earthquakes </vt:lpstr>
      <vt:lpstr> Earthquake - Prediction </vt:lpstr>
      <vt:lpstr> Earthquake Response</vt:lpstr>
      <vt:lpstr> Earthquake Response</vt:lpstr>
      <vt:lpstr> Earthquake Response </vt:lpstr>
      <vt:lpstr> Earthquake Response </vt:lpstr>
      <vt:lpstr> Earthquake Response </vt:lpstr>
      <vt:lpstr> Earthquake Preparedness </vt:lpstr>
      <vt:lpstr>Preparing for a Disaster((2 of 2)</vt:lpstr>
      <vt:lpstr>Personal Protective Equipment</vt:lpstr>
      <vt:lpstr>Earthquake Supplies</vt:lpstr>
      <vt:lpstr>Earthquake Supplies</vt:lpstr>
      <vt:lpstr>Earthquake Supplies</vt:lpstr>
      <vt:lpstr>Earthquake Supplies</vt:lpstr>
      <vt:lpstr>Family Disaster Plan</vt:lpstr>
      <vt:lpstr>Earthquake Preparedness </vt:lpstr>
      <vt:lpstr>Earthquake Preparedness </vt:lpstr>
      <vt:lpstr>Mitigation</vt:lpstr>
      <vt:lpstr>Structural Mitigation Measures</vt:lpstr>
      <vt:lpstr>Non-Structural Hazard Mitigation</vt:lpstr>
      <vt:lpstr>Utility Shut Offs</vt:lpstr>
      <vt:lpstr>Utility Shut Offs</vt:lpstr>
      <vt:lpstr>Utility Shut Offs</vt:lpstr>
      <vt:lpstr>Disaster Response</vt:lpstr>
      <vt:lpstr>Disaster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Angela DiBenedetto</dc:creator>
  <cp:lastModifiedBy>Angela DiBenedetto</cp:lastModifiedBy>
  <cp:revision>7</cp:revision>
  <dcterms:created xsi:type="dcterms:W3CDTF">2021-10-12T17:07:10Z</dcterms:created>
  <dcterms:modified xsi:type="dcterms:W3CDTF">2021-10-14T16:46:56Z</dcterms:modified>
</cp:coreProperties>
</file>