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sldIdLst>
    <p:sldId id="413" r:id="rId2"/>
    <p:sldId id="951" r:id="rId3"/>
    <p:sldId id="952" r:id="rId4"/>
    <p:sldId id="956" r:id="rId5"/>
    <p:sldId id="911" r:id="rId6"/>
    <p:sldId id="810" r:id="rId7"/>
    <p:sldId id="950" r:id="rId8"/>
    <p:sldId id="954" r:id="rId9"/>
    <p:sldId id="955" r:id="rId10"/>
    <p:sldId id="957" r:id="rId11"/>
    <p:sldId id="953" r:id="rId12"/>
    <p:sldId id="968" r:id="rId13"/>
    <p:sldId id="961" r:id="rId14"/>
    <p:sldId id="962" r:id="rId15"/>
    <p:sldId id="963" r:id="rId16"/>
    <p:sldId id="1016" r:id="rId17"/>
    <p:sldId id="969" r:id="rId18"/>
    <p:sldId id="970" r:id="rId19"/>
    <p:sldId id="965" r:id="rId20"/>
    <p:sldId id="964" r:id="rId21"/>
    <p:sldId id="973" r:id="rId22"/>
    <p:sldId id="971" r:id="rId23"/>
    <p:sldId id="974" r:id="rId24"/>
    <p:sldId id="967" r:id="rId25"/>
    <p:sldId id="988" r:id="rId26"/>
    <p:sldId id="989" r:id="rId27"/>
    <p:sldId id="975" r:id="rId28"/>
    <p:sldId id="980" r:id="rId29"/>
    <p:sldId id="981" r:id="rId30"/>
    <p:sldId id="982" r:id="rId31"/>
    <p:sldId id="996" r:id="rId32"/>
    <p:sldId id="983" r:id="rId33"/>
    <p:sldId id="990" r:id="rId34"/>
    <p:sldId id="997" r:id="rId35"/>
    <p:sldId id="998" r:id="rId36"/>
    <p:sldId id="999" r:id="rId37"/>
    <p:sldId id="1000" r:id="rId38"/>
    <p:sldId id="1002" r:id="rId39"/>
    <p:sldId id="1004" r:id="rId40"/>
    <p:sldId id="1005" r:id="rId41"/>
    <p:sldId id="940" r:id="rId42"/>
    <p:sldId id="1006" r:id="rId43"/>
    <p:sldId id="1007" r:id="rId44"/>
    <p:sldId id="1009" r:id="rId45"/>
    <p:sldId id="1010" r:id="rId46"/>
    <p:sldId id="1011" r:id="rId47"/>
    <p:sldId id="1014" r:id="rId48"/>
    <p:sldId id="1015" r:id="rId49"/>
  </p:sldIdLst>
  <p:sldSz cx="9144000" cy="6858000" type="screen4x3"/>
  <p:notesSz cx="6881813" cy="9296400"/>
  <p:defaultTextStyle>
    <a:defPPr>
      <a:defRPr lang="en-US"/>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3C3C6"/>
    <a:srgbClr val="D1C1A7"/>
    <a:srgbClr val="C3FCBC"/>
    <a:srgbClr val="EAEAEA"/>
    <a:srgbClr val="CC00CC"/>
    <a:srgbClr val="FFF907"/>
    <a:srgbClr val="A0C0C2"/>
    <a:srgbClr val="FF9E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pitchFamily="-106"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pitchFamily="-106" charset="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pitchFamily="-106"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EB46C426-12DE-462B-8E64-A99387E3EFBD}" type="slidenum">
              <a:rPr lang="en-US"/>
              <a:pPr/>
              <a:t>‹#›</a:t>
            </a:fld>
            <a:endParaRPr lang="en-US"/>
          </a:p>
        </p:txBody>
      </p:sp>
    </p:spTree>
    <p:extLst>
      <p:ext uri="{BB962C8B-B14F-4D97-AF65-F5344CB8AC3E}">
        <p14:creationId xmlns:p14="http://schemas.microsoft.com/office/powerpoint/2010/main" val="3281289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2A92EDF2-CF8D-4FB6-BDE8-11C3258CD449}" type="slidenum">
              <a:rPr lang="en-US" sz="1200"/>
              <a:pPr eaLnBrk="1" hangingPunct="1"/>
              <a:t>1</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Slide Number Placeholder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C800BB83-101B-44F8-B39F-B68288FDDB79}" type="slidenum">
              <a:rPr lang="en-US" sz="1200"/>
              <a:pPr eaLnBrk="1" hangingPunct="1"/>
              <a:t>32</a:t>
            </a:fld>
            <a:endParaRPr lang="en-US" sz="1200"/>
          </a:p>
        </p:txBody>
      </p:sp>
      <p:sp>
        <p:nvSpPr>
          <p:cNvPr id="59395" name="Text Box 1"/>
          <p:cNvSpPr>
            <a:spLocks noChangeArrowheads="1"/>
          </p:cNvSpPr>
          <p:nvPr>
            <p:ph type="sldImg"/>
          </p:nvPr>
        </p:nvSpPr>
        <p:spPr>
          <a:xfrm>
            <a:off x="1117600" y="706438"/>
            <a:ext cx="4646613" cy="3486150"/>
          </a:xfrm>
          <a:solidFill>
            <a:srgbClr val="FFFFFF"/>
          </a:solidFill>
          <a:ln/>
        </p:spPr>
      </p:sp>
      <p:sp>
        <p:nvSpPr>
          <p:cNvPr id="59396" name="Text Box 2"/>
          <p:cNvSpPr>
            <a:spLocks noChangeArrowheads="1"/>
          </p:cNvSpPr>
          <p:nvPr>
            <p:ph type="body" idx="1"/>
          </p:nvPr>
        </p:nvSpPr>
        <p:spPr>
          <a:xfrm>
            <a:off x="688975" y="4414838"/>
            <a:ext cx="55054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Slide Number Placeholder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D8D13A7A-3D33-453B-A701-C400D0FBECD7}" type="slidenum">
              <a:rPr lang="en-US" sz="1200"/>
              <a:pPr eaLnBrk="1" hangingPunct="1"/>
              <a:t>44</a:t>
            </a:fld>
            <a:endParaRPr lang="en-US" sz="1200"/>
          </a:p>
        </p:txBody>
      </p:sp>
      <p:sp>
        <p:nvSpPr>
          <p:cNvPr id="72707" name="Text Box 1"/>
          <p:cNvSpPr>
            <a:spLocks noChangeArrowheads="1"/>
          </p:cNvSpPr>
          <p:nvPr>
            <p:ph type="sldImg"/>
          </p:nvPr>
        </p:nvSpPr>
        <p:spPr>
          <a:xfrm>
            <a:off x="1117600" y="706438"/>
            <a:ext cx="4646613" cy="3486150"/>
          </a:xfrm>
          <a:solidFill>
            <a:srgbClr val="FFFFFF"/>
          </a:solidFill>
          <a:ln/>
        </p:spPr>
      </p:sp>
      <p:sp>
        <p:nvSpPr>
          <p:cNvPr id="72708" name="Text Box 2"/>
          <p:cNvSpPr>
            <a:spLocks noChangeArrowheads="1"/>
          </p:cNvSpPr>
          <p:nvPr>
            <p:ph type="body" idx="1"/>
          </p:nvPr>
        </p:nvSpPr>
        <p:spPr>
          <a:xfrm>
            <a:off x="688975" y="4414838"/>
            <a:ext cx="55054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Slide Number Placeholder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C0E98E15-7E11-421F-A3FE-3353DC434FA9}" type="slidenum">
              <a:rPr lang="en-US" sz="1200"/>
              <a:pPr eaLnBrk="1" hangingPunct="1"/>
              <a:t>45</a:t>
            </a:fld>
            <a:endParaRPr lang="en-US" sz="1200"/>
          </a:p>
        </p:txBody>
      </p:sp>
      <p:sp>
        <p:nvSpPr>
          <p:cNvPr id="74755" name="Text Box 1"/>
          <p:cNvSpPr>
            <a:spLocks noChangeArrowheads="1"/>
          </p:cNvSpPr>
          <p:nvPr>
            <p:ph type="sldImg"/>
          </p:nvPr>
        </p:nvSpPr>
        <p:spPr>
          <a:xfrm>
            <a:off x="1117600" y="706438"/>
            <a:ext cx="4646613" cy="3486150"/>
          </a:xfrm>
          <a:solidFill>
            <a:srgbClr val="FFFFFF"/>
          </a:solidFill>
          <a:ln/>
        </p:spPr>
      </p:sp>
      <p:sp>
        <p:nvSpPr>
          <p:cNvPr id="74756" name="Text Box 2"/>
          <p:cNvSpPr>
            <a:spLocks noChangeArrowheads="1"/>
          </p:cNvSpPr>
          <p:nvPr>
            <p:ph type="body" idx="1"/>
          </p:nvPr>
        </p:nvSpPr>
        <p:spPr>
          <a:xfrm>
            <a:off x="688975" y="4414838"/>
            <a:ext cx="55054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Skip if Paul shows this.</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C54C201C-A30A-4468-B8C3-B89A81A0BAB0}" type="slidenum">
              <a:rPr lang="en-US" sz="1200"/>
              <a:pPr eaLnBrk="1" hangingPunct="1"/>
              <a:t>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Skip if Paul shows this</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3859CD57-F64D-454A-BD92-864845F68D0A}" type="slidenum">
              <a:rPr lang="en-US" sz="1200"/>
              <a:pPr eaLnBrk="1" hangingPunct="1"/>
              <a:t>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pitchFamily="34" charset="-128"/>
              </a:rPr>
              <a:t>Site 03 is 54 m AGL. </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A6EB187F-722B-46DC-9107-A8ECDCECAFA5}" type="slidenum">
              <a:rPr lang="en-US" sz="1200"/>
              <a:pPr eaLnBrk="1" hangingPunct="1"/>
              <a:t>14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pitchFamily="34" charset="-128"/>
              </a:rPr>
              <a:t>Site 03 is 54 m AGL. </a:t>
            </a: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A63D6643-1FF1-46E4-8A78-A7341AAC25F7}" type="slidenum">
              <a:rPr lang="en-US" sz="1200"/>
              <a:pPr eaLnBrk="1" hangingPunct="1"/>
              <a:t>15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6ED8D4D2-48C5-4C81-AEFB-A86F8423E8D4}" type="slidenum">
              <a:rPr lang="en-US" sz="1200"/>
              <a:pPr eaLnBrk="1" hangingPunct="1"/>
              <a:t>19</a:t>
            </a:fld>
            <a:endParaRPr lang="en-US" sz="1200"/>
          </a:p>
        </p:txBody>
      </p:sp>
      <p:sp>
        <p:nvSpPr>
          <p:cNvPr id="41987" name="Rectangle 1"/>
          <p:cNvSpPr>
            <a:spLocks noChangeArrowheads="1" noTextEdit="1"/>
          </p:cNvSpPr>
          <p:nvPr>
            <p:ph type="sldImg"/>
          </p:nvPr>
        </p:nvSpPr>
        <p:spPr>
          <a:solidFill>
            <a:srgbClr val="FFFFFF"/>
          </a:solidFill>
          <a:ln/>
        </p:spPr>
      </p:sp>
      <p:sp>
        <p:nvSpPr>
          <p:cNvPr id="41988" name="Text Box 2"/>
          <p:cNvSpPr>
            <a:spLocks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tabLst>
                <a:tab pos="0" algn="l"/>
                <a:tab pos="923925" algn="l"/>
                <a:tab pos="1847850" algn="l"/>
                <a:tab pos="2773363" algn="l"/>
                <a:tab pos="3697288" algn="l"/>
                <a:tab pos="4621213" algn="l"/>
                <a:tab pos="5546725" algn="l"/>
                <a:tab pos="6470650" algn="l"/>
                <a:tab pos="7394575" algn="l"/>
                <a:tab pos="8320088" algn="l"/>
                <a:tab pos="9244013" algn="l"/>
                <a:tab pos="10167938" algn="l"/>
              </a:tabLst>
            </a:pPr>
            <a:r>
              <a:rPr lang="en-US" smtClean="0">
                <a:latin typeface="Calibri" pitchFamily="34" charset="0"/>
                <a:ea typeface="ＭＳ Ｐゴシック" pitchFamily="34" charset="-128"/>
              </a:rPr>
              <a:t>Only afternoon hours for both plots; no smoothing.  The green arrows point to the source for enhancements measured at Site 02, whereas the black arrows point to the source for enhancements measured at Site 01.  In addition to the known source to the southeast of Site 02, there is an additional source to the southwest of the city.  </a:t>
            </a:r>
          </a:p>
        </p:txBody>
      </p:sp>
      <p:sp>
        <p:nvSpPr>
          <p:cNvPr id="41989" name="Text Box 3"/>
          <p:cNvSpPr txBox="1">
            <a:spLocks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90" tIns="47315" rIns="90990" bIns="47315" anchor="b"/>
          <a:lstStyle>
            <a:lvl1pPr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1pPr>
            <a:lvl2pPr marL="742950" indent="-28575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2pPr>
            <a:lvl3pPr marL="11430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3pPr>
            <a:lvl4pPr marL="16002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4pPr>
            <a:lvl5pPr marL="20574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9pPr>
          </a:lstStyle>
          <a:p>
            <a:pPr algn="r" eaLnBrk="1" hangingPunct="1"/>
            <a:fld id="{D12A57D3-4A6A-4F08-ACB1-BF3D7687BC8C}" type="slidenum">
              <a:rPr lang="en-US" sz="1200">
                <a:solidFill>
                  <a:srgbClr val="000000"/>
                </a:solidFill>
              </a:rPr>
              <a:pPr algn="r" eaLnBrk="1" hangingPunct="1"/>
              <a:t>19</a:t>
            </a:fld>
            <a:endParaRPr 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46A2A7AF-DEA9-4858-8738-A7B0E5A68313}" type="slidenum">
              <a:rPr lang="en-US" sz="1200"/>
              <a:pPr eaLnBrk="1" hangingPunct="1"/>
              <a:t>20</a:t>
            </a:fld>
            <a:endParaRPr lang="en-US" sz="1200"/>
          </a:p>
        </p:txBody>
      </p:sp>
      <p:sp>
        <p:nvSpPr>
          <p:cNvPr id="44035" name="Rectangle 1"/>
          <p:cNvSpPr>
            <a:spLocks noChangeArrowheads="1" noTextEdit="1"/>
          </p:cNvSpPr>
          <p:nvPr>
            <p:ph type="sldImg"/>
          </p:nvPr>
        </p:nvSpPr>
        <p:spPr>
          <a:solidFill>
            <a:srgbClr val="FFFFFF"/>
          </a:solidFill>
          <a:ln/>
        </p:spPr>
      </p:sp>
      <p:sp>
        <p:nvSpPr>
          <p:cNvPr id="44036" name="Text Box 2"/>
          <p:cNvSpPr>
            <a:spLocks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tabLst>
                <a:tab pos="0" algn="l"/>
                <a:tab pos="923925" algn="l"/>
                <a:tab pos="1847850" algn="l"/>
                <a:tab pos="2773363" algn="l"/>
                <a:tab pos="3697288" algn="l"/>
                <a:tab pos="4621213" algn="l"/>
                <a:tab pos="5546725" algn="l"/>
                <a:tab pos="6470650" algn="l"/>
                <a:tab pos="7394575" algn="l"/>
                <a:tab pos="8320088" algn="l"/>
                <a:tab pos="9244013" algn="l"/>
                <a:tab pos="10167938" algn="l"/>
              </a:tabLst>
            </a:pPr>
            <a:r>
              <a:rPr lang="en-US" smtClean="0">
                <a:latin typeface="Calibri" pitchFamily="34" charset="0"/>
                <a:ea typeface="ＭＳ Ｐゴシック" pitchFamily="34" charset="-128"/>
              </a:rPr>
              <a:t>Only afternoon hours; no smoothing.  The green arrows point to the source for enhancements measured at Site 02, whereas the black arrows point to the source for enhancements measured at Site 01.  In addition to the known source to the southeast of Site 02, there is an additional source to the southwest of the city.  </a:t>
            </a:r>
          </a:p>
        </p:txBody>
      </p:sp>
      <p:sp>
        <p:nvSpPr>
          <p:cNvPr id="44037" name="Text Box 3"/>
          <p:cNvSpPr txBox="1">
            <a:spLocks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90" tIns="47315" rIns="90990" bIns="47315" anchor="b"/>
          <a:lstStyle>
            <a:lvl1pPr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1pPr>
            <a:lvl2pPr marL="742950" indent="-28575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2pPr>
            <a:lvl3pPr marL="11430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3pPr>
            <a:lvl4pPr marL="16002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4pPr>
            <a:lvl5pPr marL="20574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9pPr>
          </a:lstStyle>
          <a:p>
            <a:pPr algn="r" eaLnBrk="1" hangingPunct="1"/>
            <a:fld id="{77B24B22-0ED8-4357-AFDD-E78F4437CD93}" type="slidenum">
              <a:rPr lang="en-US" sz="1200">
                <a:solidFill>
                  <a:srgbClr val="000000"/>
                </a:solidFill>
              </a:rPr>
              <a:pPr algn="r" eaLnBrk="1" hangingPunct="1"/>
              <a:t>20</a:t>
            </a:fld>
            <a:endParaRPr 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F350D87E-DB7F-4DBB-B72E-BC14ABDFC73A}" type="slidenum">
              <a:rPr lang="en-US" sz="1200"/>
              <a:pPr eaLnBrk="1" hangingPunct="1"/>
              <a:t>23</a:t>
            </a:fld>
            <a:endParaRPr lang="en-US" sz="1200"/>
          </a:p>
        </p:txBody>
      </p:sp>
      <p:sp>
        <p:nvSpPr>
          <p:cNvPr id="48131" name="Rectangle 1"/>
          <p:cNvSpPr>
            <a:spLocks noChangeArrowheads="1" noTextEdit="1"/>
          </p:cNvSpPr>
          <p:nvPr>
            <p:ph type="sldImg"/>
          </p:nvPr>
        </p:nvSpPr>
        <p:spPr>
          <a:solidFill>
            <a:srgbClr val="FFFFFF"/>
          </a:solidFill>
          <a:ln/>
        </p:spPr>
      </p:sp>
      <p:sp>
        <p:nvSpPr>
          <p:cNvPr id="48132" name="Text Box 2"/>
          <p:cNvSpPr>
            <a:spLocks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tabLst>
                <a:tab pos="0" algn="l"/>
                <a:tab pos="923925" algn="l"/>
                <a:tab pos="1847850" algn="l"/>
                <a:tab pos="2773363" algn="l"/>
                <a:tab pos="3697288" algn="l"/>
                <a:tab pos="4621213" algn="l"/>
                <a:tab pos="5546725" algn="l"/>
                <a:tab pos="6470650" algn="l"/>
                <a:tab pos="7394575" algn="l"/>
                <a:tab pos="8320088" algn="l"/>
                <a:tab pos="9244013" algn="l"/>
                <a:tab pos="10167938" algn="l"/>
              </a:tabLst>
            </a:pPr>
            <a:r>
              <a:rPr lang="en-US" smtClean="0">
                <a:latin typeface="Calibri" pitchFamily="34" charset="0"/>
                <a:ea typeface="ＭＳ Ｐゴシック" pitchFamily="34" charset="-128"/>
              </a:rPr>
              <a:t>Only afternoon hours for both plots; no smoothing</a:t>
            </a:r>
          </a:p>
          <a:p>
            <a:pPr eaLnBrk="1" hangingPunct="1">
              <a:spcBef>
                <a:spcPct val="0"/>
              </a:spcBef>
              <a:tabLst>
                <a:tab pos="0" algn="l"/>
                <a:tab pos="923925" algn="l"/>
                <a:tab pos="1847850" algn="l"/>
                <a:tab pos="2773363" algn="l"/>
                <a:tab pos="3697288" algn="l"/>
                <a:tab pos="4621213" algn="l"/>
                <a:tab pos="5546725" algn="l"/>
                <a:tab pos="6470650" algn="l"/>
                <a:tab pos="7394575" algn="l"/>
                <a:tab pos="8320088" algn="l"/>
                <a:tab pos="9244013" algn="l"/>
                <a:tab pos="10167938" algn="l"/>
              </a:tabLst>
            </a:pPr>
            <a:endParaRPr lang="en-US" smtClean="0">
              <a:latin typeface="Calibri" pitchFamily="34" charset="0"/>
              <a:ea typeface="ＭＳ Ｐゴシック" pitchFamily="34" charset="-128"/>
            </a:endParaRPr>
          </a:p>
        </p:txBody>
      </p:sp>
      <p:sp>
        <p:nvSpPr>
          <p:cNvPr id="48133" name="Text Box 3"/>
          <p:cNvSpPr txBox="1">
            <a:spLocks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90" tIns="47315" rIns="90990" bIns="47315" anchor="b"/>
          <a:lstStyle>
            <a:lvl1pPr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1pPr>
            <a:lvl2pPr marL="742950" indent="-28575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2pPr>
            <a:lvl3pPr marL="11430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3pPr>
            <a:lvl4pPr marL="16002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4pPr>
            <a:lvl5pPr marL="20574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9pPr>
          </a:lstStyle>
          <a:p>
            <a:pPr algn="r" eaLnBrk="1" hangingPunct="1"/>
            <a:fld id="{3E74C0D7-A71F-4F82-BA39-C71240ADC4D5}" type="slidenum">
              <a:rPr lang="en-US" sz="1200">
                <a:solidFill>
                  <a:srgbClr val="000000"/>
                </a:solidFill>
              </a:rPr>
              <a:pPr algn="r" eaLnBrk="1" hangingPunct="1"/>
              <a:t>23</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itchFamily="34" charset="0"/>
                <a:ea typeface="ＭＳ Ｐゴシック" pitchFamily="34" charset="-128"/>
              </a:defRPr>
            </a:lvl1pPr>
            <a:lvl2pPr marL="742950" indent="-285750" defTabSz="931863" eaLnBrk="0" hangingPunct="0">
              <a:defRPr sz="2000">
                <a:solidFill>
                  <a:schemeClr val="tx1"/>
                </a:solidFill>
                <a:latin typeface="Arial" pitchFamily="34" charset="0"/>
                <a:ea typeface="ＭＳ Ｐゴシック" pitchFamily="34" charset="-128"/>
              </a:defRPr>
            </a:lvl2pPr>
            <a:lvl3pPr marL="1143000" indent="-228600" defTabSz="931863" eaLnBrk="0" hangingPunct="0">
              <a:defRPr sz="2000">
                <a:solidFill>
                  <a:schemeClr val="tx1"/>
                </a:solidFill>
                <a:latin typeface="Arial" pitchFamily="34" charset="0"/>
                <a:ea typeface="ＭＳ Ｐゴシック" pitchFamily="34" charset="-128"/>
              </a:defRPr>
            </a:lvl3pPr>
            <a:lvl4pPr marL="1600200" indent="-228600" defTabSz="931863" eaLnBrk="0" hangingPunct="0">
              <a:defRPr sz="2000">
                <a:solidFill>
                  <a:schemeClr val="tx1"/>
                </a:solidFill>
                <a:latin typeface="Arial" pitchFamily="34" charset="0"/>
                <a:ea typeface="ＭＳ Ｐゴシック" pitchFamily="34" charset="-128"/>
              </a:defRPr>
            </a:lvl4pPr>
            <a:lvl5pPr marL="2057400" indent="-228600" defTabSz="931863" eaLnBrk="0" hangingPunct="0">
              <a:defRPr sz="20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63F5980B-0C4A-41CC-8078-A0D91A0C3E47}" type="slidenum">
              <a:rPr lang="en-US" sz="1200"/>
              <a:pPr eaLnBrk="1" hangingPunct="1"/>
              <a:t>24</a:t>
            </a:fld>
            <a:endParaRPr lang="en-US" sz="1200"/>
          </a:p>
        </p:txBody>
      </p:sp>
      <p:sp>
        <p:nvSpPr>
          <p:cNvPr id="50179" name="Rectangle 1"/>
          <p:cNvSpPr>
            <a:spLocks noChangeArrowheads="1" noTextEdit="1"/>
          </p:cNvSpPr>
          <p:nvPr>
            <p:ph type="sldImg"/>
          </p:nvPr>
        </p:nvSpPr>
        <p:spPr>
          <a:solidFill>
            <a:srgbClr val="FFFFFF"/>
          </a:solidFill>
          <a:ln/>
        </p:spPr>
      </p:sp>
      <p:sp>
        <p:nvSpPr>
          <p:cNvPr id="50180" name="Text Box 2"/>
          <p:cNvSpPr>
            <a:spLocks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tabLst>
                <a:tab pos="0" algn="l"/>
                <a:tab pos="923925" algn="l"/>
                <a:tab pos="1847850" algn="l"/>
                <a:tab pos="2773363" algn="l"/>
                <a:tab pos="3697288" algn="l"/>
                <a:tab pos="4621213" algn="l"/>
                <a:tab pos="5546725" algn="l"/>
                <a:tab pos="6470650" algn="l"/>
                <a:tab pos="7394575" algn="l"/>
                <a:tab pos="8320088" algn="l"/>
                <a:tab pos="9244013" algn="l"/>
                <a:tab pos="10167938" algn="l"/>
              </a:tabLst>
            </a:pPr>
            <a:r>
              <a:rPr lang="en-US" smtClean="0">
                <a:latin typeface="Calibri" pitchFamily="34" charset="0"/>
                <a:ea typeface="ＭＳ Ｐゴシック" pitchFamily="34" charset="-128"/>
              </a:rPr>
              <a:t>Only afternoon hours for both plots; no smoothing</a:t>
            </a:r>
          </a:p>
          <a:p>
            <a:pPr eaLnBrk="1" hangingPunct="1">
              <a:spcBef>
                <a:spcPct val="0"/>
              </a:spcBef>
              <a:tabLst>
                <a:tab pos="0" algn="l"/>
                <a:tab pos="923925" algn="l"/>
                <a:tab pos="1847850" algn="l"/>
                <a:tab pos="2773363" algn="l"/>
                <a:tab pos="3697288" algn="l"/>
                <a:tab pos="4621213" algn="l"/>
                <a:tab pos="5546725" algn="l"/>
                <a:tab pos="6470650" algn="l"/>
                <a:tab pos="7394575" algn="l"/>
                <a:tab pos="8320088" algn="l"/>
                <a:tab pos="9244013" algn="l"/>
                <a:tab pos="10167938" algn="l"/>
              </a:tabLst>
            </a:pPr>
            <a:endParaRPr lang="en-US" smtClean="0">
              <a:latin typeface="Calibri" pitchFamily="34" charset="0"/>
              <a:ea typeface="ＭＳ Ｐゴシック" pitchFamily="34" charset="-128"/>
            </a:endParaRPr>
          </a:p>
        </p:txBody>
      </p:sp>
      <p:sp>
        <p:nvSpPr>
          <p:cNvPr id="50181" name="Text Box 3"/>
          <p:cNvSpPr txBox="1">
            <a:spLocks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90" tIns="47315" rIns="90990" bIns="47315" anchor="b"/>
          <a:lstStyle>
            <a:lvl1pPr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1pPr>
            <a:lvl2pPr marL="742950" indent="-28575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2pPr>
            <a:lvl3pPr marL="11430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3pPr>
            <a:lvl4pPr marL="16002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4pPr>
            <a:lvl5pPr marL="2057400" indent="-228600" eaLnBrk="0" hangingPunct="0">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923925" algn="l"/>
                <a:tab pos="1847850" algn="l"/>
                <a:tab pos="2773363" algn="l"/>
                <a:tab pos="3697288" algn="l"/>
                <a:tab pos="4621213" algn="l"/>
                <a:tab pos="5546725" algn="l"/>
                <a:tab pos="6470650" algn="l"/>
                <a:tab pos="7394575" algn="l"/>
                <a:tab pos="8320088" algn="l"/>
                <a:tab pos="9244013" algn="l"/>
                <a:tab pos="10167938" algn="l"/>
              </a:tabLst>
              <a:defRPr sz="2000">
                <a:solidFill>
                  <a:schemeClr val="tx1"/>
                </a:solidFill>
                <a:latin typeface="Arial" pitchFamily="34" charset="0"/>
                <a:ea typeface="ＭＳ Ｐゴシック" pitchFamily="34" charset="-128"/>
              </a:defRPr>
            </a:lvl9pPr>
          </a:lstStyle>
          <a:p>
            <a:pPr algn="r" eaLnBrk="1" hangingPunct="1"/>
            <a:fld id="{FBC3FEBA-E658-4A7F-8143-E4AED9550BB2}" type="slidenum">
              <a:rPr lang="en-US" sz="1200">
                <a:solidFill>
                  <a:srgbClr val="000000"/>
                </a:solidFill>
              </a:rPr>
              <a:pPr algn="r" eaLnBrk="1" hangingPunct="1"/>
              <a:t>24</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357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598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853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442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62313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6813"/>
            <a:ext cx="2127250" cy="471487"/>
          </a:xfrm>
        </p:spPr>
        <p:txBody>
          <a:bodyPr/>
          <a:lstStyle>
            <a:lvl1pPr>
              <a:defRPr/>
            </a:lvl1pPr>
          </a:lstStyle>
          <a:p>
            <a:pPr>
              <a:defRPr/>
            </a:pPr>
            <a:endParaRPr lang="en-US"/>
          </a:p>
        </p:txBody>
      </p:sp>
      <p:sp>
        <p:nvSpPr>
          <p:cNvPr id="4" name="Footer Placeholder 3"/>
          <p:cNvSpPr>
            <a:spLocks noGrp="1"/>
          </p:cNvSpPr>
          <p:nvPr>
            <p:ph type="ftr" idx="11"/>
          </p:nvPr>
        </p:nvSpPr>
        <p:spPr>
          <a:xfrm>
            <a:off x="3127375" y="6246813"/>
            <a:ext cx="2897188" cy="471487"/>
          </a:xfrm>
        </p:spPr>
        <p:txBody>
          <a:bodyPr/>
          <a:lstStyle>
            <a:lvl1pPr>
              <a:defRPr/>
            </a:lvl1pPr>
          </a:lstStyle>
          <a:p>
            <a:pPr>
              <a:defRPr/>
            </a:pPr>
            <a:endParaRPr lang="en-US"/>
          </a:p>
        </p:txBody>
      </p:sp>
      <p:sp>
        <p:nvSpPr>
          <p:cNvPr id="5" name="Slide Number Placeholder 4"/>
          <p:cNvSpPr>
            <a:spLocks noGrp="1"/>
          </p:cNvSpPr>
          <p:nvPr>
            <p:ph type="sldNum" idx="12"/>
          </p:nvPr>
        </p:nvSpPr>
        <p:spPr>
          <a:xfrm>
            <a:off x="6556375" y="6246813"/>
            <a:ext cx="2128838" cy="471487"/>
          </a:xfrm>
          <a:prstGeom prst="rect">
            <a:avLst/>
          </a:prstGeom>
        </p:spPr>
        <p:txBody>
          <a:bodyPr vert="horz" wrap="square" lIns="82945" tIns="41473" rIns="82945" bIns="41473" numCol="1" anchor="t" anchorCtr="0" compatLnSpc="1">
            <a:prstTxWarp prst="textNoShape">
              <a:avLst/>
            </a:prstTxWarp>
          </a:bodyPr>
          <a:lstStyle>
            <a:lvl1pPr>
              <a:defRPr/>
            </a:lvl1pPr>
          </a:lstStyle>
          <a:p>
            <a:fld id="{AAA57EBD-B7FE-47C0-B14E-7421F697B86F}" type="slidenum">
              <a:rPr lang="en-US"/>
              <a:pPr/>
              <a:t>‹#›</a:t>
            </a:fld>
            <a:endParaRPr lang="en-US"/>
          </a:p>
        </p:txBody>
      </p:sp>
    </p:spTree>
    <p:extLst>
      <p:ext uri="{BB962C8B-B14F-4D97-AF65-F5344CB8AC3E}">
        <p14:creationId xmlns:p14="http://schemas.microsoft.com/office/powerpoint/2010/main" val="338341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6596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721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405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7158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3902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630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279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404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6"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6" charset="0"/>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1"/>
          </a:solidFill>
          <a:latin typeface="Arial" pitchFamily="-106" charset="0"/>
        </a:defRPr>
      </a:lvl6pPr>
      <a:lvl7pPr marL="914400" algn="ctr" rtl="0" fontAlgn="base">
        <a:spcBef>
          <a:spcPct val="0"/>
        </a:spcBef>
        <a:spcAft>
          <a:spcPct val="0"/>
        </a:spcAft>
        <a:defRPr sz="4400">
          <a:solidFill>
            <a:schemeClr val="tx1"/>
          </a:solidFill>
          <a:latin typeface="Arial" pitchFamily="-106" charset="0"/>
        </a:defRPr>
      </a:lvl7pPr>
      <a:lvl8pPr marL="1371600" algn="ctr" rtl="0" fontAlgn="base">
        <a:spcBef>
          <a:spcPct val="0"/>
        </a:spcBef>
        <a:spcAft>
          <a:spcPct val="0"/>
        </a:spcAft>
        <a:defRPr sz="4400">
          <a:solidFill>
            <a:schemeClr val="tx1"/>
          </a:solidFill>
          <a:latin typeface="Arial" pitchFamily="-106" charset="0"/>
        </a:defRPr>
      </a:lvl8pPr>
      <a:lvl9pPr marL="1828800" algn="ctr" rtl="0" fontAlgn="base">
        <a:spcBef>
          <a:spcPct val="0"/>
        </a:spcBef>
        <a:spcAft>
          <a:spcPct val="0"/>
        </a:spcAft>
        <a:defRPr sz="4400">
          <a:solidFill>
            <a:schemeClr val="tx1"/>
          </a:solidFill>
          <a:latin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04800" y="1295400"/>
            <a:ext cx="8610600" cy="1219200"/>
          </a:xfrm>
        </p:spPr>
        <p:txBody>
          <a:bodyPr/>
          <a:lstStyle/>
          <a:p>
            <a:pPr eaLnBrk="1" hangingPunct="1"/>
            <a:r>
              <a:rPr lang="en-US" sz="3200" smtClean="0">
                <a:ea typeface="ＭＳ Ｐゴシック" pitchFamily="34" charset="-128"/>
              </a:rPr>
              <a:t>Towards validation of urban GHG emissions using a very high resolution atmospheric inversion in the Indianapolis Flux Experiment</a:t>
            </a:r>
            <a:br>
              <a:rPr lang="en-US" sz="3200" smtClean="0">
                <a:ea typeface="ＭＳ Ｐゴシック" pitchFamily="34" charset="-128"/>
              </a:rPr>
            </a:br>
            <a:endParaRPr lang="en-US" sz="3200" smtClean="0">
              <a:latin typeface="Calibri" pitchFamily="34" charset="0"/>
              <a:ea typeface="ＭＳ Ｐゴシック" pitchFamily="34" charset="-128"/>
            </a:endParaRPr>
          </a:p>
        </p:txBody>
      </p:sp>
      <p:sp>
        <p:nvSpPr>
          <p:cNvPr id="17410" name="Text Box 3"/>
          <p:cNvSpPr txBox="1">
            <a:spLocks noChangeArrowheads="1"/>
          </p:cNvSpPr>
          <p:nvPr/>
        </p:nvSpPr>
        <p:spPr bwMode="auto">
          <a:xfrm>
            <a:off x="990600" y="2574925"/>
            <a:ext cx="7391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1800"/>
              <a:t>Kenneth J. Davis</a:t>
            </a:r>
            <a:r>
              <a:rPr lang="en-US" sz="1800" baseline="30000"/>
              <a:t>1</a:t>
            </a:r>
            <a:r>
              <a:rPr lang="en-US" sz="1800"/>
              <a:t>, Thomas Lauvaux</a:t>
            </a:r>
            <a:r>
              <a:rPr lang="en-US" sz="1800" baseline="30000"/>
              <a:t>1</a:t>
            </a:r>
            <a:r>
              <a:rPr lang="en-US" sz="1800"/>
              <a:t>, Laura E. McGowan</a:t>
            </a:r>
            <a:r>
              <a:rPr lang="en-US" sz="1800" baseline="30000"/>
              <a:t>1</a:t>
            </a:r>
            <a:r>
              <a:rPr lang="en-US" sz="1800"/>
              <a:t>, Maria Cambaliza</a:t>
            </a:r>
            <a:r>
              <a:rPr lang="en-US" sz="1800" baseline="30000"/>
              <a:t>2</a:t>
            </a:r>
            <a:r>
              <a:rPr lang="en-US" sz="1800"/>
              <a:t>, Michael Hardesty</a:t>
            </a:r>
            <a:r>
              <a:rPr lang="en-US" sz="1800" baseline="30000"/>
              <a:t>3</a:t>
            </a:r>
            <a:r>
              <a:rPr lang="en-US" sz="1800"/>
              <a:t>, Laura T. Iraci</a:t>
            </a:r>
            <a:r>
              <a:rPr lang="en-US" sz="1800" baseline="30000"/>
              <a:t>4</a:t>
            </a:r>
            <a:r>
              <a:rPr lang="en-US" sz="1800"/>
              <a:t>, Kevin R. Gurney</a:t>
            </a:r>
            <a:r>
              <a:rPr lang="en-US" sz="1800" baseline="30000"/>
              <a:t>5</a:t>
            </a:r>
            <a:r>
              <a:rPr lang="en-US" sz="1800"/>
              <a:t>, Patrick W. Hillyard</a:t>
            </a:r>
            <a:r>
              <a:rPr lang="en-US" sz="1800" baseline="30000"/>
              <a:t>4</a:t>
            </a:r>
            <a:r>
              <a:rPr lang="en-US" sz="1800"/>
              <a:t>, Anna Karion</a:t>
            </a:r>
            <a:r>
              <a:rPr lang="en-US" sz="1800" baseline="30000"/>
              <a:t>3</a:t>
            </a:r>
            <a:r>
              <a:rPr lang="en-US" sz="1800"/>
              <a:t>, Natasha L. Miles</a:t>
            </a:r>
            <a:r>
              <a:rPr lang="en-US" sz="1800" baseline="30000"/>
              <a:t>1</a:t>
            </a:r>
            <a:r>
              <a:rPr lang="en-US" sz="1800"/>
              <a:t>, James R. Podolske</a:t>
            </a:r>
            <a:r>
              <a:rPr lang="en-US" sz="1800" baseline="30000"/>
              <a:t>4</a:t>
            </a:r>
            <a:r>
              <a:rPr lang="en-US" sz="1800"/>
              <a:t>, Igor Razlivanov</a:t>
            </a:r>
            <a:r>
              <a:rPr lang="en-US" sz="1800" baseline="30000"/>
              <a:t>5</a:t>
            </a:r>
            <a:r>
              <a:rPr lang="en-US" sz="1800"/>
              <a:t>, Scott J. Richardson</a:t>
            </a:r>
            <a:r>
              <a:rPr lang="en-US" sz="1800" baseline="30000"/>
              <a:t>1</a:t>
            </a:r>
            <a:r>
              <a:rPr lang="en-US" sz="1800"/>
              <a:t>, Daniel P. Sarmiento</a:t>
            </a:r>
            <a:r>
              <a:rPr lang="en-US" sz="1800" baseline="30000"/>
              <a:t>1</a:t>
            </a:r>
            <a:r>
              <a:rPr lang="en-US" sz="1800"/>
              <a:t>, Paul B. Shepson</a:t>
            </a:r>
            <a:r>
              <a:rPr lang="en-US" sz="1800" baseline="30000"/>
              <a:t>2</a:t>
            </a:r>
            <a:r>
              <a:rPr lang="en-US" sz="1800"/>
              <a:t>, Yang Song</a:t>
            </a:r>
            <a:r>
              <a:rPr lang="en-US" sz="1800" baseline="30000"/>
              <a:t>5</a:t>
            </a:r>
            <a:r>
              <a:rPr lang="en-US" sz="1800"/>
              <a:t>, Colm Sweeney</a:t>
            </a:r>
            <a:r>
              <a:rPr lang="en-US" sz="1800" baseline="30000"/>
              <a:t>2</a:t>
            </a:r>
            <a:r>
              <a:rPr lang="en-US" sz="1800"/>
              <a:t>, Jocelyn Turnbull</a:t>
            </a:r>
            <a:r>
              <a:rPr lang="en-US" sz="1800" baseline="30000"/>
              <a:t>6</a:t>
            </a:r>
            <a:r>
              <a:rPr lang="en-US" sz="1800"/>
              <a:t>, James Whetstone</a:t>
            </a:r>
            <a:r>
              <a:rPr lang="en-US" sz="1800" baseline="30000"/>
              <a:t>7</a:t>
            </a:r>
            <a:endParaRPr lang="en-US" sz="1800"/>
          </a:p>
          <a:p>
            <a:pPr algn="ctr" eaLnBrk="1" hangingPunct="1"/>
            <a:endParaRPr lang="en-US" sz="1800"/>
          </a:p>
          <a:p>
            <a:pPr algn="ctr" eaLnBrk="1" hangingPunct="1"/>
            <a:r>
              <a:rPr lang="en-US" sz="1800" baseline="30000"/>
              <a:t>1</a:t>
            </a:r>
            <a:r>
              <a:rPr lang="en-US" sz="1800"/>
              <a:t>The Pennsylvania State University, </a:t>
            </a:r>
            <a:r>
              <a:rPr lang="en-US" sz="1800" baseline="30000"/>
              <a:t>2</a:t>
            </a:r>
            <a:r>
              <a:rPr lang="en-US" sz="1800"/>
              <a:t>Purdue University, </a:t>
            </a:r>
            <a:r>
              <a:rPr lang="en-US" sz="1800" baseline="30000"/>
              <a:t>3</a:t>
            </a:r>
            <a:r>
              <a:rPr lang="en-US" sz="1800"/>
              <a:t>NOAA ESRL, </a:t>
            </a:r>
            <a:r>
              <a:rPr lang="en-US" sz="1800" baseline="30000"/>
              <a:t>4</a:t>
            </a:r>
            <a:r>
              <a:rPr lang="en-US" sz="1800"/>
              <a:t>NASA Ames, </a:t>
            </a:r>
            <a:r>
              <a:rPr lang="en-US" sz="1800" baseline="30000"/>
              <a:t>5</a:t>
            </a:r>
            <a:r>
              <a:rPr lang="en-US" sz="1800"/>
              <a:t>Arizona State University, </a:t>
            </a:r>
            <a:r>
              <a:rPr lang="en-US" sz="1800" baseline="30000"/>
              <a:t>6</a:t>
            </a:r>
            <a:r>
              <a:rPr lang="en-US" sz="1800"/>
              <a:t>GNS Science, </a:t>
            </a:r>
            <a:r>
              <a:rPr lang="en-US" sz="1800" baseline="30000"/>
              <a:t>7</a:t>
            </a:r>
            <a:r>
              <a:rPr lang="en-US" sz="1800"/>
              <a:t>NIST</a:t>
            </a:r>
          </a:p>
          <a:p>
            <a:pPr algn="ctr" eaLnBrk="1" hangingPunct="1"/>
            <a:r>
              <a:rPr lang="en-US" sz="1800"/>
              <a:t> </a:t>
            </a:r>
          </a:p>
          <a:p>
            <a:pPr algn="ctr" eaLnBrk="1" hangingPunct="1"/>
            <a:r>
              <a:rPr lang="en-US" sz="1800"/>
              <a:t>AGU Fall Meeting, San Francisco, CA, 7 December, 2012</a:t>
            </a:r>
            <a:endParaRPr lang="en-US" altLang="ja-JP" sz="1800" b="1"/>
          </a:p>
        </p:txBody>
      </p:sp>
      <p:pic>
        <p:nvPicPr>
          <p:cNvPr id="17411" name="Picture 6"/>
          <p:cNvPicPr>
            <a:picLocks noChangeAspect="1" noChangeArrowheads="1"/>
          </p:cNvPicPr>
          <p:nvPr/>
        </p:nvPicPr>
        <p:blipFill>
          <a:blip r:embed="rId3">
            <a:extLst>
              <a:ext uri="{28A0092B-C50C-407E-A947-70E740481C1C}">
                <a14:useLocalDpi xmlns:a14="http://schemas.microsoft.com/office/drawing/2010/main" val="0"/>
              </a:ext>
            </a:extLst>
          </a:blip>
          <a:srcRect l="3468" t="21875" r="65532" b="60875"/>
          <a:stretch>
            <a:fillRect/>
          </a:stretch>
        </p:blipFill>
        <p:spPr bwMode="auto">
          <a:xfrm>
            <a:off x="4724400" y="5867400"/>
            <a:ext cx="218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867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3" descr="NASA insignia 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899150"/>
            <a:ext cx="1066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00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5" name="Group 16"/>
          <p:cNvGrpSpPr>
            <a:grpSpLocks/>
          </p:cNvGrpSpPr>
          <p:nvPr/>
        </p:nvGrpSpPr>
        <p:grpSpPr bwMode="auto">
          <a:xfrm>
            <a:off x="7086600" y="5867400"/>
            <a:ext cx="1066800" cy="914400"/>
            <a:chOff x="3600" y="2160"/>
            <a:chExt cx="816" cy="837"/>
          </a:xfrm>
        </p:grpSpPr>
        <p:pic>
          <p:nvPicPr>
            <p:cNvPr id="17422" name="Picture 17" descr="nacp_logo_present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 y="2160"/>
              <a:ext cx="81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WordArt 18"/>
            <p:cNvSpPr>
              <a:spLocks noChangeArrowheads="1" noChangeShapeType="1" noTextEdit="1"/>
            </p:cNvSpPr>
            <p:nvPr/>
          </p:nvSpPr>
          <p:spPr bwMode="auto">
            <a:xfrm>
              <a:off x="3744" y="2736"/>
              <a:ext cx="555" cy="261"/>
            </a:xfrm>
            <a:prstGeom prst="rect">
              <a:avLst/>
            </a:prstGeom>
          </p:spPr>
          <p:txBody>
            <a:bodyPr wrap="none" fromWordArt="1">
              <a:prstTxWarp prst="textPlain">
                <a:avLst>
                  <a:gd name="adj" fmla="val 50000"/>
                </a:avLst>
              </a:prstTxWarp>
            </a:bodyPr>
            <a:lstStyle/>
            <a:p>
              <a:pPr algn="ctr"/>
              <a:r>
                <a:rPr lang="en-US" sz="1200" kern="10">
                  <a:ln w="15875">
                    <a:solidFill>
                      <a:srgbClr val="000000"/>
                    </a:solidFill>
                    <a:round/>
                    <a:headEnd/>
                    <a:tailEnd/>
                  </a:ln>
                  <a:solidFill>
                    <a:srgbClr val="FFFF00"/>
                  </a:solidFill>
                  <a:latin typeface="Arial Black"/>
                </a:rPr>
                <a:t>NACP</a:t>
              </a:r>
            </a:p>
          </p:txBody>
        </p:sp>
      </p:grpSp>
      <p:pic>
        <p:nvPicPr>
          <p:cNvPr id="17416" name="Picture 13" descr="200px-NIST_logo.svg.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0"/>
            <a:ext cx="2012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1"/>
          <p:cNvSpPr txBox="1">
            <a:spLocks noChangeArrowheads="1"/>
          </p:cNvSpPr>
          <p:nvPr/>
        </p:nvSpPr>
        <p:spPr bwMode="auto">
          <a:xfrm>
            <a:off x="7185025" y="228600"/>
            <a:ext cx="1425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GC51G-02</a:t>
            </a:r>
          </a:p>
        </p:txBody>
      </p:sp>
      <p:pic>
        <p:nvPicPr>
          <p:cNvPr id="17418" name="Picture 74" descr="choochoopic.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0"/>
            <a:ext cx="1219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48" descr="ASU logo.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06763" y="76200"/>
            <a:ext cx="16462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82550"/>
            <a:ext cx="13477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05800" y="5478463"/>
            <a:ext cx="838200"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3"/>
          <p:cNvSpPr txBox="1">
            <a:spLocks noChangeArrowheads="1"/>
          </p:cNvSpPr>
          <p:nvPr/>
        </p:nvSpPr>
        <p:spPr bwMode="auto">
          <a:xfrm>
            <a:off x="3448050" y="3048000"/>
            <a:ext cx="207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2400" i="1"/>
              <a:t>Observations</a:t>
            </a:r>
          </a:p>
        </p:txBody>
      </p:sp>
      <p:sp>
        <p:nvSpPr>
          <p:cNvPr id="29698" name="TextBox 2"/>
          <p:cNvSpPr txBox="1">
            <a:spLocks noChangeArrowheads="1"/>
          </p:cNvSpPr>
          <p:nvPr/>
        </p:nvSpPr>
        <p:spPr bwMode="auto">
          <a:xfrm>
            <a:off x="5638800" y="5638800"/>
            <a:ext cx="303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GC53B-1279: Cambaliza</a:t>
            </a:r>
          </a:p>
        </p:txBody>
      </p:sp>
      <p:sp>
        <p:nvSpPr>
          <p:cNvPr id="29699" name="TextBox 4"/>
          <p:cNvSpPr txBox="1">
            <a:spLocks noChangeArrowheads="1"/>
          </p:cNvSpPr>
          <p:nvPr/>
        </p:nvSpPr>
        <p:spPr bwMode="auto">
          <a:xfrm>
            <a:off x="5638800" y="6096000"/>
            <a:ext cx="242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00FF"/>
                </a:solidFill>
              </a:rPr>
              <a:t>GC53B-1284: Miles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0" y="-295275"/>
            <a:ext cx="9144000" cy="1165225"/>
          </a:xfrm>
        </p:spPr>
        <p:txBody>
          <a:bodyPr/>
          <a:lstStyle/>
          <a:p>
            <a:pPr eaLnBrk="1" hangingPunct="1"/>
            <a:r>
              <a:rPr lang="en-US" sz="3200" b="1" smtClean="0">
                <a:ea typeface="ＭＳ Ｐゴシック" pitchFamily="34" charset="-128"/>
                <a:cs typeface="Arial" pitchFamily="34" charset="0"/>
              </a:rPr>
              <a:t>INFLUX ground-based instrumentation</a:t>
            </a:r>
          </a:p>
        </p:txBody>
      </p:sp>
      <p:sp>
        <p:nvSpPr>
          <p:cNvPr id="30722" name="Subtitle 2"/>
          <p:cNvSpPr>
            <a:spLocks noGrp="1"/>
          </p:cNvSpPr>
          <p:nvPr>
            <p:ph type="subTitle" idx="1"/>
          </p:nvPr>
        </p:nvSpPr>
        <p:spPr/>
        <p:txBody>
          <a:bodyPr/>
          <a:lstStyle/>
          <a:p>
            <a:pPr eaLnBrk="1" hangingPunct="1"/>
            <a:endParaRPr lang="en-US" smtClean="0">
              <a:latin typeface="Calibri" pitchFamily="34" charset="0"/>
              <a:ea typeface="ＭＳ Ｐゴシック" pitchFamily="34" charset="-128"/>
            </a:endParaRP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l="9375" t="12500" r="26250" b="6250"/>
          <a:stretch>
            <a:fillRect/>
          </a:stretch>
        </p:blipFill>
        <p:spPr bwMode="auto">
          <a:xfrm>
            <a:off x="809625" y="627063"/>
            <a:ext cx="8258175" cy="62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6"/>
          <p:cNvSpPr txBox="1">
            <a:spLocks noChangeArrowheads="1"/>
          </p:cNvSpPr>
          <p:nvPr/>
        </p:nvSpPr>
        <p:spPr bwMode="auto">
          <a:xfrm>
            <a:off x="6492875" y="6324600"/>
            <a:ext cx="242252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GC53B-1284: Miles</a:t>
            </a:r>
          </a:p>
        </p:txBody>
      </p: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60913"/>
            <a:ext cx="1198563"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site_1 0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1800"/>
            <a:ext cx="132238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533400"/>
            <a:ext cx="738664" cy="6006287"/>
          </a:xfrm>
          <a:prstGeom prst="rect">
            <a:avLst/>
          </a:prstGeom>
          <a:noFill/>
        </p:spPr>
        <p:txBody>
          <a:bodyPr vert="vert270" wrap="none">
            <a:spAutoFit/>
          </a:bodyPr>
          <a:lstStyle/>
          <a:p>
            <a:pPr>
              <a:defRPr/>
            </a:pPr>
            <a:r>
              <a:rPr lang="en-US" sz="1800" dirty="0" err="1">
                <a:latin typeface="Arial" charset="0"/>
                <a:ea typeface="ＭＳ Ｐゴシック" charset="-128"/>
                <a:cs typeface="ＭＳ Ｐゴシック" charset="-128"/>
              </a:rPr>
              <a:t>Picarro</a:t>
            </a:r>
            <a:r>
              <a:rPr lang="en-US" sz="1800" dirty="0">
                <a:latin typeface="Arial" charset="0"/>
                <a:ea typeface="ＭＳ Ｐゴシック" charset="-128"/>
                <a:cs typeface="ＭＳ Ｐゴシック" charset="-128"/>
              </a:rPr>
              <a:t>, CRDS sensors; NOAA automated flask samplers; </a:t>
            </a:r>
          </a:p>
          <a:p>
            <a:pPr>
              <a:defRPr/>
            </a:pPr>
            <a:r>
              <a:rPr lang="en-US" sz="1800" dirty="0">
                <a:latin typeface="Arial" charset="0"/>
                <a:ea typeface="ＭＳ Ｐゴシック" charset="-128"/>
                <a:cs typeface="ＭＳ Ｐゴシック" charset="-128"/>
              </a:rPr>
              <a:t>Communications towers ~100m AGL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381000"/>
            <a:ext cx="8229600" cy="1143000"/>
          </a:xfrm>
        </p:spPr>
        <p:txBody>
          <a:bodyPr/>
          <a:lstStyle/>
          <a:p>
            <a:r>
              <a:rPr lang="en-US" smtClean="0">
                <a:ea typeface="ＭＳ Ｐゴシック" pitchFamily="34" charset="-128"/>
              </a:rPr>
              <a:t>Status of ground-based observational system</a:t>
            </a:r>
          </a:p>
        </p:txBody>
      </p:sp>
      <p:sp>
        <p:nvSpPr>
          <p:cNvPr id="31746" name="Content Placeholder 2"/>
          <p:cNvSpPr>
            <a:spLocks noGrp="1"/>
          </p:cNvSpPr>
          <p:nvPr>
            <p:ph idx="1"/>
          </p:nvPr>
        </p:nvSpPr>
        <p:spPr>
          <a:xfrm>
            <a:off x="457200" y="1722438"/>
            <a:ext cx="8229600" cy="4525962"/>
          </a:xfrm>
        </p:spPr>
        <p:txBody>
          <a:bodyPr/>
          <a:lstStyle/>
          <a:p>
            <a:r>
              <a:rPr lang="en-US" smtClean="0">
                <a:ea typeface="ＭＳ Ｐゴシック" pitchFamily="34" charset="-128"/>
              </a:rPr>
              <a:t>9 GHG towers installed and running (1 to be moved, 3 more to be installed ASAP).</a:t>
            </a:r>
          </a:p>
          <a:p>
            <a:r>
              <a:rPr lang="en-US" smtClean="0">
                <a:ea typeface="ＭＳ Ｐゴシック" pitchFamily="34" charset="-128"/>
              </a:rPr>
              <a:t>1 flux system installed, 3 more in prep.</a:t>
            </a:r>
          </a:p>
          <a:p>
            <a:r>
              <a:rPr lang="en-US" smtClean="0">
                <a:ea typeface="ＭＳ Ｐゴシック" pitchFamily="34" charset="-128"/>
              </a:rPr>
              <a:t>Doppler lidar scheduled for installation this winter.</a:t>
            </a:r>
          </a:p>
          <a:p>
            <a:r>
              <a:rPr lang="en-US" smtClean="0">
                <a:ea typeface="ＭＳ Ｐゴシック" pitchFamily="34" charset="-128"/>
              </a:rPr>
              <a:t>TCCON to be removed next week.</a:t>
            </a:r>
          </a:p>
          <a:p>
            <a:endParaRPr lang="en-US" smtClean="0">
              <a:ea typeface="ＭＳ Ｐゴシック" pitchFamily="34" charset="-128"/>
            </a:endParaRPr>
          </a:p>
          <a:p>
            <a:pPr>
              <a:buFontTx/>
              <a:buNone/>
            </a:pPr>
            <a:r>
              <a:rPr lang="en-US" i="1" smtClean="0">
                <a:ea typeface="ＭＳ Ｐゴシック" pitchFamily="34" charset="-128"/>
              </a:rPr>
              <a:t>Deployment and operation of a network like this is a large effort.  Use our data!</a:t>
            </a:r>
          </a:p>
          <a:p>
            <a:endParaRPr lang="en-US" smtClean="0">
              <a:ea typeface="ＭＳ Ｐゴシック"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8013" cy="876300"/>
          </a:xfrm>
        </p:spPr>
        <p:txBody>
          <a:bodyPr/>
          <a:lstStyle/>
          <a:p>
            <a:r>
              <a:rPr lang="en-US" sz="2800" smtClean="0">
                <a:solidFill>
                  <a:srgbClr val="000000"/>
                </a:solidFill>
                <a:ea typeface="ＭＳ Ｐゴシック" pitchFamily="34" charset="-128"/>
              </a:rPr>
              <a:t>Observed: Comparison of [CO2] at 8 INFLUX sites</a:t>
            </a:r>
            <a:br>
              <a:rPr lang="en-US" sz="2800" smtClean="0">
                <a:solidFill>
                  <a:srgbClr val="000000"/>
                </a:solidFill>
                <a:ea typeface="ＭＳ Ｐゴシック" pitchFamily="34" charset="-128"/>
              </a:rPr>
            </a:br>
            <a:r>
              <a:rPr lang="en-US" sz="2800" smtClean="0">
                <a:solidFill>
                  <a:srgbClr val="000000"/>
                </a:solidFill>
                <a:ea typeface="ＭＳ Ｐゴシック" pitchFamily="34" charset="-128"/>
              </a:rPr>
              <a:t>September – November 2012.</a:t>
            </a:r>
          </a:p>
        </p:txBody>
      </p:sp>
      <p:pic>
        <p:nvPicPr>
          <p:cNvPr id="32770" name="Content Placeholder 4" descr="co2_map.jpg"/>
          <p:cNvPicPr>
            <a:picLocks noGrp="1" noChangeAspect="1"/>
          </p:cNvPicPr>
          <p:nvPr>
            <p:ph sz="half" idx="1"/>
          </p:nvPr>
        </p:nvPicPr>
        <p:blipFill>
          <a:blip r:embed="rId2">
            <a:extLst>
              <a:ext uri="{28A0092B-C50C-407E-A947-70E740481C1C}">
                <a14:useLocalDpi xmlns:a14="http://schemas.microsoft.com/office/drawing/2010/main" val="0"/>
              </a:ext>
            </a:extLst>
          </a:blip>
          <a:srcRect l="2779" r="8334"/>
          <a:stretch>
            <a:fillRect/>
          </a:stretch>
        </p:blipFill>
        <p:spPr>
          <a:xfrm>
            <a:off x="0" y="914400"/>
            <a:ext cx="6400800" cy="5400675"/>
          </a:xfrm>
        </p:spPr>
      </p:pic>
      <p:sp>
        <p:nvSpPr>
          <p:cNvPr id="32771" name="Content Placeholder 6"/>
          <p:cNvSpPr>
            <a:spLocks noGrp="1"/>
          </p:cNvSpPr>
          <p:nvPr>
            <p:ph sz="half" idx="2"/>
          </p:nvPr>
        </p:nvSpPr>
        <p:spPr>
          <a:xfrm>
            <a:off x="6477000" y="1185863"/>
            <a:ext cx="2438400" cy="4071937"/>
          </a:xfrm>
        </p:spPr>
        <p:txBody>
          <a:bodyPr/>
          <a:lstStyle/>
          <a:p>
            <a:pPr marL="0" indent="0"/>
            <a:r>
              <a:rPr lang="en-US" sz="2400" smtClean="0">
                <a:ea typeface="ＭＳ Ｐゴシック" pitchFamily="34" charset="-128"/>
              </a:rPr>
              <a:t>[CO2] at 3 pm local at 8 sites in the Indianapolis area</a:t>
            </a:r>
          </a:p>
          <a:p>
            <a:pPr marL="0" indent="0"/>
            <a:r>
              <a:rPr lang="en-US" sz="2400" smtClean="0">
                <a:ea typeface="ＭＳ Ｐゴシック" pitchFamily="34" charset="-128"/>
              </a:rPr>
              <a:t>Synoptic-scale variability in [CO2] is apparent</a:t>
            </a:r>
          </a:p>
        </p:txBody>
      </p:sp>
      <p:sp>
        <p:nvSpPr>
          <p:cNvPr id="32772" name="TextBox 7"/>
          <p:cNvSpPr txBox="1">
            <a:spLocks noChangeArrowheads="1"/>
          </p:cNvSpPr>
          <p:nvPr/>
        </p:nvSpPr>
        <p:spPr bwMode="auto">
          <a:xfrm>
            <a:off x="304800" y="6400800"/>
            <a:ext cx="5703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2060"/>
                </a:solidFill>
              </a:rPr>
              <a:t>* Note:  Tower heights range from 40 m AGL to 136  m AGL</a:t>
            </a:r>
          </a:p>
        </p:txBody>
      </p:sp>
      <p:sp>
        <p:nvSpPr>
          <p:cNvPr id="32773" name="TextBox 8"/>
          <p:cNvSpPr txBox="1">
            <a:spLocks noChangeArrowheads="1"/>
          </p:cNvSpPr>
          <p:nvPr/>
        </p:nvSpPr>
        <p:spPr bwMode="auto">
          <a:xfrm>
            <a:off x="685800" y="5757863"/>
            <a:ext cx="57150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1600">
                <a:solidFill>
                  <a:srgbClr val="0070C0"/>
                </a:solidFill>
              </a:rPr>
              <a:t>15 Sept                     15 Oct                          15 Nov      </a:t>
            </a:r>
            <a:r>
              <a:rPr lang="en-US" sz="1600" b="1">
                <a:solidFill>
                  <a:srgbClr val="0070C0"/>
                </a:solidFill>
              </a:rPr>
              <a:t>2012</a:t>
            </a:r>
            <a:r>
              <a:rPr lang="en-US" sz="1600">
                <a:solidFill>
                  <a:srgbClr val="0070C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Content Placeholder 5" descr="co2_map_smoothed.jpg"/>
          <p:cNvPicPr>
            <a:picLocks noGrp="1" noChangeAspect="1"/>
          </p:cNvPicPr>
          <p:nvPr>
            <p:ph sz="half" idx="1"/>
          </p:nvPr>
        </p:nvPicPr>
        <p:blipFill>
          <a:blip r:embed="rId3">
            <a:extLst>
              <a:ext uri="{28A0092B-C50C-407E-A947-70E740481C1C}">
                <a14:useLocalDpi xmlns:a14="http://schemas.microsoft.com/office/drawing/2010/main" val="0"/>
              </a:ext>
            </a:extLst>
          </a:blip>
          <a:srcRect l="2808" r="8304"/>
          <a:stretch>
            <a:fillRect/>
          </a:stretch>
        </p:blipFill>
        <p:spPr>
          <a:xfrm>
            <a:off x="0" y="990600"/>
            <a:ext cx="6400800" cy="5400675"/>
          </a:xfrm>
        </p:spPr>
      </p:pic>
      <p:sp>
        <p:nvSpPr>
          <p:cNvPr id="33794" name="Title 1"/>
          <p:cNvSpPr txBox="1">
            <a:spLocks/>
          </p:cNvSpPr>
          <p:nvPr/>
        </p:nvSpPr>
        <p:spPr bwMode="auto">
          <a:xfrm>
            <a:off x="306388" y="114300"/>
            <a:ext cx="82280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a:r>
              <a:rPr lang="en-US" sz="2800">
                <a:solidFill>
                  <a:srgbClr val="000000"/>
                </a:solidFill>
              </a:rPr>
              <a:t>Observed: Comparison of [CO2] at 8 INFLUX sites</a:t>
            </a:r>
          </a:p>
          <a:p>
            <a:pPr algn="ctr"/>
            <a:r>
              <a:rPr lang="en-US" sz="2800">
                <a:solidFill>
                  <a:srgbClr val="000000"/>
                </a:solidFill>
              </a:rPr>
              <a:t>September – November 2012 </a:t>
            </a:r>
          </a:p>
        </p:txBody>
      </p:sp>
      <p:sp>
        <p:nvSpPr>
          <p:cNvPr id="33795" name="Content Placeholder 6"/>
          <p:cNvSpPr>
            <a:spLocks noGrp="1"/>
          </p:cNvSpPr>
          <p:nvPr>
            <p:ph sz="half" idx="2"/>
          </p:nvPr>
        </p:nvSpPr>
        <p:spPr>
          <a:xfrm>
            <a:off x="6553200" y="1295400"/>
            <a:ext cx="2209800" cy="3124200"/>
          </a:xfrm>
        </p:spPr>
        <p:txBody>
          <a:bodyPr/>
          <a:lstStyle/>
          <a:p>
            <a:pPr marL="0" indent="0"/>
            <a:r>
              <a:rPr lang="en-US" sz="2400" smtClean="0">
                <a:ea typeface="ＭＳ Ｐゴシック" pitchFamily="34" charset="-128"/>
              </a:rPr>
              <a:t>[CO2] at 3 pm local at 8 sites, with 15-day smoothing (removes most of the weather-driven variability)</a:t>
            </a:r>
          </a:p>
        </p:txBody>
      </p:sp>
      <p:sp>
        <p:nvSpPr>
          <p:cNvPr id="33796" name="TextBox 7"/>
          <p:cNvSpPr txBox="1">
            <a:spLocks noChangeArrowheads="1"/>
          </p:cNvSpPr>
          <p:nvPr/>
        </p:nvSpPr>
        <p:spPr bwMode="auto">
          <a:xfrm>
            <a:off x="304800" y="6400800"/>
            <a:ext cx="5703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2060"/>
                </a:solidFill>
              </a:rPr>
              <a:t>* Note:  Tower heights range from 40 m AGL to 136  m AGL</a:t>
            </a:r>
          </a:p>
        </p:txBody>
      </p:sp>
      <p:sp>
        <p:nvSpPr>
          <p:cNvPr id="33797" name="TextBox 8"/>
          <p:cNvSpPr txBox="1">
            <a:spLocks noChangeArrowheads="1"/>
          </p:cNvSpPr>
          <p:nvPr/>
        </p:nvSpPr>
        <p:spPr bwMode="auto">
          <a:xfrm>
            <a:off x="685800" y="5834063"/>
            <a:ext cx="57150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1600">
                <a:solidFill>
                  <a:srgbClr val="0070C0"/>
                </a:solidFill>
              </a:rPr>
              <a:t>15 Sept                     15 Oct                          15 Nov      </a:t>
            </a:r>
            <a:r>
              <a:rPr lang="en-US" sz="1600" b="1">
                <a:solidFill>
                  <a:srgbClr val="0070C0"/>
                </a:solidFill>
              </a:rPr>
              <a:t>2012</a:t>
            </a:r>
            <a:r>
              <a:rPr lang="en-US" sz="1600">
                <a:solidFill>
                  <a:srgbClr val="0070C0"/>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txBox="1">
            <a:spLocks/>
          </p:cNvSpPr>
          <p:nvPr/>
        </p:nvSpPr>
        <p:spPr bwMode="auto">
          <a:xfrm>
            <a:off x="306388" y="114300"/>
            <a:ext cx="82280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a:r>
              <a:rPr lang="en-US" sz="2800"/>
              <a:t>Observed: Comparison of [CO2] at 8 INFLUX sites</a:t>
            </a:r>
          </a:p>
          <a:p>
            <a:pPr algn="ctr"/>
            <a:r>
              <a:rPr lang="en-US" sz="2800"/>
              <a:t>September – November 2012 </a:t>
            </a:r>
          </a:p>
        </p:txBody>
      </p:sp>
      <p:sp>
        <p:nvSpPr>
          <p:cNvPr id="35842" name="Content Placeholder 6"/>
          <p:cNvSpPr>
            <a:spLocks noGrp="1"/>
          </p:cNvSpPr>
          <p:nvPr>
            <p:ph sz="half" idx="2"/>
          </p:nvPr>
        </p:nvSpPr>
        <p:spPr>
          <a:xfrm>
            <a:off x="6324600" y="1262063"/>
            <a:ext cx="2819400" cy="4605337"/>
          </a:xfrm>
        </p:spPr>
        <p:txBody>
          <a:bodyPr/>
          <a:lstStyle/>
          <a:p>
            <a:pPr marL="0" indent="0"/>
            <a:r>
              <a:rPr lang="en-US" sz="2400" smtClean="0">
                <a:solidFill>
                  <a:srgbClr val="0000FF"/>
                </a:solidFill>
                <a:ea typeface="ＭＳ Ｐゴシック" pitchFamily="34" charset="-128"/>
              </a:rPr>
              <a:t>Site 03 (downtown) is consistently higher than the other sites.</a:t>
            </a:r>
          </a:p>
          <a:p>
            <a:pPr marL="0" indent="0"/>
            <a:r>
              <a:rPr lang="en-US" sz="2400" smtClean="0">
                <a:solidFill>
                  <a:srgbClr val="0000FF"/>
                </a:solidFill>
                <a:ea typeface="ＭＳ Ｐゴシック" pitchFamily="34" charset="-128"/>
              </a:rPr>
              <a:t>Site 09 (background site to the east of the city) measures the lowest average [CO2]</a:t>
            </a:r>
          </a:p>
        </p:txBody>
      </p:sp>
      <p:sp>
        <p:nvSpPr>
          <p:cNvPr id="35843" name="TextBox 7"/>
          <p:cNvSpPr txBox="1">
            <a:spLocks noChangeArrowheads="1"/>
          </p:cNvSpPr>
          <p:nvPr/>
        </p:nvSpPr>
        <p:spPr bwMode="auto">
          <a:xfrm>
            <a:off x="304800" y="6400800"/>
            <a:ext cx="5703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2060"/>
                </a:solidFill>
              </a:rPr>
              <a:t>* Note:  Tower heights range from 40 m AGL to 136  m AGL</a:t>
            </a:r>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l="16251" t="11458" r="25000" b="9375"/>
          <a:stretch>
            <a:fillRect/>
          </a:stretch>
        </p:blipFill>
        <p:spPr bwMode="auto">
          <a:xfrm>
            <a:off x="0" y="996950"/>
            <a:ext cx="64008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ctrTitle"/>
          </p:nvPr>
        </p:nvSpPr>
        <p:spPr>
          <a:xfrm>
            <a:off x="0" y="-295275"/>
            <a:ext cx="9144000" cy="1165225"/>
          </a:xfrm>
        </p:spPr>
        <p:txBody>
          <a:bodyPr/>
          <a:lstStyle/>
          <a:p>
            <a:pPr eaLnBrk="1" hangingPunct="1"/>
            <a:r>
              <a:rPr lang="en-US" sz="3200" b="1" smtClean="0">
                <a:ea typeface="ＭＳ Ｐゴシック" pitchFamily="34" charset="-128"/>
                <a:cs typeface="Arial" pitchFamily="34" charset="0"/>
              </a:rPr>
              <a:t>INFLUX ground-based instrumentation</a:t>
            </a:r>
          </a:p>
        </p:txBody>
      </p:sp>
      <p:sp>
        <p:nvSpPr>
          <p:cNvPr id="37890" name="Subtitle 2"/>
          <p:cNvSpPr>
            <a:spLocks noGrp="1"/>
          </p:cNvSpPr>
          <p:nvPr>
            <p:ph type="subTitle" idx="1"/>
          </p:nvPr>
        </p:nvSpPr>
        <p:spPr/>
        <p:txBody>
          <a:bodyPr/>
          <a:lstStyle/>
          <a:p>
            <a:pPr eaLnBrk="1" hangingPunct="1"/>
            <a:endParaRPr lang="en-US" smtClean="0">
              <a:latin typeface="Calibri" pitchFamily="34" charset="0"/>
              <a:ea typeface="ＭＳ Ｐゴシック" pitchFamily="34" charset="-128"/>
            </a:endParaRP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l="9375" t="12500" r="26250" b="6250"/>
          <a:stretch>
            <a:fillRect/>
          </a:stretch>
        </p:blipFill>
        <p:spPr bwMode="auto">
          <a:xfrm>
            <a:off x="809625" y="627063"/>
            <a:ext cx="8258175" cy="62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6"/>
          <p:cNvSpPr txBox="1">
            <a:spLocks noChangeArrowheads="1"/>
          </p:cNvSpPr>
          <p:nvPr/>
        </p:nvSpPr>
        <p:spPr bwMode="auto">
          <a:xfrm>
            <a:off x="6492875" y="6324600"/>
            <a:ext cx="242252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GC53B-1284: Miles</a:t>
            </a:r>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60913"/>
            <a:ext cx="1198563"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site_1 0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1800"/>
            <a:ext cx="132238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533400"/>
            <a:ext cx="738664" cy="6006287"/>
          </a:xfrm>
          <a:prstGeom prst="rect">
            <a:avLst/>
          </a:prstGeom>
          <a:noFill/>
        </p:spPr>
        <p:txBody>
          <a:bodyPr vert="vert270" wrap="none">
            <a:spAutoFit/>
          </a:bodyPr>
          <a:lstStyle/>
          <a:p>
            <a:pPr>
              <a:defRPr/>
            </a:pPr>
            <a:r>
              <a:rPr lang="en-US" sz="1800" dirty="0" err="1">
                <a:latin typeface="Arial" charset="0"/>
                <a:ea typeface="ＭＳ Ｐゴシック" charset="-128"/>
                <a:cs typeface="ＭＳ Ｐゴシック" charset="-128"/>
              </a:rPr>
              <a:t>Picarro</a:t>
            </a:r>
            <a:r>
              <a:rPr lang="en-US" sz="1800" dirty="0">
                <a:latin typeface="Arial" charset="0"/>
                <a:ea typeface="ＭＳ Ｐゴシック" charset="-128"/>
                <a:cs typeface="ＭＳ Ｐゴシック" charset="-128"/>
              </a:rPr>
              <a:t>, CRDS sensors; NOAA automated flask samplers; </a:t>
            </a:r>
          </a:p>
          <a:p>
            <a:pPr>
              <a:defRPr/>
            </a:pPr>
            <a:r>
              <a:rPr lang="en-US" sz="1800" dirty="0">
                <a:latin typeface="Arial" charset="0"/>
                <a:ea typeface="ＭＳ Ｐゴシック" charset="-128"/>
                <a:cs typeface="ＭＳ Ｐゴシック" charset="-128"/>
              </a:rPr>
              <a:t>Communications towers ~100m AGL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ghg_map_15nov2012.jpg"/>
          <p:cNvPicPr>
            <a:picLocks noChangeAspect="1"/>
          </p:cNvPicPr>
          <p:nvPr/>
        </p:nvPicPr>
        <p:blipFill>
          <a:blip r:embed="rId2">
            <a:extLst>
              <a:ext uri="{28A0092B-C50C-407E-A947-70E740481C1C}">
                <a14:useLocalDpi xmlns:a14="http://schemas.microsoft.com/office/drawing/2010/main" val="0"/>
              </a:ext>
            </a:extLst>
          </a:blip>
          <a:srcRect l="5209"/>
          <a:stretch>
            <a:fillRect/>
          </a:stretch>
        </p:blipFill>
        <p:spPr bwMode="auto">
          <a:xfrm>
            <a:off x="152400" y="838200"/>
            <a:ext cx="6934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Box 4"/>
          <p:cNvSpPr txBox="1">
            <a:spLocks noChangeArrowheads="1"/>
          </p:cNvSpPr>
          <p:nvPr/>
        </p:nvSpPr>
        <p:spPr bwMode="auto">
          <a:xfrm>
            <a:off x="152400" y="112713"/>
            <a:ext cx="8261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2800">
                <a:solidFill>
                  <a:srgbClr val="002060"/>
                </a:solidFill>
              </a:rPr>
              <a:t>Observed: Dependence of CO2 spatial gradient on </a:t>
            </a:r>
          </a:p>
          <a:p>
            <a:pPr eaLnBrk="1" hangingPunct="1"/>
            <a:r>
              <a:rPr lang="en-US" sz="2800">
                <a:solidFill>
                  <a:srgbClr val="002060"/>
                </a:solidFill>
              </a:rPr>
              <a:t>wind speed</a:t>
            </a:r>
          </a:p>
        </p:txBody>
      </p:sp>
      <p:sp>
        <p:nvSpPr>
          <p:cNvPr id="38915" name="Content Placeholder 2"/>
          <p:cNvSpPr txBox="1">
            <a:spLocks/>
          </p:cNvSpPr>
          <p:nvPr/>
        </p:nvSpPr>
        <p:spPr bwMode="auto">
          <a:xfrm>
            <a:off x="6553200" y="1066800"/>
            <a:ext cx="24384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spcBef>
                <a:spcPts val="800"/>
              </a:spcBef>
              <a:buFont typeface="Arial" pitchFamily="34" charset="0"/>
              <a:buChar char="•"/>
            </a:pPr>
            <a:r>
              <a:rPr lang="en-US" sz="2400">
                <a:solidFill>
                  <a:srgbClr val="000000"/>
                </a:solidFill>
              </a:rPr>
              <a:t>15 Nov 2012 at 3 pm local</a:t>
            </a:r>
          </a:p>
          <a:p>
            <a:pPr>
              <a:spcBef>
                <a:spcPts val="800"/>
              </a:spcBef>
              <a:buFont typeface="Arial" pitchFamily="34" charset="0"/>
              <a:buChar char="•"/>
            </a:pPr>
            <a:r>
              <a:rPr lang="en-US" sz="2400">
                <a:solidFill>
                  <a:srgbClr val="000000"/>
                </a:solidFill>
              </a:rPr>
              <a:t>Winds: calm</a:t>
            </a:r>
          </a:p>
          <a:p>
            <a:pPr>
              <a:spcBef>
                <a:spcPts val="800"/>
              </a:spcBef>
            </a:pPr>
            <a:endParaRPr lang="en-US" sz="2400">
              <a:solidFill>
                <a:srgbClr val="000000"/>
              </a:solidFill>
            </a:endParaRPr>
          </a:p>
          <a:p>
            <a:pPr>
              <a:spcBef>
                <a:spcPts val="800"/>
              </a:spcBef>
            </a:pPr>
            <a:endParaRPr lang="en-US" sz="3200">
              <a:solidFill>
                <a:srgbClr val="000000"/>
              </a:solidFill>
            </a:endParaRPr>
          </a:p>
        </p:txBody>
      </p:sp>
      <p:sp>
        <p:nvSpPr>
          <p:cNvPr id="38916" name="TextBox 4"/>
          <p:cNvSpPr txBox="1">
            <a:spLocks noChangeArrowheads="1"/>
          </p:cNvSpPr>
          <p:nvPr/>
        </p:nvSpPr>
        <p:spPr bwMode="auto">
          <a:xfrm>
            <a:off x="914400" y="6172200"/>
            <a:ext cx="5430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2400">
                <a:solidFill>
                  <a:srgbClr val="0000FF"/>
                </a:solidFill>
              </a:rPr>
              <a:t>Light winds: 15 ppm difference midday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ghg_map_12nov2012.jpg"/>
          <p:cNvPicPr>
            <a:picLocks noChangeAspect="1"/>
          </p:cNvPicPr>
          <p:nvPr/>
        </p:nvPicPr>
        <p:blipFill>
          <a:blip r:embed="rId2">
            <a:extLst>
              <a:ext uri="{28A0092B-C50C-407E-A947-70E740481C1C}">
                <a14:useLocalDpi xmlns:a14="http://schemas.microsoft.com/office/drawing/2010/main" val="0"/>
              </a:ext>
            </a:extLst>
          </a:blip>
          <a:srcRect l="5209"/>
          <a:stretch>
            <a:fillRect/>
          </a:stretch>
        </p:blipFill>
        <p:spPr bwMode="auto">
          <a:xfrm>
            <a:off x="152400" y="838200"/>
            <a:ext cx="6934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Content Placeholder 2"/>
          <p:cNvSpPr txBox="1">
            <a:spLocks/>
          </p:cNvSpPr>
          <p:nvPr/>
        </p:nvSpPr>
        <p:spPr bwMode="auto">
          <a:xfrm>
            <a:off x="6553200" y="1033463"/>
            <a:ext cx="259080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spcBef>
                <a:spcPts val="800"/>
              </a:spcBef>
              <a:buFont typeface="Arial" pitchFamily="34" charset="0"/>
              <a:buChar char="•"/>
            </a:pPr>
            <a:r>
              <a:rPr lang="en-US" sz="2200">
                <a:solidFill>
                  <a:srgbClr val="000000"/>
                </a:solidFill>
              </a:rPr>
              <a:t>12 Nov 2012 at 3 pm local</a:t>
            </a:r>
          </a:p>
          <a:p>
            <a:pPr>
              <a:spcBef>
                <a:spcPts val="800"/>
              </a:spcBef>
              <a:buFont typeface="Arial" pitchFamily="34" charset="0"/>
              <a:buChar char="•"/>
            </a:pPr>
            <a:r>
              <a:rPr lang="en-US" sz="2200">
                <a:solidFill>
                  <a:srgbClr val="000000"/>
                </a:solidFill>
              </a:rPr>
              <a:t>Winds: 9 m/s from the west</a:t>
            </a:r>
          </a:p>
        </p:txBody>
      </p:sp>
      <p:sp>
        <p:nvSpPr>
          <p:cNvPr id="39939" name="TextBox 5"/>
          <p:cNvSpPr txBox="1">
            <a:spLocks noChangeArrowheads="1"/>
          </p:cNvSpPr>
          <p:nvPr/>
        </p:nvSpPr>
        <p:spPr bwMode="auto">
          <a:xfrm>
            <a:off x="914400" y="6172200"/>
            <a:ext cx="5764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2400">
                <a:solidFill>
                  <a:srgbClr val="0000FF"/>
                </a:solidFill>
              </a:rPr>
              <a:t>Strong winds: &lt; 2 ppm difference midday</a:t>
            </a:r>
          </a:p>
        </p:txBody>
      </p:sp>
      <p:sp>
        <p:nvSpPr>
          <p:cNvPr id="39940" name="TextBox 4"/>
          <p:cNvSpPr txBox="1">
            <a:spLocks noChangeArrowheads="1"/>
          </p:cNvSpPr>
          <p:nvPr/>
        </p:nvSpPr>
        <p:spPr bwMode="auto">
          <a:xfrm>
            <a:off x="152400" y="112713"/>
            <a:ext cx="8261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2800">
                <a:solidFill>
                  <a:srgbClr val="002060"/>
                </a:solidFill>
              </a:rPr>
              <a:t>Observed: Dependence of CO2 spatial gradient on </a:t>
            </a:r>
          </a:p>
          <a:p>
            <a:pPr eaLnBrk="1" hangingPunct="1"/>
            <a:r>
              <a:rPr lang="en-US" sz="2800">
                <a:solidFill>
                  <a:srgbClr val="002060"/>
                </a:solidFill>
              </a:rPr>
              <a:t>wind speed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l="4166" r="8333"/>
          <a:stretch>
            <a:fillRect/>
          </a:stretch>
        </p:blipFill>
        <p:spPr bwMode="auto">
          <a:xfrm>
            <a:off x="766763" y="998538"/>
            <a:ext cx="7234237"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62" name="Text Box 2"/>
          <p:cNvSpPr txBox="1">
            <a:spLocks noChangeArrowheads="1"/>
          </p:cNvSpPr>
          <p:nvPr/>
        </p:nvSpPr>
        <p:spPr bwMode="auto">
          <a:xfrm>
            <a:off x="533400" y="762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9pPr>
          </a:lstStyle>
          <a:p>
            <a:pPr algn="ctr" eaLnBrk="1" hangingPunct="1"/>
            <a:r>
              <a:rPr lang="en-US" sz="2800">
                <a:solidFill>
                  <a:srgbClr val="000000"/>
                </a:solidFill>
              </a:rPr>
              <a:t>CH4 Enhancement (Site 02 – Site 01) as a Function of Wind Direction</a:t>
            </a:r>
          </a:p>
        </p:txBody>
      </p:sp>
      <p:sp>
        <p:nvSpPr>
          <p:cNvPr id="40963" name="TextBox 6"/>
          <p:cNvSpPr txBox="1">
            <a:spLocks noChangeArrowheads="1"/>
          </p:cNvSpPr>
          <p:nvPr/>
        </p:nvSpPr>
        <p:spPr bwMode="auto">
          <a:xfrm>
            <a:off x="1524000" y="838200"/>
            <a:ext cx="6453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2400">
                <a:solidFill>
                  <a:srgbClr val="898989"/>
                </a:solidFill>
              </a:rPr>
              <a:t>April – November 2011 (Afternoon hours only)</a:t>
            </a:r>
          </a:p>
          <a:p>
            <a:pPr eaLnBrk="1" hangingPunct="1"/>
            <a:endParaRPr lang="en-US" sz="2400"/>
          </a:p>
        </p:txBody>
      </p:sp>
      <p:sp>
        <p:nvSpPr>
          <p:cNvPr id="40964" name="TextBox 7"/>
          <p:cNvSpPr txBox="1">
            <a:spLocks noChangeArrowheads="1"/>
          </p:cNvSpPr>
          <p:nvPr/>
        </p:nvSpPr>
        <p:spPr bwMode="auto">
          <a:xfrm>
            <a:off x="6781800" y="5029200"/>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00FF"/>
                </a:solidFill>
              </a:rPr>
              <a:t>Note the LARGE day to day variability!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152400"/>
            <a:ext cx="8229600" cy="1143000"/>
          </a:xfrm>
        </p:spPr>
        <p:txBody>
          <a:bodyPr/>
          <a:lstStyle/>
          <a:p>
            <a:r>
              <a:rPr lang="en-US" smtClean="0">
                <a:ea typeface="ＭＳ Ｐゴシック" pitchFamily="34" charset="-128"/>
              </a:rPr>
              <a:t>INFLUX Objectives</a:t>
            </a:r>
          </a:p>
        </p:txBody>
      </p:sp>
      <p:sp>
        <p:nvSpPr>
          <p:cNvPr id="19458" name="Content Placeholder 2"/>
          <p:cNvSpPr>
            <a:spLocks noGrp="1"/>
          </p:cNvSpPr>
          <p:nvPr>
            <p:ph idx="1"/>
          </p:nvPr>
        </p:nvSpPr>
        <p:spPr>
          <a:xfrm>
            <a:off x="304800" y="1265238"/>
            <a:ext cx="8534400" cy="4525962"/>
          </a:xfrm>
        </p:spPr>
        <p:txBody>
          <a:bodyPr/>
          <a:lstStyle/>
          <a:p>
            <a:r>
              <a:rPr lang="en-US" smtClean="0">
                <a:ea typeface="ＭＳ Ｐゴシック" pitchFamily="34" charset="-128"/>
              </a:rPr>
              <a:t>Test </a:t>
            </a:r>
            <a:r>
              <a:rPr lang="ja-JP" altLang="en-US" smtClean="0">
                <a:ea typeface="ＭＳ Ｐゴシック" pitchFamily="34" charset="-128"/>
              </a:rPr>
              <a:t>“</a:t>
            </a:r>
            <a:r>
              <a:rPr lang="en-US" altLang="ja-JP" smtClean="0">
                <a:ea typeface="ＭＳ Ｐゴシック" pitchFamily="34" charset="-128"/>
              </a:rPr>
              <a:t>top-down</a:t>
            </a:r>
            <a:r>
              <a:rPr lang="ja-JP" altLang="en-US" smtClean="0">
                <a:ea typeface="ＭＳ Ｐゴシック" pitchFamily="34" charset="-128"/>
              </a:rPr>
              <a:t>”</a:t>
            </a:r>
            <a:r>
              <a:rPr lang="en-US" altLang="ja-JP" smtClean="0">
                <a:ea typeface="ＭＳ Ｐゴシック" pitchFamily="34" charset="-128"/>
              </a:rPr>
              <a:t> and </a:t>
            </a:r>
            <a:r>
              <a:rPr lang="ja-JP" altLang="en-US" smtClean="0">
                <a:ea typeface="ＭＳ Ｐゴシック" pitchFamily="34" charset="-128"/>
              </a:rPr>
              <a:t>“</a:t>
            </a:r>
            <a:r>
              <a:rPr lang="en-US" altLang="ja-JP" smtClean="0">
                <a:ea typeface="ＭＳ Ｐゴシック" pitchFamily="34" charset="-128"/>
              </a:rPr>
              <a:t>bottom-up</a:t>
            </a:r>
            <a:r>
              <a:rPr lang="ja-JP" altLang="en-US" smtClean="0">
                <a:ea typeface="ＭＳ Ｐゴシック" pitchFamily="34" charset="-128"/>
              </a:rPr>
              <a:t>”</a:t>
            </a:r>
            <a:r>
              <a:rPr lang="en-US" altLang="ja-JP" smtClean="0">
                <a:ea typeface="ＭＳ Ｐゴシック" pitchFamily="34" charset="-128"/>
              </a:rPr>
              <a:t> approaches to urban anthropogenic CO</a:t>
            </a:r>
            <a:r>
              <a:rPr lang="en-US" altLang="ja-JP" baseline="-25000" smtClean="0">
                <a:ea typeface="ＭＳ Ｐゴシック" pitchFamily="34" charset="-128"/>
              </a:rPr>
              <a:t>2</a:t>
            </a:r>
            <a:r>
              <a:rPr lang="en-US" altLang="ja-JP" smtClean="0">
                <a:ea typeface="ＭＳ Ｐゴシック" pitchFamily="34" charset="-128"/>
              </a:rPr>
              <a:t> and CH</a:t>
            </a:r>
            <a:r>
              <a:rPr lang="en-US" altLang="ja-JP" baseline="-25000" smtClean="0">
                <a:ea typeface="ＭＳ Ｐゴシック" pitchFamily="34" charset="-128"/>
              </a:rPr>
              <a:t>4</a:t>
            </a:r>
            <a:r>
              <a:rPr lang="en-US" altLang="ja-JP" smtClean="0">
                <a:ea typeface="ＭＳ Ｐゴシック" pitchFamily="34" charset="-128"/>
              </a:rPr>
              <a:t> emissions quantification.</a:t>
            </a:r>
          </a:p>
          <a:p>
            <a:pPr lvl="1"/>
            <a:r>
              <a:rPr lang="en-US" smtClean="0">
                <a:ea typeface="ＭＳ Ｐゴシック" pitchFamily="34" charset="-128"/>
              </a:rPr>
              <a:t>Compare whole-city  estimates using three different approaches (inventory, </a:t>
            </a:r>
            <a:r>
              <a:rPr lang="en-US" smtClean="0">
                <a:solidFill>
                  <a:srgbClr val="0000FF"/>
                </a:solidFill>
                <a:ea typeface="ＭＳ Ｐゴシック" pitchFamily="34" charset="-128"/>
              </a:rPr>
              <a:t>tower inversion</a:t>
            </a:r>
            <a:r>
              <a:rPr lang="en-US" smtClean="0">
                <a:ea typeface="ＭＳ Ｐゴシック" pitchFamily="34" charset="-128"/>
              </a:rPr>
              <a:t>, aircraft budget).</a:t>
            </a:r>
          </a:p>
          <a:p>
            <a:pPr lvl="1"/>
            <a:r>
              <a:rPr lang="en-US" smtClean="0">
                <a:ea typeface="ＭＳ Ｐゴシック" pitchFamily="34" charset="-128"/>
              </a:rPr>
              <a:t>Determine GHG emissions at 1 km</a:t>
            </a:r>
            <a:r>
              <a:rPr lang="en-US" baseline="30000" smtClean="0">
                <a:ea typeface="ＭＳ Ｐゴシック" pitchFamily="34" charset="-128"/>
              </a:rPr>
              <a:t>2</a:t>
            </a:r>
            <a:r>
              <a:rPr lang="en-US" smtClean="0">
                <a:ea typeface="ＭＳ Ｐゴシック" pitchFamily="34" charset="-128"/>
              </a:rPr>
              <a:t> resolution and with 10% precision and accuracy across the city using atmospheric inversions.</a:t>
            </a:r>
          </a:p>
          <a:p>
            <a:pPr lvl="1"/>
            <a:r>
              <a:rPr lang="en-US" smtClean="0">
                <a:ea typeface="ＭＳ Ｐゴシック" pitchFamily="34" charset="-128"/>
              </a:rPr>
              <a:t>Quantify the uncertainty in atmospheric budget and inversion methods at the urban scale</a:t>
            </a:r>
          </a:p>
          <a:p>
            <a:endParaRPr lang="en-US" smtClean="0">
              <a:ea typeface="ＭＳ Ｐゴシック"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457200" y="1050925"/>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9pPr>
          </a:lstStyle>
          <a:p>
            <a:pPr algn="ctr" eaLnBrk="1" hangingPunct="1"/>
            <a:r>
              <a:rPr lang="en-US" sz="2800">
                <a:solidFill>
                  <a:srgbClr val="000000"/>
                </a:solidFill>
              </a:rPr>
              <a:t>CH4 Enhancement (Site 02 – Site 01) as a Function of Wind Direction</a:t>
            </a:r>
          </a:p>
          <a:p>
            <a:pPr algn="ctr" eaLnBrk="1" hangingPunct="1"/>
            <a:r>
              <a:rPr lang="en-US" sz="2800">
                <a:solidFill>
                  <a:srgbClr val="898989"/>
                </a:solidFill>
              </a:rPr>
              <a:t>April – November 2011 (Afternoon hours only)</a:t>
            </a:r>
          </a:p>
          <a:p>
            <a:pPr algn="ctr" eaLnBrk="1" hangingPunct="1"/>
            <a:endParaRPr lang="en-US" sz="4000">
              <a:solidFill>
                <a:srgbClr val="000000"/>
              </a:solidFill>
            </a:endParaRPr>
          </a:p>
          <a:p>
            <a:pPr algn="ctr" eaLnBrk="1" hangingPunct="1"/>
            <a:endParaRPr lang="en-US" sz="4000">
              <a:solidFill>
                <a:srgbClr val="000000"/>
              </a:solidFill>
            </a:endParaRPr>
          </a:p>
        </p:txBody>
      </p:sp>
      <p:pic>
        <p:nvPicPr>
          <p:cNvPr id="43010" name="Picture 3"/>
          <p:cNvPicPr>
            <a:picLocks noChangeAspect="1" noChangeArrowheads="1"/>
          </p:cNvPicPr>
          <p:nvPr/>
        </p:nvPicPr>
        <p:blipFill>
          <a:blip r:embed="rId3">
            <a:extLst>
              <a:ext uri="{28A0092B-C50C-407E-A947-70E740481C1C}">
                <a14:useLocalDpi xmlns:a14="http://schemas.microsoft.com/office/drawing/2010/main" val="0"/>
              </a:ext>
            </a:extLst>
          </a:blip>
          <a:srcRect l="14223" r="9483"/>
          <a:stretch>
            <a:fillRect/>
          </a:stretch>
        </p:blipFill>
        <p:spPr bwMode="auto">
          <a:xfrm>
            <a:off x="0" y="1465263"/>
            <a:ext cx="5486400"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3011" name="TextBox 4"/>
          <p:cNvSpPr txBox="1">
            <a:spLocks noChangeArrowheads="1"/>
          </p:cNvSpPr>
          <p:nvPr/>
        </p:nvSpPr>
        <p:spPr bwMode="auto">
          <a:xfrm>
            <a:off x="1752600" y="2286000"/>
            <a:ext cx="19240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B050"/>
                </a:solidFill>
              </a:rPr>
              <a:t>CH4 enhancement</a:t>
            </a:r>
          </a:p>
        </p:txBody>
      </p:sp>
      <p:sp>
        <p:nvSpPr>
          <p:cNvPr id="43012" name="TextBox 5"/>
          <p:cNvSpPr txBox="1">
            <a:spLocks noChangeArrowheads="1"/>
          </p:cNvSpPr>
          <p:nvPr/>
        </p:nvSpPr>
        <p:spPr bwMode="auto">
          <a:xfrm>
            <a:off x="1219200" y="1371600"/>
            <a:ext cx="32956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B050"/>
                </a:solidFill>
              </a:rPr>
              <a:t>                        </a:t>
            </a:r>
            <a:r>
              <a:rPr lang="en-US" sz="2400" b="1">
                <a:solidFill>
                  <a:srgbClr val="00B050"/>
                </a:solidFill>
              </a:rPr>
              <a:t>N</a:t>
            </a:r>
            <a:r>
              <a:rPr lang="en-US">
                <a:solidFill>
                  <a:srgbClr val="00B050"/>
                </a:solidFill>
              </a:rPr>
              <a:t>                               </a:t>
            </a:r>
          </a:p>
        </p:txBody>
      </p:sp>
      <p:sp>
        <p:nvSpPr>
          <p:cNvPr id="43013" name="TextBox 7"/>
          <p:cNvSpPr txBox="1">
            <a:spLocks noChangeArrowheads="1"/>
          </p:cNvSpPr>
          <p:nvPr/>
        </p:nvSpPr>
        <p:spPr bwMode="auto">
          <a:xfrm>
            <a:off x="4953000" y="3886200"/>
            <a:ext cx="381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2400" b="1">
                <a:solidFill>
                  <a:srgbClr val="00B050"/>
                </a:solidFill>
              </a:rPr>
              <a:t>E</a:t>
            </a:r>
            <a:r>
              <a:rPr lang="en-US">
                <a:solidFill>
                  <a:srgbClr val="00B050"/>
                </a:solidFill>
              </a:rPr>
              <a:t>              </a:t>
            </a:r>
          </a:p>
        </p:txBody>
      </p:sp>
      <p:sp>
        <p:nvSpPr>
          <p:cNvPr id="43014" name="TextBox 8"/>
          <p:cNvSpPr txBox="1">
            <a:spLocks noChangeArrowheads="1"/>
          </p:cNvSpPr>
          <p:nvPr/>
        </p:nvSpPr>
        <p:spPr bwMode="auto">
          <a:xfrm>
            <a:off x="1371600" y="6400800"/>
            <a:ext cx="3240088"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B050"/>
                </a:solidFill>
              </a:rPr>
              <a:t>                        </a:t>
            </a:r>
            <a:r>
              <a:rPr lang="en-US" sz="2400" b="1">
                <a:solidFill>
                  <a:srgbClr val="00B050"/>
                </a:solidFill>
              </a:rPr>
              <a:t>S</a:t>
            </a:r>
            <a:r>
              <a:rPr lang="en-US">
                <a:solidFill>
                  <a:srgbClr val="00B050"/>
                </a:solidFill>
              </a:rPr>
              <a:t>                               </a:t>
            </a:r>
          </a:p>
        </p:txBody>
      </p:sp>
      <p:sp>
        <p:nvSpPr>
          <p:cNvPr id="43015" name="TextBox 9"/>
          <p:cNvSpPr txBox="1">
            <a:spLocks noChangeArrowheads="1"/>
          </p:cNvSpPr>
          <p:nvPr/>
        </p:nvSpPr>
        <p:spPr bwMode="auto">
          <a:xfrm>
            <a:off x="0" y="3886200"/>
            <a:ext cx="3810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2400" b="1">
                <a:solidFill>
                  <a:srgbClr val="00B050"/>
                </a:solidFill>
              </a:rPr>
              <a:t>W</a:t>
            </a:r>
            <a:r>
              <a:rPr lang="en-US">
                <a:solidFill>
                  <a:srgbClr val="00B050"/>
                </a:solidFill>
              </a:rPr>
              <a:t>              </a:t>
            </a:r>
          </a:p>
        </p:txBody>
      </p:sp>
      <p:sp>
        <p:nvSpPr>
          <p:cNvPr id="43016" name="TextBox 10"/>
          <p:cNvSpPr txBox="1">
            <a:spLocks noChangeArrowheads="1"/>
          </p:cNvSpPr>
          <p:nvPr/>
        </p:nvSpPr>
        <p:spPr bwMode="auto">
          <a:xfrm>
            <a:off x="3429000" y="3733800"/>
            <a:ext cx="3810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b="1">
                <a:solidFill>
                  <a:srgbClr val="00B050"/>
                </a:solidFill>
              </a:rPr>
              <a:t>5</a:t>
            </a:r>
            <a:r>
              <a:rPr lang="en-US">
                <a:solidFill>
                  <a:srgbClr val="00B050"/>
                </a:solidFill>
              </a:rPr>
              <a:t>              </a:t>
            </a:r>
          </a:p>
        </p:txBody>
      </p:sp>
      <p:sp>
        <p:nvSpPr>
          <p:cNvPr id="43017" name="TextBox 11"/>
          <p:cNvSpPr txBox="1">
            <a:spLocks noChangeArrowheads="1"/>
          </p:cNvSpPr>
          <p:nvPr/>
        </p:nvSpPr>
        <p:spPr bwMode="auto">
          <a:xfrm>
            <a:off x="4114800" y="3505200"/>
            <a:ext cx="533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b="1">
                <a:solidFill>
                  <a:srgbClr val="00B050"/>
                </a:solidFill>
              </a:rPr>
              <a:t>10</a:t>
            </a:r>
            <a:r>
              <a:rPr lang="en-US">
                <a:solidFill>
                  <a:srgbClr val="00B050"/>
                </a:solidFill>
              </a:rPr>
              <a:t>              </a:t>
            </a:r>
          </a:p>
        </p:txBody>
      </p:sp>
      <p:sp>
        <p:nvSpPr>
          <p:cNvPr id="43018" name="Content Placeholder 6"/>
          <p:cNvSpPr txBox="1">
            <a:spLocks/>
          </p:cNvSpPr>
          <p:nvPr/>
        </p:nvSpPr>
        <p:spPr bwMode="auto">
          <a:xfrm>
            <a:off x="5257800" y="1676400"/>
            <a:ext cx="381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spcBef>
                <a:spcPts val="800"/>
              </a:spcBef>
              <a:buFont typeface="Arial" pitchFamily="34" charset="0"/>
              <a:buChar char="•"/>
            </a:pPr>
            <a:r>
              <a:rPr lang="en-US" sz="2200"/>
              <a:t>Green arrows point to the source for enhancements measured at Site 02, whereas the black arrows point to the source for enhancements measured at Site 01</a:t>
            </a:r>
          </a:p>
          <a:p>
            <a:pPr>
              <a:spcBef>
                <a:spcPts val="800"/>
              </a:spcBef>
              <a:buFont typeface="Arial" pitchFamily="34" charset="0"/>
              <a:buChar char="•"/>
            </a:pPr>
            <a:r>
              <a:rPr lang="en-US" sz="2200"/>
              <a:t>In addition to the known source to the southeast of Site 02, there is an additional source to the southwest of the city</a:t>
            </a:r>
            <a:r>
              <a:rPr lang="en-US" sz="240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a:xfrm>
            <a:off x="0" y="-295275"/>
            <a:ext cx="9144000" cy="1165225"/>
          </a:xfrm>
        </p:spPr>
        <p:txBody>
          <a:bodyPr/>
          <a:lstStyle/>
          <a:p>
            <a:pPr eaLnBrk="1" hangingPunct="1"/>
            <a:r>
              <a:rPr lang="en-US" sz="3200" b="1" smtClean="0">
                <a:ea typeface="ＭＳ Ｐゴシック" pitchFamily="34" charset="-128"/>
                <a:cs typeface="Arial" pitchFamily="34" charset="0"/>
              </a:rPr>
              <a:t>INFLUX ground-based instrumentation</a:t>
            </a:r>
          </a:p>
        </p:txBody>
      </p:sp>
      <p:sp>
        <p:nvSpPr>
          <p:cNvPr id="45058" name="Subtitle 2"/>
          <p:cNvSpPr>
            <a:spLocks noGrp="1"/>
          </p:cNvSpPr>
          <p:nvPr>
            <p:ph type="subTitle" idx="1"/>
          </p:nvPr>
        </p:nvSpPr>
        <p:spPr/>
        <p:txBody>
          <a:bodyPr/>
          <a:lstStyle/>
          <a:p>
            <a:pPr eaLnBrk="1" hangingPunct="1"/>
            <a:endParaRPr lang="en-US" smtClean="0">
              <a:latin typeface="Calibri" pitchFamily="34" charset="0"/>
              <a:ea typeface="ＭＳ Ｐゴシック" pitchFamily="34" charset="-128"/>
            </a:endParaRP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l="9375" t="12500" r="26250" b="6250"/>
          <a:stretch>
            <a:fillRect/>
          </a:stretch>
        </p:blipFill>
        <p:spPr bwMode="auto">
          <a:xfrm>
            <a:off x="809625" y="627063"/>
            <a:ext cx="8258175" cy="62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6"/>
          <p:cNvSpPr txBox="1">
            <a:spLocks noChangeArrowheads="1"/>
          </p:cNvSpPr>
          <p:nvPr/>
        </p:nvSpPr>
        <p:spPr bwMode="auto">
          <a:xfrm>
            <a:off x="6492875" y="6324600"/>
            <a:ext cx="242252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GC53B-1284: Miles</a:t>
            </a:r>
          </a:p>
        </p:txBody>
      </p:sp>
      <p:pic>
        <p:nvPicPr>
          <p:cNvPr id="45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24400"/>
            <a:ext cx="1198563"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site_1 0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1800"/>
            <a:ext cx="132238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533400"/>
            <a:ext cx="738664" cy="6006287"/>
          </a:xfrm>
          <a:prstGeom prst="rect">
            <a:avLst/>
          </a:prstGeom>
          <a:noFill/>
        </p:spPr>
        <p:txBody>
          <a:bodyPr vert="vert270" wrap="none">
            <a:spAutoFit/>
          </a:bodyPr>
          <a:lstStyle/>
          <a:p>
            <a:pPr>
              <a:defRPr/>
            </a:pPr>
            <a:r>
              <a:rPr lang="en-US" sz="1800" dirty="0" err="1">
                <a:latin typeface="Arial" charset="0"/>
                <a:ea typeface="ＭＳ Ｐゴシック" charset="-128"/>
                <a:cs typeface="ＭＳ Ｐゴシック" charset="-128"/>
              </a:rPr>
              <a:t>Picarro</a:t>
            </a:r>
            <a:r>
              <a:rPr lang="en-US" sz="1800" dirty="0">
                <a:latin typeface="Arial" charset="0"/>
                <a:ea typeface="ＭＳ Ｐゴシック" charset="-128"/>
                <a:cs typeface="ＭＳ Ｐゴシック" charset="-128"/>
              </a:rPr>
              <a:t>, CRDS sensors; NOAA automated flask samplers; </a:t>
            </a:r>
          </a:p>
          <a:p>
            <a:pPr>
              <a:defRPr/>
            </a:pPr>
            <a:r>
              <a:rPr lang="en-US" sz="1800" dirty="0">
                <a:latin typeface="Arial" charset="0"/>
                <a:ea typeface="ＭＳ Ｐゴシック" charset="-128"/>
                <a:cs typeface="ＭＳ Ｐゴシック" charset="-128"/>
              </a:rPr>
              <a:t>Communications towers ~100m AGL</a:t>
            </a:r>
          </a:p>
        </p:txBody>
      </p:sp>
      <p:sp>
        <p:nvSpPr>
          <p:cNvPr id="11" name="4-Point Star 10"/>
          <p:cNvSpPr>
            <a:spLocks noChangeArrowheads="1"/>
          </p:cNvSpPr>
          <p:nvPr/>
        </p:nvSpPr>
        <p:spPr bwMode="auto">
          <a:xfrm>
            <a:off x="4419600" y="4343400"/>
            <a:ext cx="457200" cy="457200"/>
          </a:xfrm>
          <a:prstGeom prst="star4">
            <a:avLst>
              <a:gd name="adj" fmla="val 125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extLst>
              <a:ext uri="{28A0092B-C50C-407E-A947-70E740481C1C}">
                <a14:useLocalDpi xmlns:a14="http://schemas.microsoft.com/office/drawing/2010/main" val="0"/>
              </a:ext>
            </a:extLst>
          </a:blip>
          <a:srcRect l="15788" r="10526"/>
          <a:stretch>
            <a:fillRect/>
          </a:stretch>
        </p:blipFill>
        <p:spPr bwMode="auto">
          <a:xfrm>
            <a:off x="1706563" y="838200"/>
            <a:ext cx="591343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2" name="Text Box 2"/>
          <p:cNvSpPr txBox="1">
            <a:spLocks noChangeArrowheads="1"/>
          </p:cNvSpPr>
          <p:nvPr/>
        </p:nvSpPr>
        <p:spPr bwMode="auto">
          <a:xfrm>
            <a:off x="533400" y="762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9pPr>
          </a:lstStyle>
          <a:p>
            <a:pPr algn="ctr" eaLnBrk="1" hangingPunct="1"/>
            <a:r>
              <a:rPr lang="en-US" sz="2800">
                <a:solidFill>
                  <a:srgbClr val="000000"/>
                </a:solidFill>
              </a:rPr>
              <a:t>CO2 Enhancement (Site 02 – Site 01) as a Function of Wind Direction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l="4166" t="4707"/>
          <a:stretch>
            <a:fillRect/>
          </a:stretch>
        </p:blipFill>
        <p:spPr bwMode="auto">
          <a:xfrm>
            <a:off x="762000" y="1508125"/>
            <a:ext cx="79248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7106" name="Text Box 3"/>
          <p:cNvSpPr txBox="1">
            <a:spLocks noChangeArrowheads="1"/>
          </p:cNvSpPr>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9pPr>
          </a:lstStyle>
          <a:p>
            <a:pPr algn="ctr" eaLnBrk="1" hangingPunct="1">
              <a:lnSpc>
                <a:spcPct val="80000"/>
              </a:lnSpc>
            </a:pPr>
            <a:endParaRPr lang="en-US" sz="4000">
              <a:solidFill>
                <a:srgbClr val="000000"/>
              </a:solidFill>
            </a:endParaRPr>
          </a:p>
        </p:txBody>
      </p:sp>
      <p:sp>
        <p:nvSpPr>
          <p:cNvPr id="47107" name="Rectangle 6"/>
          <p:cNvSpPr>
            <a:spLocks noChangeArrowheads="1"/>
          </p:cNvSpPr>
          <p:nvPr/>
        </p:nvSpPr>
        <p:spPr bwMode="auto">
          <a:xfrm>
            <a:off x="685800" y="76200"/>
            <a:ext cx="800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00"/>
                </a:solidFill>
              </a:rPr>
              <a:t>CO2 Enhancement (Site 02 – Site 01) as a Function of Wind Direction</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898989"/>
                </a:solidFill>
              </a:rPr>
              <a:t>April – November 2011 (Afternoon hours only)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1"/>
          <p:cNvGrpSpPr>
            <a:grpSpLocks/>
          </p:cNvGrpSpPr>
          <p:nvPr/>
        </p:nvGrpSpPr>
        <p:grpSpPr bwMode="auto">
          <a:xfrm>
            <a:off x="1447800" y="1828800"/>
            <a:ext cx="4189413" cy="4341813"/>
            <a:chOff x="912" y="1152"/>
            <a:chExt cx="2639" cy="2735"/>
          </a:xfrm>
        </p:grpSpPr>
        <p:pic>
          <p:nvPicPr>
            <p:cNvPr id="49158" name="Picture 2"/>
            <p:cNvPicPr>
              <a:picLocks noChangeAspect="1" noChangeArrowheads="1"/>
            </p:cNvPicPr>
            <p:nvPr/>
          </p:nvPicPr>
          <p:blipFill>
            <a:blip r:embed="rId3">
              <a:extLst>
                <a:ext uri="{28A0092B-C50C-407E-A947-70E740481C1C}">
                  <a14:useLocalDpi xmlns:a14="http://schemas.microsoft.com/office/drawing/2010/main" val="0"/>
                </a:ext>
              </a:extLst>
            </a:blip>
            <a:srcRect l="15787" r="11839"/>
            <a:stretch>
              <a:fillRect/>
            </a:stretch>
          </p:blipFill>
          <p:spPr bwMode="auto">
            <a:xfrm>
              <a:off x="912" y="1152"/>
              <a:ext cx="2639" cy="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9" name="Text Box 3"/>
            <p:cNvSpPr txBox="1">
              <a:spLocks noChangeArrowheads="1"/>
            </p:cNvSpPr>
            <p:nvPr/>
          </p:nvSpPr>
          <p:spPr bwMode="auto">
            <a:xfrm>
              <a:off x="912" y="1152"/>
              <a:ext cx="2639" cy="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endParaRPr lang="en-US"/>
            </a:p>
          </p:txBody>
        </p:sp>
      </p:grpSp>
      <p:pic>
        <p:nvPicPr>
          <p:cNvPr id="49154" name="Picture 4"/>
          <p:cNvPicPr>
            <a:picLocks noChangeAspect="1" noChangeArrowheads="1"/>
          </p:cNvPicPr>
          <p:nvPr/>
        </p:nvPicPr>
        <p:blipFill>
          <a:blip r:embed="rId4">
            <a:extLst>
              <a:ext uri="{28A0092B-C50C-407E-A947-70E740481C1C}">
                <a14:useLocalDpi xmlns:a14="http://schemas.microsoft.com/office/drawing/2010/main" val="0"/>
              </a:ext>
            </a:extLst>
          </a:blip>
          <a:srcRect l="2777"/>
          <a:stretch>
            <a:fillRect/>
          </a:stretch>
        </p:blipFill>
        <p:spPr bwMode="auto">
          <a:xfrm>
            <a:off x="0" y="533400"/>
            <a:ext cx="533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5" name="Text Box 5"/>
          <p:cNvSpPr txBox="1">
            <a:spLocks noChangeArrowheads="1"/>
          </p:cNvSpPr>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ea typeface="ＭＳ Ｐゴシック" pitchFamily="34" charset="-128"/>
              </a:defRPr>
            </a:lvl9pPr>
          </a:lstStyle>
          <a:p>
            <a:pPr algn="ctr" eaLnBrk="1" hangingPunct="1">
              <a:lnSpc>
                <a:spcPct val="80000"/>
              </a:lnSpc>
            </a:pPr>
            <a:r>
              <a:rPr lang="en-US" sz="4000">
                <a:solidFill>
                  <a:srgbClr val="000000"/>
                </a:solidFill>
              </a:rPr>
              <a:t>CO</a:t>
            </a:r>
          </a:p>
        </p:txBody>
      </p:sp>
      <p:pic>
        <p:nvPicPr>
          <p:cNvPr id="49156" name="Picture 6"/>
          <p:cNvPicPr>
            <a:picLocks noChangeAspect="1" noChangeArrowheads="1"/>
          </p:cNvPicPr>
          <p:nvPr/>
        </p:nvPicPr>
        <p:blipFill>
          <a:blip r:embed="rId5">
            <a:extLst>
              <a:ext uri="{28A0092B-C50C-407E-A947-70E740481C1C}">
                <a14:useLocalDpi xmlns:a14="http://schemas.microsoft.com/office/drawing/2010/main" val="0"/>
              </a:ext>
            </a:extLst>
          </a:blip>
          <a:srcRect l="15788" r="10526"/>
          <a:stretch>
            <a:fillRect/>
          </a:stretch>
        </p:blipFill>
        <p:spPr bwMode="auto">
          <a:xfrm>
            <a:off x="4876800" y="1524000"/>
            <a:ext cx="426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7" name="TextBox 7"/>
          <p:cNvSpPr txBox="1">
            <a:spLocks noChangeArrowheads="1"/>
          </p:cNvSpPr>
          <p:nvPr/>
        </p:nvSpPr>
        <p:spPr bwMode="auto">
          <a:xfrm>
            <a:off x="5105400" y="5791200"/>
            <a:ext cx="381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00FF"/>
                </a:solidFill>
              </a:rPr>
              <a:t>Is the CO enhancement reduced when the wind is from the power plant?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76200"/>
            <a:ext cx="8229600" cy="1143000"/>
          </a:xfrm>
        </p:spPr>
        <p:txBody>
          <a:bodyPr/>
          <a:lstStyle/>
          <a:p>
            <a:r>
              <a:rPr lang="en-US" smtClean="0">
                <a:latin typeface="Calibri" pitchFamily="34" charset="0"/>
                <a:ea typeface="ＭＳ Ｐゴシック" pitchFamily="34" charset="-128"/>
              </a:rPr>
              <a:t>TCCON vs in-situ comparison: CO2</a:t>
            </a:r>
          </a:p>
        </p:txBody>
      </p:sp>
      <p:pic>
        <p:nvPicPr>
          <p:cNvPr id="51202" name="Content Placeholder 4" descr="tccon_insitu_co2.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 y="911225"/>
            <a:ext cx="9144000" cy="54895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5" descr="tccon_insitu_ch4.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987425"/>
            <a:ext cx="9144000" cy="5489575"/>
          </a:xfrm>
        </p:spPr>
      </p:pic>
      <p:sp>
        <p:nvSpPr>
          <p:cNvPr id="8" name="Title 1"/>
          <p:cNvSpPr txBox="1">
            <a:spLocks/>
          </p:cNvSpPr>
          <p:nvPr/>
        </p:nvSpPr>
        <p:spPr bwMode="auto">
          <a:xfrm>
            <a:off x="609600" y="0"/>
            <a:ext cx="8228013" cy="1143000"/>
          </a:xfrm>
          <a:prstGeom prst="rect">
            <a:avLst/>
          </a:prstGeom>
          <a:noFill/>
          <a:ln w="9525">
            <a:noFill/>
            <a:round/>
            <a:headEnd/>
            <a:tailEnd/>
          </a:ln>
        </p:spPr>
        <p:txBody>
          <a:bodyPr lIns="90000" tIns="46800" rIns="90000" bIns="46800" anchor="ctr"/>
          <a:lstStyle/>
          <a:p>
            <a:pPr algn="ctr" eaLnBrk="0" hangingPunct="0">
              <a:buClr>
                <a:srgbClr val="000000"/>
              </a:buClr>
              <a:buSzPct val="100000"/>
              <a:buFont typeface="Times New Roman" pitchFamily="18" charset="0"/>
              <a:buNone/>
              <a:defRPr/>
            </a:pPr>
            <a:r>
              <a:rPr lang="en-US" sz="4400" kern="0" dirty="0">
                <a:solidFill>
                  <a:srgbClr val="000000"/>
                </a:solidFill>
                <a:latin typeface="Calibri"/>
                <a:ea typeface="DejaVu Sans"/>
                <a:cs typeface="DejaVu Sans"/>
              </a:rPr>
              <a:t>TCCON </a:t>
            </a:r>
            <a:r>
              <a:rPr lang="en-US" sz="4400" kern="0" dirty="0" err="1">
                <a:solidFill>
                  <a:srgbClr val="000000"/>
                </a:solidFill>
                <a:latin typeface="Calibri"/>
                <a:ea typeface="DejaVu Sans"/>
                <a:cs typeface="DejaVu Sans"/>
              </a:rPr>
              <a:t>vs</a:t>
            </a:r>
            <a:r>
              <a:rPr lang="en-US" sz="4400" kern="0" dirty="0">
                <a:solidFill>
                  <a:srgbClr val="000000"/>
                </a:solidFill>
                <a:latin typeface="Calibri"/>
                <a:ea typeface="DejaVu Sans"/>
                <a:cs typeface="DejaVu Sans"/>
              </a:rPr>
              <a:t> in-situ comparison: CH4</a:t>
            </a:r>
          </a:p>
        </p:txBody>
      </p:sp>
      <p:sp>
        <p:nvSpPr>
          <p:cNvPr id="52227" name="TextBox 3"/>
          <p:cNvSpPr txBox="1">
            <a:spLocks noChangeArrowheads="1"/>
          </p:cNvSpPr>
          <p:nvPr/>
        </p:nvSpPr>
        <p:spPr bwMode="auto">
          <a:xfrm>
            <a:off x="152400" y="6305550"/>
            <a:ext cx="8850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00FF"/>
                </a:solidFill>
              </a:rPr>
              <a:t>Are the residuals indicative of variability in Free Tropopsheric mole fractions?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3"/>
          <p:cNvSpPr txBox="1">
            <a:spLocks noChangeArrowheads="1"/>
          </p:cNvSpPr>
          <p:nvPr/>
        </p:nvSpPr>
        <p:spPr bwMode="auto">
          <a:xfrm>
            <a:off x="2909888" y="3048000"/>
            <a:ext cx="330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2400" i="1"/>
              <a:t>Forward model results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52400" y="0"/>
            <a:ext cx="8839200" cy="1143000"/>
          </a:xfrm>
        </p:spPr>
        <p:txBody>
          <a:bodyPr/>
          <a:lstStyle/>
          <a:p>
            <a:r>
              <a:rPr lang="en-US" smtClean="0">
                <a:ea typeface="ＭＳ Ｐゴシック" pitchFamily="34" charset="-128"/>
              </a:rPr>
              <a:t>Status of modeling system</a:t>
            </a:r>
          </a:p>
        </p:txBody>
      </p:sp>
      <p:sp>
        <p:nvSpPr>
          <p:cNvPr id="54274" name="Content Placeholder 2"/>
          <p:cNvSpPr>
            <a:spLocks noGrp="1"/>
          </p:cNvSpPr>
          <p:nvPr>
            <p:ph idx="1"/>
          </p:nvPr>
        </p:nvSpPr>
        <p:spPr>
          <a:xfrm>
            <a:off x="457200" y="1066800"/>
            <a:ext cx="8229600" cy="4525963"/>
          </a:xfrm>
        </p:spPr>
        <p:txBody>
          <a:bodyPr/>
          <a:lstStyle/>
          <a:p>
            <a:r>
              <a:rPr lang="en-US" smtClean="0">
                <a:ea typeface="ＭＳ Ｐゴシック" pitchFamily="34" charset="-128"/>
              </a:rPr>
              <a:t>WRF-Chem running with:</a:t>
            </a:r>
          </a:p>
          <a:p>
            <a:pPr lvl="1"/>
            <a:r>
              <a:rPr lang="en-US" smtClean="0">
                <a:ea typeface="ＭＳ Ｐゴシック" pitchFamily="34" charset="-128"/>
              </a:rPr>
              <a:t>3 nested domains, inner domain 1km</a:t>
            </a:r>
            <a:r>
              <a:rPr lang="en-US" baseline="30000" smtClean="0">
                <a:ea typeface="ＭＳ Ｐゴシック" pitchFamily="34" charset="-128"/>
              </a:rPr>
              <a:t>2</a:t>
            </a:r>
            <a:r>
              <a:rPr lang="en-US" smtClean="0">
                <a:ea typeface="ＭＳ Ｐゴシック" pitchFamily="34" charset="-128"/>
              </a:rPr>
              <a:t> resolution, 87x87 km</a:t>
            </a:r>
            <a:r>
              <a:rPr lang="en-US" baseline="30000" smtClean="0">
                <a:ea typeface="ＭＳ Ｐゴシック" pitchFamily="34" charset="-128"/>
              </a:rPr>
              <a:t>2</a:t>
            </a:r>
            <a:r>
              <a:rPr lang="en-US" smtClean="0">
                <a:ea typeface="ＭＳ Ｐゴシック" pitchFamily="34" charset="-128"/>
              </a:rPr>
              <a:t> domain</a:t>
            </a:r>
          </a:p>
          <a:p>
            <a:pPr lvl="1"/>
            <a:r>
              <a:rPr lang="en-US" smtClean="0">
                <a:ea typeface="ＭＳ Ｐゴシック" pitchFamily="34" charset="-128"/>
              </a:rPr>
              <a:t>Meteorological data assimilation</a:t>
            </a:r>
          </a:p>
          <a:p>
            <a:pPr lvl="1"/>
            <a:r>
              <a:rPr lang="en-US" smtClean="0">
                <a:ea typeface="ＭＳ Ｐゴシック" pitchFamily="34" charset="-128"/>
              </a:rPr>
              <a:t>Hestia anthropogenic fluxes for the inner domain</a:t>
            </a:r>
          </a:p>
          <a:p>
            <a:pPr lvl="1"/>
            <a:r>
              <a:rPr lang="en-US" smtClean="0">
                <a:ea typeface="ＭＳ Ｐゴシック" pitchFamily="34" charset="-128"/>
              </a:rPr>
              <a:t>Vulcan anthropogenic fluxes for the outer domains</a:t>
            </a:r>
          </a:p>
          <a:p>
            <a:pPr lvl="1"/>
            <a:r>
              <a:rPr lang="en-US" smtClean="0">
                <a:ea typeface="ＭＳ Ｐゴシック" pitchFamily="34" charset="-128"/>
              </a:rPr>
              <a:t>Carbon Tracker posterior biogenic fluxes</a:t>
            </a:r>
          </a:p>
          <a:p>
            <a:pPr lvl="1"/>
            <a:r>
              <a:rPr lang="en-US" smtClean="0">
                <a:ea typeface="ＭＳ Ｐゴシック" pitchFamily="34" charset="-128"/>
              </a:rPr>
              <a:t>Carbon Tracker boundary conditions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04800" y="76200"/>
            <a:ext cx="8534400" cy="1143000"/>
          </a:xfrm>
        </p:spPr>
        <p:txBody>
          <a:bodyPr/>
          <a:lstStyle/>
          <a:p>
            <a:r>
              <a:rPr lang="en-US" smtClean="0">
                <a:ea typeface="ＭＳ Ｐゴシック" pitchFamily="34" charset="-128"/>
              </a:rPr>
              <a:t>Status of modeling system</a:t>
            </a:r>
          </a:p>
        </p:txBody>
      </p:sp>
      <p:sp>
        <p:nvSpPr>
          <p:cNvPr id="55298" name="Content Placeholder 2"/>
          <p:cNvSpPr>
            <a:spLocks noGrp="1"/>
          </p:cNvSpPr>
          <p:nvPr>
            <p:ph idx="1"/>
          </p:nvPr>
        </p:nvSpPr>
        <p:spPr>
          <a:xfrm>
            <a:off x="457200" y="1143000"/>
            <a:ext cx="8229600" cy="4525963"/>
          </a:xfrm>
        </p:spPr>
        <p:txBody>
          <a:bodyPr/>
          <a:lstStyle/>
          <a:p>
            <a:r>
              <a:rPr lang="en-US" sz="2800" smtClean="0">
                <a:ea typeface="ＭＳ Ｐゴシック" pitchFamily="34" charset="-128"/>
              </a:rPr>
              <a:t>LDPM influence functions computed for </a:t>
            </a:r>
            <a:r>
              <a:rPr lang="en-US" sz="2800" smtClean="0">
                <a:solidFill>
                  <a:srgbClr val="000000"/>
                </a:solidFill>
                <a:ea typeface="ＭＳ Ｐゴシック" pitchFamily="34" charset="-128"/>
              </a:rPr>
              <a:t>Oct 7</a:t>
            </a:r>
            <a:r>
              <a:rPr lang="en-US" sz="2800" baseline="33000" smtClean="0">
                <a:solidFill>
                  <a:srgbClr val="000000"/>
                </a:solidFill>
                <a:ea typeface="ＭＳ Ｐゴシック" pitchFamily="34" charset="-128"/>
              </a:rPr>
              <a:t>th</a:t>
            </a:r>
            <a:r>
              <a:rPr lang="en-US" sz="2800" smtClean="0">
                <a:solidFill>
                  <a:srgbClr val="000000"/>
                </a:solidFill>
                <a:ea typeface="ＭＳ Ｐゴシック" pitchFamily="34" charset="-128"/>
              </a:rPr>
              <a:t> – Nov 10</a:t>
            </a:r>
            <a:r>
              <a:rPr lang="en-US" sz="2800" baseline="30000" smtClean="0">
                <a:solidFill>
                  <a:srgbClr val="000000"/>
                </a:solidFill>
                <a:ea typeface="ＭＳ Ｐゴシック" pitchFamily="34" charset="-128"/>
              </a:rPr>
              <a:t>th</a:t>
            </a:r>
            <a:r>
              <a:rPr lang="en-US" sz="2800" smtClean="0">
                <a:solidFill>
                  <a:srgbClr val="000000"/>
                </a:solidFill>
                <a:ea typeface="ＭＳ Ｐゴシック" pitchFamily="34" charset="-128"/>
              </a:rPr>
              <a:t>, 2011 and 3 flights in </a:t>
            </a:r>
            <a:r>
              <a:rPr lang="en-US" sz="2800" smtClean="0">
                <a:ea typeface="ＭＳ Ｐゴシック" pitchFamily="34" charset="-128"/>
              </a:rPr>
              <a:t>2011.  </a:t>
            </a:r>
          </a:p>
          <a:p>
            <a:r>
              <a:rPr lang="ja-JP" altLang="en-US" sz="2800" smtClean="0">
                <a:ea typeface="ＭＳ Ｐゴシック" pitchFamily="34" charset="-128"/>
              </a:rPr>
              <a:t>“</a:t>
            </a:r>
            <a:r>
              <a:rPr lang="en-US" altLang="ja-JP" sz="2800" smtClean="0">
                <a:ea typeface="ＭＳ Ｐゴシック" pitchFamily="34" charset="-128"/>
              </a:rPr>
              <a:t>Forward</a:t>
            </a:r>
            <a:r>
              <a:rPr lang="ja-JP" altLang="en-US" sz="2800" smtClean="0">
                <a:ea typeface="ＭＳ Ｐゴシック" pitchFamily="34" charset="-128"/>
              </a:rPr>
              <a:t>”</a:t>
            </a:r>
            <a:r>
              <a:rPr lang="en-US" altLang="ja-JP" sz="2800" smtClean="0">
                <a:ea typeface="ＭＳ Ｐゴシック" pitchFamily="34" charset="-128"/>
              </a:rPr>
              <a:t> simulations for </a:t>
            </a:r>
            <a:r>
              <a:rPr lang="en-US" altLang="ja-JP" sz="2800" smtClean="0">
                <a:solidFill>
                  <a:srgbClr val="000000"/>
                </a:solidFill>
                <a:ea typeface="ＭＳ Ｐゴシック" pitchFamily="34" charset="-128"/>
              </a:rPr>
              <a:t>Oct 7</a:t>
            </a:r>
            <a:r>
              <a:rPr lang="en-US" altLang="ja-JP" sz="2800" baseline="33000" smtClean="0">
                <a:solidFill>
                  <a:srgbClr val="000000"/>
                </a:solidFill>
                <a:ea typeface="ＭＳ Ｐゴシック" pitchFamily="34" charset="-128"/>
              </a:rPr>
              <a:t>th</a:t>
            </a:r>
            <a:r>
              <a:rPr lang="en-US" altLang="ja-JP" sz="2800" smtClean="0">
                <a:solidFill>
                  <a:srgbClr val="000000"/>
                </a:solidFill>
                <a:ea typeface="ＭＳ Ｐゴシック" pitchFamily="34" charset="-128"/>
              </a:rPr>
              <a:t> – Nov 10</a:t>
            </a:r>
            <a:r>
              <a:rPr lang="en-US" altLang="ja-JP" sz="2800" baseline="30000" smtClean="0">
                <a:solidFill>
                  <a:srgbClr val="000000"/>
                </a:solidFill>
                <a:ea typeface="ＭＳ Ｐゴシック" pitchFamily="34" charset="-128"/>
              </a:rPr>
              <a:t>th</a:t>
            </a:r>
            <a:r>
              <a:rPr lang="en-US" altLang="ja-JP" sz="2800" smtClean="0">
                <a:solidFill>
                  <a:srgbClr val="000000"/>
                </a:solidFill>
                <a:ea typeface="ＭＳ Ｐゴシック" pitchFamily="34" charset="-128"/>
              </a:rPr>
              <a:t>, 2011 and 5 flights in 2011</a:t>
            </a:r>
            <a:r>
              <a:rPr lang="en-US" altLang="ja-JP" sz="2800" smtClean="0">
                <a:ea typeface="ＭＳ Ｐゴシック" pitchFamily="34" charset="-128"/>
              </a:rPr>
              <a:t> with:</a:t>
            </a:r>
          </a:p>
          <a:p>
            <a:pPr lvl="1"/>
            <a:r>
              <a:rPr lang="en-US" sz="2400" smtClean="0">
                <a:solidFill>
                  <a:srgbClr val="0000FF"/>
                </a:solidFill>
                <a:ea typeface="ＭＳ Ｐゴシック" pitchFamily="34" charset="-128"/>
              </a:rPr>
              <a:t>Hestia emissions to examine sectoral CO2 influences at various towers (but simple boundary conditions and no biogenic fluxes).</a:t>
            </a:r>
          </a:p>
          <a:p>
            <a:pPr lvl="1"/>
            <a:r>
              <a:rPr lang="en-US" sz="2400" smtClean="0">
                <a:solidFill>
                  <a:srgbClr val="0000FF"/>
                </a:solidFill>
                <a:ea typeface="ＭＳ Ｐゴシック" pitchFamily="34" charset="-128"/>
              </a:rPr>
              <a:t>Vulcan emissions with CT biogenic fluxes and lateral boundary conditions</a:t>
            </a:r>
          </a:p>
          <a:p>
            <a:r>
              <a:rPr lang="en-US" sz="2800" smtClean="0">
                <a:solidFill>
                  <a:srgbClr val="0000FF"/>
                </a:solidFill>
                <a:ea typeface="ＭＳ Ｐゴシック" pitchFamily="34" charset="-128"/>
              </a:rPr>
              <a:t>Inversion system test, neglecting influence of lateral boundary conditions and biogenic fluxes</a:t>
            </a:r>
          </a:p>
          <a:p>
            <a:r>
              <a:rPr lang="en-US" sz="2800" smtClean="0">
                <a:ea typeface="ＭＳ Ｐゴシック" pitchFamily="34" charset="-128"/>
              </a:rPr>
              <a:t>(Real data inversion) – not yet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52400"/>
            <a:ext cx="8229600" cy="1143000"/>
          </a:xfrm>
        </p:spPr>
        <p:txBody>
          <a:bodyPr/>
          <a:lstStyle/>
          <a:p>
            <a:r>
              <a:rPr lang="en-US" smtClean="0">
                <a:ea typeface="ＭＳ Ｐゴシック" pitchFamily="34" charset="-128"/>
              </a:rPr>
              <a:t>Outline</a:t>
            </a:r>
          </a:p>
        </p:txBody>
      </p:sp>
      <p:sp>
        <p:nvSpPr>
          <p:cNvPr id="20482" name="Content Placeholder 2"/>
          <p:cNvSpPr>
            <a:spLocks noGrp="1"/>
          </p:cNvSpPr>
          <p:nvPr>
            <p:ph idx="1"/>
          </p:nvPr>
        </p:nvSpPr>
        <p:spPr>
          <a:xfrm>
            <a:off x="457200" y="1189038"/>
            <a:ext cx="8229600" cy="4525962"/>
          </a:xfrm>
        </p:spPr>
        <p:txBody>
          <a:bodyPr/>
          <a:lstStyle/>
          <a:p>
            <a:r>
              <a:rPr lang="en-US" smtClean="0">
                <a:ea typeface="ＭＳ Ｐゴシック" pitchFamily="34" charset="-128"/>
              </a:rPr>
              <a:t>Inversion system description</a:t>
            </a:r>
          </a:p>
          <a:p>
            <a:r>
              <a:rPr lang="en-US" smtClean="0">
                <a:ea typeface="ＭＳ Ｐゴシック" pitchFamily="34" charset="-128"/>
              </a:rPr>
              <a:t>Observations!</a:t>
            </a:r>
          </a:p>
          <a:p>
            <a:r>
              <a:rPr lang="en-US" smtClean="0">
                <a:ea typeface="ＭＳ Ｐゴシック" pitchFamily="34" charset="-128"/>
              </a:rPr>
              <a:t>Forwards modeling</a:t>
            </a:r>
          </a:p>
          <a:p>
            <a:pPr lvl="1"/>
            <a:r>
              <a:rPr lang="en-US" smtClean="0">
                <a:ea typeface="ＭＳ Ｐゴシック" pitchFamily="34" charset="-128"/>
              </a:rPr>
              <a:t>Simulated influence of boundary conditions</a:t>
            </a:r>
          </a:p>
          <a:p>
            <a:pPr lvl="1"/>
            <a:r>
              <a:rPr lang="en-US" smtClean="0">
                <a:ea typeface="ＭＳ Ｐゴシック" pitchFamily="34" charset="-128"/>
              </a:rPr>
              <a:t>Influence of sectoral emissions</a:t>
            </a:r>
          </a:p>
          <a:p>
            <a:pPr lvl="1"/>
            <a:r>
              <a:rPr lang="en-US" smtClean="0">
                <a:ea typeface="ＭＳ Ｐゴシック" pitchFamily="34" charset="-128"/>
              </a:rPr>
              <a:t>(Model-data comparisons) – only qualitative</a:t>
            </a:r>
          </a:p>
          <a:p>
            <a:r>
              <a:rPr lang="en-US" smtClean="0">
                <a:ea typeface="ＭＳ Ｐゴシック" pitchFamily="34" charset="-128"/>
              </a:rPr>
              <a:t>Atmospheric inversions</a:t>
            </a:r>
          </a:p>
          <a:p>
            <a:pPr lvl="1"/>
            <a:r>
              <a:rPr lang="en-US" smtClean="0">
                <a:ea typeface="ＭＳ Ｐゴシック" pitchFamily="34" charset="-128"/>
              </a:rPr>
              <a:t>System design experiment</a:t>
            </a:r>
          </a:p>
          <a:p>
            <a:pPr lvl="1"/>
            <a:r>
              <a:rPr lang="en-US" smtClean="0">
                <a:ea typeface="ＭＳ Ｐゴシック" pitchFamily="34" charset="-128"/>
              </a:rPr>
              <a:t>(Real data inversions)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52400" y="0"/>
            <a:ext cx="8839200" cy="1143000"/>
          </a:xfrm>
        </p:spPr>
        <p:txBody>
          <a:bodyPr/>
          <a:lstStyle/>
          <a:p>
            <a:r>
              <a:rPr lang="en-US" smtClean="0">
                <a:ea typeface="ＭＳ Ｐゴシック" pitchFamily="34" charset="-128"/>
              </a:rPr>
              <a:t>Status of modeling system</a:t>
            </a:r>
          </a:p>
        </p:txBody>
      </p:sp>
      <p:sp>
        <p:nvSpPr>
          <p:cNvPr id="56322" name="Content Placeholder 2"/>
          <p:cNvSpPr>
            <a:spLocks noGrp="1"/>
          </p:cNvSpPr>
          <p:nvPr>
            <p:ph idx="1"/>
          </p:nvPr>
        </p:nvSpPr>
        <p:spPr>
          <a:xfrm>
            <a:off x="457200" y="1066800"/>
            <a:ext cx="8229600" cy="4525963"/>
          </a:xfrm>
        </p:spPr>
        <p:txBody>
          <a:bodyPr/>
          <a:lstStyle/>
          <a:p>
            <a:r>
              <a:rPr lang="en-US" smtClean="0">
                <a:ea typeface="ＭＳ Ｐゴシック" pitchFamily="34" charset="-128"/>
              </a:rPr>
              <a:t>Model-data comparisons</a:t>
            </a:r>
          </a:p>
          <a:p>
            <a:pPr lvl="1"/>
            <a:r>
              <a:rPr lang="en-US" smtClean="0">
                <a:ea typeface="ＭＳ Ｐゴシック" pitchFamily="34" charset="-128"/>
              </a:rPr>
              <a:t>Case studies of vertical mixing, plume dispersion – last AGU</a:t>
            </a:r>
          </a:p>
          <a:p>
            <a:pPr lvl="1"/>
            <a:r>
              <a:rPr lang="en-US" smtClean="0">
                <a:ea typeface="ＭＳ Ｐゴシック" pitchFamily="34" charset="-128"/>
              </a:rPr>
              <a:t>(</a:t>
            </a:r>
            <a:r>
              <a:rPr lang="en-US" smtClean="0">
                <a:solidFill>
                  <a:srgbClr val="0000FF"/>
                </a:solidFill>
                <a:ea typeface="ＭＳ Ｐゴシック" pitchFamily="34" charset="-128"/>
              </a:rPr>
              <a:t>Comparison of long-term patterns in GHG mixing ratios</a:t>
            </a:r>
            <a:r>
              <a:rPr lang="en-US" smtClean="0">
                <a:ea typeface="ＭＳ Ｐゴシック" pitchFamily="34" charset="-128"/>
              </a:rPr>
              <a:t>) - qualitative</a:t>
            </a:r>
          </a:p>
          <a:p>
            <a:pPr lvl="1"/>
            <a:r>
              <a:rPr lang="en-US" smtClean="0">
                <a:ea typeface="ＭＳ Ｐゴシック" pitchFamily="34" charset="-128"/>
              </a:rPr>
              <a:t>(Long-term evaluation of meteorological performance) - pending</a:t>
            </a:r>
          </a:p>
          <a:p>
            <a:pPr lvl="1"/>
            <a:r>
              <a:rPr lang="en-US" smtClean="0">
                <a:ea typeface="ＭＳ Ｐゴシック" pitchFamily="34" charset="-128"/>
              </a:rPr>
              <a:t>(Comparisons of flight data to atmospheric simulations) - pending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3"/>
          <p:cNvSpPr txBox="1">
            <a:spLocks noChangeArrowheads="1"/>
          </p:cNvSpPr>
          <p:nvPr/>
        </p:nvSpPr>
        <p:spPr bwMode="auto">
          <a:xfrm>
            <a:off x="1963738" y="3048000"/>
            <a:ext cx="5199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2400" i="1"/>
              <a:t>Vulcan emissions in the atmosphere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727200" y="249238"/>
            <a:ext cx="5518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6821" rIns="81639" bIns="40820"/>
          <a:lstStyle>
            <a:lvl1pPr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9pPr>
          </a:lstStyle>
          <a:p>
            <a:pPr algn="ctr" eaLnBrk="1" hangingPunct="1"/>
            <a:r>
              <a:rPr lang="en-US" sz="2800">
                <a:solidFill>
                  <a:srgbClr val="000000"/>
                </a:solidFill>
              </a:rPr>
              <a:t>Outer domain Vulcan emissions</a:t>
            </a:r>
          </a:p>
        </p:txBody>
      </p:sp>
      <p:pic>
        <p:nvPicPr>
          <p:cNvPr id="583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1143000"/>
            <a:ext cx="7161212"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8371" name="Text Box 4"/>
          <p:cNvSpPr txBox="1">
            <a:spLocks noChangeArrowheads="1"/>
          </p:cNvSpPr>
          <p:nvPr/>
        </p:nvSpPr>
        <p:spPr bwMode="auto">
          <a:xfrm>
            <a:off x="1219200" y="6096000"/>
            <a:ext cx="6477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5221" rIns="81639" bIns="4082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Lst>
              <a:defRPr sz="2000">
                <a:solidFill>
                  <a:schemeClr val="tx1"/>
                </a:solidFill>
                <a:latin typeface="Arial" pitchFamily="34" charset="0"/>
                <a:ea typeface="ＭＳ Ｐゴシック" pitchFamily="34" charset="-128"/>
              </a:defRPr>
            </a:lvl9pPr>
          </a:lstStyle>
          <a:p>
            <a:pPr eaLnBrk="1" hangingPunct="1"/>
            <a:r>
              <a:rPr lang="en-US">
                <a:solidFill>
                  <a:srgbClr val="000000"/>
                </a:solidFill>
              </a:rPr>
              <a:t>Vulcan emissions cropped – Hestia within inner domain</a:t>
            </a:r>
          </a:p>
          <a:p>
            <a:pPr eaLnBrk="1" hangingPunct="1"/>
            <a:endParaRPr lang="en-US">
              <a:solidFill>
                <a:srgbClr val="000000"/>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3"/>
          <p:cNvSpPr txBox="1">
            <a:spLocks noChangeArrowheads="1"/>
          </p:cNvSpPr>
          <p:nvPr/>
        </p:nvSpPr>
        <p:spPr bwMode="auto">
          <a:xfrm>
            <a:off x="2551113" y="3048000"/>
            <a:ext cx="4024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2400" i="1"/>
              <a:t>Paul showed you the movie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3"/>
          <p:cNvSpPr txBox="1">
            <a:spLocks noChangeArrowheads="1"/>
          </p:cNvSpPr>
          <p:nvPr/>
        </p:nvSpPr>
        <p:spPr bwMode="auto">
          <a:xfrm>
            <a:off x="457200" y="2971800"/>
            <a:ext cx="8261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2400" i="1"/>
              <a:t>Can we detect anthropogenic emissions?</a:t>
            </a:r>
          </a:p>
          <a:p>
            <a:pPr algn="ctr" eaLnBrk="1" hangingPunct="1"/>
            <a:endParaRPr lang="en-US" sz="2400" i="1"/>
          </a:p>
          <a:p>
            <a:pPr algn="ctr" eaLnBrk="1" hangingPunct="1"/>
            <a:r>
              <a:rPr lang="en-US" sz="2400" i="1"/>
              <a:t>Or do biogenic fluxes and lateral boundary conditions dominate?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273050"/>
            <a:ext cx="8226425" cy="1144588"/>
          </a:xfrm>
        </p:spPr>
        <p:txBody>
          <a:bodyPr/>
          <a:lstStyle/>
          <a:p>
            <a:r>
              <a:rPr lang="en-US" sz="3600" smtClean="0">
                <a:ea typeface="ＭＳ Ｐゴシック" pitchFamily="34" charset="-128"/>
              </a:rPr>
              <a:t>Winter CO2 </a:t>
            </a:r>
            <a:r>
              <a:rPr lang="en-US" sz="3600" i="1" smtClean="0">
                <a:ea typeface="ＭＳ Ｐゴシック" pitchFamily="34" charset="-128"/>
              </a:rPr>
              <a:t>differences</a:t>
            </a:r>
            <a:r>
              <a:rPr lang="en-US" sz="3600" smtClean="0">
                <a:ea typeface="ＭＳ Ｐゴシック" pitchFamily="34" charset="-128"/>
              </a:rPr>
              <a:t>, tower 2 vs. 1</a:t>
            </a:r>
          </a:p>
        </p:txBody>
      </p:sp>
      <p:pic>
        <p:nvPicPr>
          <p:cNvPr id="624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59912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3"/>
          <p:cNvSpPr txBox="1">
            <a:spLocks noChangeArrowheads="1"/>
          </p:cNvSpPr>
          <p:nvPr/>
        </p:nvSpPr>
        <p:spPr bwMode="auto">
          <a:xfrm>
            <a:off x="6019800" y="1905000"/>
            <a:ext cx="2971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Total CO2 difference</a:t>
            </a:r>
          </a:p>
          <a:p>
            <a:pPr eaLnBrk="1" hangingPunct="1"/>
            <a:endParaRPr lang="en-US"/>
          </a:p>
          <a:p>
            <a:pPr eaLnBrk="1" hangingPunct="1"/>
            <a:r>
              <a:rPr lang="en-US"/>
              <a:t>Each point is 20 minutes.  10 day sequence.  Midday data.</a:t>
            </a:r>
          </a:p>
          <a:p>
            <a:pPr eaLnBrk="1" hangingPunct="1"/>
            <a:endParaRPr lang="en-US"/>
          </a:p>
          <a:p>
            <a:pPr eaLnBrk="1" hangingPunct="1"/>
            <a:r>
              <a:rPr lang="en-US"/>
              <a:t>Includes full suite of boundary conditions and biogenic fluxes.</a:t>
            </a:r>
          </a:p>
          <a:p>
            <a:pPr eaLnBrk="1" hangingPunct="1"/>
            <a:endParaRPr lang="en-US"/>
          </a:p>
          <a:p>
            <a:pPr eaLnBrk="1" hangingPunct="1"/>
            <a:r>
              <a:rPr lang="en-US">
                <a:solidFill>
                  <a:srgbClr val="0000FF"/>
                </a:solidFill>
              </a:rPr>
              <a:t>Note drop with wind speed. </a:t>
            </a:r>
          </a:p>
        </p:txBody>
      </p:sp>
      <p:sp>
        <p:nvSpPr>
          <p:cNvPr id="5" name="TextBox 4"/>
          <p:cNvSpPr txBox="1"/>
          <p:nvPr/>
        </p:nvSpPr>
        <p:spPr>
          <a:xfrm>
            <a:off x="76200" y="2651403"/>
            <a:ext cx="492443" cy="2301597"/>
          </a:xfrm>
          <a:prstGeom prst="rect">
            <a:avLst/>
          </a:prstGeom>
          <a:noFill/>
        </p:spPr>
        <p:txBody>
          <a:bodyPr vert="vert270" wrap="none">
            <a:spAutoFit/>
          </a:bodyPr>
          <a:lstStyle/>
          <a:p>
            <a:pPr>
              <a:defRPr/>
            </a:pPr>
            <a:r>
              <a:rPr lang="en-US" dirty="0">
                <a:latin typeface="Arial" charset="0"/>
                <a:ea typeface="ＭＳ Ｐゴシック" charset="-128"/>
                <a:cs typeface="ＭＳ Ｐゴシック" charset="-128"/>
              </a:rPr>
              <a:t>Mole fraction (</a:t>
            </a:r>
            <a:r>
              <a:rPr lang="en-US" dirty="0" err="1">
                <a:latin typeface="Arial" charset="0"/>
                <a:ea typeface="ＭＳ Ｐゴシック" charset="-128"/>
                <a:cs typeface="ＭＳ Ｐゴシック" charset="-128"/>
              </a:rPr>
              <a:t>ppm</a:t>
            </a:r>
            <a:r>
              <a:rPr lang="en-US" dirty="0">
                <a:latin typeface="Arial" charset="0"/>
                <a:ea typeface="ＭＳ Ｐゴシック" charset="-128"/>
                <a:cs typeface="ＭＳ Ｐゴシック" charset="-128"/>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6425" cy="1143000"/>
          </a:xfrm>
        </p:spPr>
        <p:txBody>
          <a:bodyPr/>
          <a:lstStyle/>
          <a:p>
            <a:r>
              <a:rPr lang="en-US" sz="2800" smtClean="0">
                <a:ea typeface="ＭＳ Ｐゴシック" pitchFamily="34" charset="-128"/>
              </a:rPr>
              <a:t>Winter CO2 differences, tower 2 vs. 1: Broken down by source of CO2</a:t>
            </a:r>
          </a:p>
        </p:txBody>
      </p:sp>
      <p:pic>
        <p:nvPicPr>
          <p:cNvPr id="634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263" y="990600"/>
            <a:ext cx="3690937"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1066800"/>
            <a:ext cx="36036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624263"/>
            <a:ext cx="3581400"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Box 7"/>
          <p:cNvSpPr txBox="1">
            <a:spLocks noChangeArrowheads="1"/>
          </p:cNvSpPr>
          <p:nvPr/>
        </p:nvSpPr>
        <p:spPr bwMode="auto">
          <a:xfrm>
            <a:off x="2057400" y="14478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Anthropogenic within domain fluxes, 10 ppm scale</a:t>
            </a:r>
          </a:p>
        </p:txBody>
      </p:sp>
      <p:sp>
        <p:nvSpPr>
          <p:cNvPr id="63494" name="TextBox 8"/>
          <p:cNvSpPr txBox="1">
            <a:spLocks noChangeArrowheads="1"/>
          </p:cNvSpPr>
          <p:nvPr/>
        </p:nvSpPr>
        <p:spPr bwMode="auto">
          <a:xfrm>
            <a:off x="6934200" y="14478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Biogenic </a:t>
            </a:r>
          </a:p>
          <a:p>
            <a:pPr eaLnBrk="1" hangingPunct="1"/>
            <a:r>
              <a:rPr lang="en-US" sz="1800"/>
              <a:t>within domain fluxes, 0.5 ppm scale</a:t>
            </a:r>
          </a:p>
        </p:txBody>
      </p:sp>
      <p:sp>
        <p:nvSpPr>
          <p:cNvPr id="63495" name="TextBox 9"/>
          <p:cNvSpPr txBox="1">
            <a:spLocks noChangeArrowheads="1"/>
          </p:cNvSpPr>
          <p:nvPr/>
        </p:nvSpPr>
        <p:spPr bwMode="auto">
          <a:xfrm>
            <a:off x="4876800" y="413385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Total boundary condition inflow, </a:t>
            </a:r>
          </a:p>
          <a:p>
            <a:pPr eaLnBrk="1" hangingPunct="1"/>
            <a:r>
              <a:rPr lang="en-US" sz="1800"/>
              <a:t>12 ppm scale</a:t>
            </a:r>
          </a:p>
        </p:txBody>
      </p:sp>
      <p:sp>
        <p:nvSpPr>
          <p:cNvPr id="63496" name="TextBox 10"/>
          <p:cNvSpPr txBox="1">
            <a:spLocks noChangeArrowheads="1"/>
          </p:cNvSpPr>
          <p:nvPr/>
        </p:nvSpPr>
        <p:spPr bwMode="auto">
          <a:xfrm>
            <a:off x="76200" y="4419600"/>
            <a:ext cx="274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Tentative conclusion: </a:t>
            </a:r>
          </a:p>
          <a:p>
            <a:pPr eaLnBrk="1" hangingPunct="1">
              <a:buFont typeface="Arial" pitchFamily="34" charset="0"/>
              <a:buChar char="•"/>
            </a:pPr>
            <a:r>
              <a:rPr lang="en-US">
                <a:solidFill>
                  <a:srgbClr val="0000FF"/>
                </a:solidFill>
              </a:rPr>
              <a:t>Inflow is of similar magnitude to Indy anthro fluxes.  </a:t>
            </a:r>
          </a:p>
          <a:p>
            <a:pPr eaLnBrk="1" hangingPunct="1">
              <a:buFont typeface="Arial" pitchFamily="34" charset="0"/>
              <a:buChar char="•"/>
            </a:pPr>
            <a:r>
              <a:rPr lang="en-US"/>
              <a:t>Similar conclusion for bio fluxes in summer?</a:t>
            </a:r>
          </a:p>
          <a:p>
            <a:pPr eaLnBrk="1" hangingPunct="1">
              <a:buFont typeface="Arial" pitchFamily="34" charset="0"/>
              <a:buChar cha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3"/>
          <p:cNvSpPr txBox="1">
            <a:spLocks noChangeArrowheads="1"/>
          </p:cNvSpPr>
          <p:nvPr/>
        </p:nvSpPr>
        <p:spPr bwMode="auto">
          <a:xfrm>
            <a:off x="2063750" y="3048000"/>
            <a:ext cx="4999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2400" i="1"/>
              <a:t>Inversion experiment: Network test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76200"/>
            <a:ext cx="8229600" cy="1143000"/>
          </a:xfrm>
        </p:spPr>
        <p:txBody>
          <a:bodyPr/>
          <a:lstStyle/>
          <a:p>
            <a:r>
              <a:rPr lang="en-US" sz="3200" smtClean="0">
                <a:ea typeface="ＭＳ Ｐゴシック" pitchFamily="34" charset="-128"/>
              </a:rPr>
              <a:t>Inversion system test</a:t>
            </a:r>
          </a:p>
        </p:txBody>
      </p:sp>
      <p:sp>
        <p:nvSpPr>
          <p:cNvPr id="65538" name="Content Placeholder 2"/>
          <p:cNvSpPr>
            <a:spLocks noGrp="1"/>
          </p:cNvSpPr>
          <p:nvPr>
            <p:ph idx="1"/>
          </p:nvPr>
        </p:nvSpPr>
        <p:spPr>
          <a:xfrm>
            <a:off x="457200" y="1295400"/>
            <a:ext cx="8229600" cy="4525963"/>
          </a:xfrm>
        </p:spPr>
        <p:txBody>
          <a:bodyPr/>
          <a:lstStyle/>
          <a:p>
            <a:r>
              <a:rPr lang="en-US" sz="2800" smtClean="0">
                <a:ea typeface="ＭＳ Ｐゴシック" pitchFamily="34" charset="-128"/>
              </a:rPr>
              <a:t>6 tower system tested, hourly daytime data</a:t>
            </a:r>
          </a:p>
          <a:p>
            <a:r>
              <a:rPr lang="en-US" sz="2800" smtClean="0">
                <a:ea typeface="ＭＳ Ｐゴシック" pitchFamily="34" charset="-128"/>
              </a:rPr>
              <a:t>Prior fluxes with and without strong point sources</a:t>
            </a:r>
          </a:p>
          <a:p>
            <a:r>
              <a:rPr lang="en-US" sz="2800" smtClean="0">
                <a:ea typeface="ＭＳ Ｐゴシック" pitchFamily="34" charset="-128"/>
              </a:rPr>
              <a:t>Prior errors proportional to fluxes</a:t>
            </a:r>
          </a:p>
          <a:p>
            <a:r>
              <a:rPr lang="en-US" sz="2800" smtClean="0">
                <a:ea typeface="ＭＳ Ｐゴシック" pitchFamily="34" charset="-128"/>
              </a:rPr>
              <a:t>Prior error correlations 3km, isotropic, correlated with land cover</a:t>
            </a:r>
          </a:p>
          <a:p>
            <a:r>
              <a:rPr lang="en-US" sz="2800" smtClean="0">
                <a:ea typeface="ＭＳ Ｐゴシック" pitchFamily="34" charset="-128"/>
              </a:rPr>
              <a:t>Noise added with same spatial statistics, 80% of flux magnitude</a:t>
            </a:r>
          </a:p>
          <a:p>
            <a:r>
              <a:rPr lang="en-US" sz="2800" smtClean="0">
                <a:ea typeface="ＭＳ Ｐゴシック" pitchFamily="34" charset="-128"/>
              </a:rPr>
              <a:t>7 day Bayesian matrix inversion, November</a:t>
            </a:r>
          </a:p>
          <a:p>
            <a:r>
              <a:rPr lang="en-US" sz="2800" smtClean="0">
                <a:ea typeface="ＭＳ Ｐゴシック" pitchFamily="34" charset="-128"/>
              </a:rPr>
              <a:t>No biogenic fluxes, no boundary conditions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76200" y="0"/>
            <a:ext cx="8991600" cy="1143000"/>
          </a:xfrm>
        </p:spPr>
        <p:txBody>
          <a:bodyPr/>
          <a:lstStyle/>
          <a:p>
            <a:r>
              <a:rPr lang="en-US" sz="3200" smtClean="0">
                <a:ea typeface="ＭＳ Ｐゴシック" pitchFamily="34" charset="-128"/>
              </a:rPr>
              <a:t>Hestia total emissions without point sources</a:t>
            </a:r>
          </a:p>
        </p:txBody>
      </p:sp>
      <p:sp>
        <p:nvSpPr>
          <p:cNvPr id="66562" name="TextBox 4"/>
          <p:cNvSpPr txBox="1">
            <a:spLocks noChangeArrowheads="1"/>
          </p:cNvSpPr>
          <p:nvPr/>
        </p:nvSpPr>
        <p:spPr bwMode="auto">
          <a:xfrm>
            <a:off x="381000" y="6324600"/>
            <a:ext cx="816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Flux units: gC m-2 hr-1.  	</a:t>
            </a:r>
            <a:r>
              <a:rPr lang="en-US">
                <a:solidFill>
                  <a:srgbClr val="0000FF"/>
                </a:solidFill>
              </a:rPr>
              <a:t>Point sources need special treatment</a:t>
            </a:r>
          </a:p>
        </p:txBody>
      </p:sp>
      <p:pic>
        <p:nvPicPr>
          <p:cNvPr id="6656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990600"/>
            <a:ext cx="74168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1066800" y="2590800"/>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2400" i="1"/>
              <a:t>Inversion system</a:t>
            </a:r>
          </a:p>
          <a:p>
            <a:pPr algn="ctr" eaLnBrk="1" hangingPunct="1"/>
            <a:endParaRPr lang="en-US" sz="2400" i="1"/>
          </a:p>
          <a:p>
            <a:pPr algn="ctr" eaLnBrk="1" hangingPunct="1"/>
            <a:r>
              <a:rPr lang="en-US" sz="2400" i="1"/>
              <a:t>Not a model!  A system for model-data synthesis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76200" y="0"/>
            <a:ext cx="8991600" cy="1143000"/>
          </a:xfrm>
        </p:spPr>
        <p:txBody>
          <a:bodyPr/>
          <a:lstStyle/>
          <a:p>
            <a:r>
              <a:rPr lang="en-US" sz="3200" smtClean="0">
                <a:ea typeface="ＭＳ Ｐゴシック" pitchFamily="34" charset="-128"/>
              </a:rPr>
              <a:t>Prior emissions errors</a:t>
            </a:r>
          </a:p>
        </p:txBody>
      </p:sp>
      <p:sp>
        <p:nvSpPr>
          <p:cNvPr id="67586" name="TextBox 4"/>
          <p:cNvSpPr txBox="1">
            <a:spLocks noChangeArrowheads="1"/>
          </p:cNvSpPr>
          <p:nvPr/>
        </p:nvSpPr>
        <p:spPr bwMode="auto">
          <a:xfrm>
            <a:off x="381000" y="6324600"/>
            <a:ext cx="286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Flux units: gC m-2 hr-1.  </a:t>
            </a:r>
            <a:endParaRPr lang="en-US">
              <a:solidFill>
                <a:srgbClr val="0000FF"/>
              </a:solidFill>
            </a:endParaRPr>
          </a:p>
        </p:txBody>
      </p:sp>
      <p:pic>
        <p:nvPicPr>
          <p:cNvPr id="6758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774700"/>
            <a:ext cx="81534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Box 7"/>
          <p:cNvSpPr txBox="1">
            <a:spLocks noChangeArrowheads="1"/>
          </p:cNvSpPr>
          <p:nvPr/>
        </p:nvSpPr>
        <p:spPr bwMode="auto">
          <a:xfrm>
            <a:off x="4953000" y="6305550"/>
            <a:ext cx="3890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Standard deviation = 80% of flux</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p:cNvPicPr>
            <a:picLocks noChangeAspect="1" noChangeArrowheads="1"/>
          </p:cNvPicPr>
          <p:nvPr/>
        </p:nvPicPr>
        <p:blipFill>
          <a:blip r:embed="rId2">
            <a:extLst>
              <a:ext uri="{28A0092B-C50C-407E-A947-70E740481C1C}">
                <a14:useLocalDpi xmlns:a14="http://schemas.microsoft.com/office/drawing/2010/main" val="0"/>
              </a:ext>
            </a:extLst>
          </a:blip>
          <a:srcRect l="12428" t="5650" b="10735"/>
          <a:stretch>
            <a:fillRect/>
          </a:stretch>
        </p:blipFill>
        <p:spPr bwMode="auto">
          <a:xfrm>
            <a:off x="14020800" y="20116800"/>
            <a:ext cx="9753600" cy="931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0" name="Picture 4"/>
          <p:cNvPicPr>
            <a:picLocks noChangeAspect="1" noChangeArrowheads="1"/>
          </p:cNvPicPr>
          <p:nvPr/>
        </p:nvPicPr>
        <p:blipFill>
          <a:blip r:embed="rId2">
            <a:extLst>
              <a:ext uri="{28A0092B-C50C-407E-A947-70E740481C1C}">
                <a14:useLocalDpi xmlns:a14="http://schemas.microsoft.com/office/drawing/2010/main" val="0"/>
              </a:ext>
            </a:extLst>
          </a:blip>
          <a:srcRect l="12428" t="5650" b="10735"/>
          <a:stretch>
            <a:fillRect/>
          </a:stretch>
        </p:blipFill>
        <p:spPr bwMode="auto">
          <a:xfrm>
            <a:off x="762000" y="873125"/>
            <a:ext cx="626745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5"/>
          <p:cNvSpPr txBox="1">
            <a:spLocks noChangeArrowheads="1"/>
          </p:cNvSpPr>
          <p:nvPr/>
        </p:nvSpPr>
        <p:spPr bwMode="auto">
          <a:xfrm>
            <a:off x="6934200" y="1066800"/>
            <a:ext cx="2057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Particle touchdown for July 12, 2011 after a) 12 hours and b) 72 hours. Touchdown is considered within 50m of surface. The background values are EPA 4km CO.</a:t>
            </a:r>
          </a:p>
        </p:txBody>
      </p:sp>
      <p:sp>
        <p:nvSpPr>
          <p:cNvPr id="68612" name="TextBox 4"/>
          <p:cNvSpPr txBox="1">
            <a:spLocks noChangeArrowheads="1"/>
          </p:cNvSpPr>
          <p:nvPr/>
        </p:nvSpPr>
        <p:spPr bwMode="auto">
          <a:xfrm>
            <a:off x="685800" y="304800"/>
            <a:ext cx="7802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3200"/>
              <a:t>Sample of influence functions for 6 towers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76200" y="0"/>
            <a:ext cx="8991600" cy="1143000"/>
          </a:xfrm>
        </p:spPr>
        <p:txBody>
          <a:bodyPr/>
          <a:lstStyle/>
          <a:p>
            <a:r>
              <a:rPr lang="en-US" sz="3200" smtClean="0">
                <a:ea typeface="ＭＳ Ｐゴシック" pitchFamily="34" charset="-128"/>
              </a:rPr>
              <a:t>Gain – relative improvement prior vs. posterior</a:t>
            </a:r>
          </a:p>
        </p:txBody>
      </p:sp>
      <p:sp>
        <p:nvSpPr>
          <p:cNvPr id="69634" name="TextBox 4"/>
          <p:cNvSpPr txBox="1">
            <a:spLocks noChangeArrowheads="1"/>
          </p:cNvSpPr>
          <p:nvPr/>
        </p:nvSpPr>
        <p:spPr bwMode="auto">
          <a:xfrm>
            <a:off x="381000" y="6324600"/>
            <a:ext cx="286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Flux units: gC m-2 hr-1.  </a:t>
            </a:r>
            <a:endParaRPr lang="en-US">
              <a:solidFill>
                <a:srgbClr val="0000FF"/>
              </a:solidFill>
            </a:endParaRPr>
          </a:p>
        </p:txBody>
      </p:sp>
      <p:sp>
        <p:nvSpPr>
          <p:cNvPr id="69635" name="TextBox 7"/>
          <p:cNvSpPr txBox="1">
            <a:spLocks noChangeArrowheads="1"/>
          </p:cNvSpPr>
          <p:nvPr/>
        </p:nvSpPr>
        <p:spPr bwMode="auto">
          <a:xfrm>
            <a:off x="4800600" y="6305550"/>
            <a:ext cx="4211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1 = perfect correction to prior fluxes</a:t>
            </a:r>
          </a:p>
        </p:txBody>
      </p:sp>
      <p:pic>
        <p:nvPicPr>
          <p:cNvPr id="696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 y="793750"/>
            <a:ext cx="74422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Box 8"/>
          <p:cNvSpPr txBox="1">
            <a:spLocks noChangeArrowheads="1"/>
          </p:cNvSpPr>
          <p:nvPr/>
        </p:nvSpPr>
        <p:spPr bwMode="auto">
          <a:xfrm>
            <a:off x="152400" y="2286000"/>
            <a:ext cx="2286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00FF"/>
                </a:solidFill>
              </a:rPr>
              <a:t>Very good system performance within the tower array.</a:t>
            </a:r>
          </a:p>
          <a:p>
            <a:pPr eaLnBrk="1" hangingPunct="1"/>
            <a:endParaRPr lang="en-US">
              <a:solidFill>
                <a:srgbClr val="0000FF"/>
              </a:solidFill>
            </a:endParaRPr>
          </a:p>
          <a:p>
            <a:pPr eaLnBrk="1" hangingPunct="1"/>
            <a:r>
              <a:rPr lang="en-US">
                <a:solidFill>
                  <a:srgbClr val="0000FF"/>
                </a:solidFill>
              </a:rPr>
              <a:t>Very idealized case, but encouraging nonetheless.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3"/>
          <p:cNvSpPr txBox="1">
            <a:spLocks noChangeArrowheads="1"/>
          </p:cNvSpPr>
          <p:nvPr/>
        </p:nvSpPr>
        <p:spPr bwMode="auto">
          <a:xfrm>
            <a:off x="669925" y="3048000"/>
            <a:ext cx="7786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2400" i="1"/>
              <a:t>Hestia emissions in the atmosphere</a:t>
            </a:r>
          </a:p>
          <a:p>
            <a:pPr algn="ctr" eaLnBrk="1" hangingPunct="1"/>
            <a:endParaRPr lang="en-US" sz="2400" i="1"/>
          </a:p>
          <a:p>
            <a:pPr algn="ctr" eaLnBrk="1" hangingPunct="1"/>
            <a:r>
              <a:rPr lang="en-US" sz="2400" i="1"/>
              <a:t>Can we isolate fluxes from individual emission sectors?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501650" y="152400"/>
            <a:ext cx="5518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6821" rIns="81639" bIns="40820"/>
          <a:lstStyle>
            <a:lvl1pPr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9pPr>
          </a:lstStyle>
          <a:p>
            <a:pPr eaLnBrk="1" hangingPunct="1"/>
            <a:r>
              <a:rPr lang="en-US" sz="2800">
                <a:solidFill>
                  <a:srgbClr val="000000"/>
                </a:solidFill>
              </a:rPr>
              <a:t>Hestia sectoral emissions within the inner domain</a:t>
            </a:r>
          </a:p>
        </p:txBody>
      </p:sp>
      <p:grpSp>
        <p:nvGrpSpPr>
          <p:cNvPr id="71682" name="Group 11"/>
          <p:cNvGrpSpPr>
            <a:grpSpLocks/>
          </p:cNvGrpSpPr>
          <p:nvPr/>
        </p:nvGrpSpPr>
        <p:grpSpPr bwMode="auto">
          <a:xfrm>
            <a:off x="273050" y="762000"/>
            <a:ext cx="8413750" cy="6076950"/>
            <a:chOff x="273600" y="1382545"/>
            <a:chExt cx="7737121" cy="5456734"/>
          </a:xfrm>
        </p:grpSpPr>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01" y="1395507"/>
              <a:ext cx="3708000" cy="249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6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721" y="1382545"/>
              <a:ext cx="3816000" cy="248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6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00" y="4092910"/>
              <a:ext cx="3706560" cy="249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6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680" y="4097231"/>
              <a:ext cx="3790080" cy="241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687" name="Text Box 7"/>
            <p:cNvSpPr txBox="1">
              <a:spLocks noChangeArrowheads="1"/>
            </p:cNvSpPr>
            <p:nvPr/>
          </p:nvSpPr>
          <p:spPr bwMode="auto">
            <a:xfrm>
              <a:off x="1497601" y="3833683"/>
              <a:ext cx="1156320" cy="28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3620" rIns="81639" bIns="40820"/>
            <a:lstStyle>
              <a:lvl1pPr eaLnBrk="0" hangingPunct="0">
                <a:tabLst>
                  <a:tab pos="655638"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Lst>
                <a:defRPr sz="2000">
                  <a:solidFill>
                    <a:schemeClr val="tx1"/>
                  </a:solidFill>
                  <a:latin typeface="Arial" pitchFamily="34" charset="0"/>
                  <a:ea typeface="ＭＳ Ｐゴシック" pitchFamily="34" charset="-128"/>
                </a:defRPr>
              </a:lvl9pPr>
            </a:lstStyle>
            <a:p>
              <a:pPr eaLnBrk="1" hangingPunct="1"/>
              <a:r>
                <a:rPr lang="en-US" sz="1500">
                  <a:solidFill>
                    <a:srgbClr val="000000"/>
                  </a:solidFill>
                </a:rPr>
                <a:t>Road sector</a:t>
              </a:r>
            </a:p>
          </p:txBody>
        </p:sp>
        <p:sp>
          <p:nvSpPr>
            <p:cNvPr id="71688" name="Text Box 8"/>
            <p:cNvSpPr txBox="1">
              <a:spLocks noChangeArrowheads="1"/>
            </p:cNvSpPr>
            <p:nvPr/>
          </p:nvSpPr>
          <p:spPr bwMode="auto">
            <a:xfrm>
              <a:off x="5479200" y="3810640"/>
              <a:ext cx="1628640" cy="28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3620" rIns="81639" bIns="40820"/>
            <a:lstStyle>
              <a:lvl1pPr eaLnBrk="0" hangingPunct="0">
                <a:tabLst>
                  <a:tab pos="655638" algn="l"/>
                  <a:tab pos="1312863"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9pPr>
            </a:lstStyle>
            <a:p>
              <a:pPr eaLnBrk="1" hangingPunct="1"/>
              <a:r>
                <a:rPr lang="en-US" sz="1500">
                  <a:solidFill>
                    <a:srgbClr val="000000"/>
                  </a:solidFill>
                </a:rPr>
                <a:t>Residential sector</a:t>
              </a:r>
            </a:p>
          </p:txBody>
        </p:sp>
        <p:sp>
          <p:nvSpPr>
            <p:cNvPr id="71689" name="Text Box 9"/>
            <p:cNvSpPr txBox="1">
              <a:spLocks noChangeArrowheads="1"/>
            </p:cNvSpPr>
            <p:nvPr/>
          </p:nvSpPr>
          <p:spPr bwMode="auto">
            <a:xfrm>
              <a:off x="1493280" y="6552688"/>
              <a:ext cx="1699200" cy="28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3620" rIns="81639" bIns="40820"/>
            <a:lstStyle>
              <a:lvl1pPr eaLnBrk="0" hangingPunct="0">
                <a:tabLst>
                  <a:tab pos="655638" algn="l"/>
                  <a:tab pos="1312863"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9pPr>
            </a:lstStyle>
            <a:p>
              <a:pPr eaLnBrk="1" hangingPunct="1"/>
              <a:r>
                <a:rPr lang="en-US" sz="1500">
                  <a:solidFill>
                    <a:srgbClr val="000000"/>
                  </a:solidFill>
                </a:rPr>
                <a:t>Commercial sector</a:t>
              </a:r>
            </a:p>
          </p:txBody>
        </p:sp>
        <p:sp>
          <p:nvSpPr>
            <p:cNvPr id="71690" name="Text Box 10"/>
            <p:cNvSpPr txBox="1">
              <a:spLocks noChangeArrowheads="1"/>
            </p:cNvSpPr>
            <p:nvPr/>
          </p:nvSpPr>
          <p:spPr bwMode="auto">
            <a:xfrm>
              <a:off x="5474880" y="6509484"/>
              <a:ext cx="1464480" cy="28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3620" rIns="81639" bIns="40820"/>
            <a:lstStyle>
              <a:lvl1pPr eaLnBrk="0" hangingPunct="0">
                <a:tabLst>
                  <a:tab pos="655638" algn="l"/>
                  <a:tab pos="1312863"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9pPr>
            </a:lstStyle>
            <a:p>
              <a:pPr eaLnBrk="1" hangingPunct="1"/>
              <a:r>
                <a:rPr lang="en-US" sz="1500">
                  <a:solidFill>
                    <a:srgbClr val="000000"/>
                  </a:solidFill>
                </a:rPr>
                <a:t>Industrial sector</a:t>
              </a:r>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304800" y="76200"/>
            <a:ext cx="5518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6821" rIns="81639" bIns="40820"/>
          <a:lstStyle>
            <a:lvl1pPr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Lst>
              <a:defRPr sz="2000">
                <a:solidFill>
                  <a:schemeClr val="tx1"/>
                </a:solidFill>
                <a:latin typeface="Arial" pitchFamily="34" charset="0"/>
                <a:ea typeface="ＭＳ Ｐゴシック" pitchFamily="34" charset="-128"/>
              </a:defRPr>
            </a:lvl9pPr>
          </a:lstStyle>
          <a:p>
            <a:pPr eaLnBrk="1" hangingPunct="1"/>
            <a:r>
              <a:rPr lang="en-US" sz="2800">
                <a:solidFill>
                  <a:srgbClr val="000000"/>
                </a:solidFill>
              </a:rPr>
              <a:t>Hestia sectoral emission atmospheric mole fractions</a:t>
            </a:r>
          </a:p>
        </p:txBody>
      </p:sp>
      <p:grpSp>
        <p:nvGrpSpPr>
          <p:cNvPr id="73730" name="Group 13"/>
          <p:cNvGrpSpPr>
            <a:grpSpLocks/>
          </p:cNvGrpSpPr>
          <p:nvPr/>
        </p:nvGrpSpPr>
        <p:grpSpPr bwMode="auto">
          <a:xfrm>
            <a:off x="165100" y="1035050"/>
            <a:ext cx="8597900" cy="5803900"/>
            <a:chOff x="165600" y="1409909"/>
            <a:chExt cx="7796160" cy="5429370"/>
          </a:xfrm>
        </p:grpSpPr>
        <p:sp>
          <p:nvSpPr>
            <p:cNvPr id="73732" name="Text Box 3"/>
            <p:cNvSpPr txBox="1">
              <a:spLocks noChangeArrowheads="1"/>
            </p:cNvSpPr>
            <p:nvPr/>
          </p:nvSpPr>
          <p:spPr bwMode="auto">
            <a:xfrm>
              <a:off x="1497601" y="3833683"/>
              <a:ext cx="1156320" cy="28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3620" rIns="81639" bIns="40820"/>
            <a:lstStyle>
              <a:lvl1pPr eaLnBrk="0" hangingPunct="0">
                <a:tabLst>
                  <a:tab pos="655638"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Lst>
                <a:defRPr sz="2000">
                  <a:solidFill>
                    <a:schemeClr val="tx1"/>
                  </a:solidFill>
                  <a:latin typeface="Arial" pitchFamily="34" charset="0"/>
                  <a:ea typeface="ＭＳ Ｐゴシック" pitchFamily="34" charset="-128"/>
                </a:defRPr>
              </a:lvl9pPr>
            </a:lstStyle>
            <a:p>
              <a:pPr eaLnBrk="1" hangingPunct="1"/>
              <a:r>
                <a:rPr lang="en-US" sz="1500">
                  <a:solidFill>
                    <a:srgbClr val="000000"/>
                  </a:solidFill>
                </a:rPr>
                <a:t>Road sector</a:t>
              </a:r>
            </a:p>
          </p:txBody>
        </p:sp>
        <p:sp>
          <p:nvSpPr>
            <p:cNvPr id="73733" name="Text Box 4"/>
            <p:cNvSpPr txBox="1">
              <a:spLocks noChangeArrowheads="1"/>
            </p:cNvSpPr>
            <p:nvPr/>
          </p:nvSpPr>
          <p:spPr bwMode="auto">
            <a:xfrm>
              <a:off x="5479200" y="3810640"/>
              <a:ext cx="1628640" cy="28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3620" rIns="81639" bIns="40820"/>
            <a:lstStyle>
              <a:lvl1pPr eaLnBrk="0" hangingPunct="0">
                <a:tabLst>
                  <a:tab pos="655638" algn="l"/>
                  <a:tab pos="1312863"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9pPr>
            </a:lstStyle>
            <a:p>
              <a:pPr eaLnBrk="1" hangingPunct="1"/>
              <a:r>
                <a:rPr lang="en-US" sz="1500">
                  <a:solidFill>
                    <a:srgbClr val="000000"/>
                  </a:solidFill>
                </a:rPr>
                <a:t>Residential sector</a:t>
              </a:r>
            </a:p>
          </p:txBody>
        </p:sp>
        <p:sp>
          <p:nvSpPr>
            <p:cNvPr id="73734" name="Text Box 5"/>
            <p:cNvSpPr txBox="1">
              <a:spLocks noChangeArrowheads="1"/>
            </p:cNvSpPr>
            <p:nvPr/>
          </p:nvSpPr>
          <p:spPr bwMode="auto">
            <a:xfrm>
              <a:off x="1493280" y="6552688"/>
              <a:ext cx="1699200" cy="28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3620" rIns="81639" bIns="40820"/>
            <a:lstStyle>
              <a:lvl1pPr eaLnBrk="0" hangingPunct="0">
                <a:tabLst>
                  <a:tab pos="655638" algn="l"/>
                  <a:tab pos="1312863"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9pPr>
            </a:lstStyle>
            <a:p>
              <a:pPr eaLnBrk="1" hangingPunct="1"/>
              <a:r>
                <a:rPr lang="en-US" sz="1500">
                  <a:solidFill>
                    <a:srgbClr val="000000"/>
                  </a:solidFill>
                </a:rPr>
                <a:t>Commercial sector</a:t>
              </a:r>
            </a:p>
          </p:txBody>
        </p:sp>
        <p:sp>
          <p:nvSpPr>
            <p:cNvPr id="73735" name="Text Box 6"/>
            <p:cNvSpPr txBox="1">
              <a:spLocks noChangeArrowheads="1"/>
            </p:cNvSpPr>
            <p:nvPr/>
          </p:nvSpPr>
          <p:spPr bwMode="auto">
            <a:xfrm>
              <a:off x="5474880" y="6509484"/>
              <a:ext cx="1464480" cy="28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3620" rIns="81639" bIns="40820"/>
            <a:lstStyle>
              <a:lvl1pPr eaLnBrk="0" hangingPunct="0">
                <a:tabLst>
                  <a:tab pos="655638" algn="l"/>
                  <a:tab pos="1312863"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9pPr>
            </a:lstStyle>
            <a:p>
              <a:pPr eaLnBrk="1" hangingPunct="1"/>
              <a:r>
                <a:rPr lang="en-US" sz="1500">
                  <a:solidFill>
                    <a:srgbClr val="000000"/>
                  </a:solidFill>
                </a:rPr>
                <a:t>Industrial sector</a:t>
              </a:r>
            </a:p>
          </p:txBody>
        </p:sp>
        <p:pic>
          <p:nvPicPr>
            <p:cNvPr id="7373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00" y="1409909"/>
              <a:ext cx="3898080" cy="24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373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680" y="1409909"/>
              <a:ext cx="3790080" cy="24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373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21" y="4056907"/>
              <a:ext cx="3873600" cy="249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373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680" y="4064107"/>
              <a:ext cx="3790080" cy="248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3740" name="Text Box 11"/>
            <p:cNvSpPr txBox="1">
              <a:spLocks noChangeArrowheads="1"/>
            </p:cNvSpPr>
            <p:nvPr/>
          </p:nvSpPr>
          <p:spPr bwMode="auto">
            <a:xfrm>
              <a:off x="3317760" y="3816401"/>
              <a:ext cx="1909440" cy="33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2820" rIns="81639" bIns="40820"/>
            <a:lstStyle>
              <a:lvl1pPr eaLnBrk="0" hangingPunct="0">
                <a:tabLst>
                  <a:tab pos="655638" algn="l"/>
                  <a:tab pos="1312863"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9pPr>
            </a:lstStyle>
            <a:p>
              <a:pPr eaLnBrk="1" hangingPunct="1"/>
              <a:r>
                <a:rPr lang="en-US" sz="1400" b="1">
                  <a:solidFill>
                    <a:srgbClr val="FF0000"/>
                  </a:solidFill>
                </a:rPr>
                <a:t> [CO</a:t>
              </a:r>
              <a:r>
                <a:rPr lang="en-US" sz="1400" b="1" baseline="-33000">
                  <a:solidFill>
                    <a:srgbClr val="FF0000"/>
                  </a:solidFill>
                </a:rPr>
                <a:t>2</a:t>
              </a:r>
              <a:r>
                <a:rPr lang="en-US" sz="1400" b="1">
                  <a:solidFill>
                    <a:srgbClr val="FF0000"/>
                  </a:solidFill>
                </a:rPr>
                <a:t>] Oct 8</a:t>
              </a:r>
              <a:r>
                <a:rPr lang="en-US" sz="1400" b="1" baseline="33000">
                  <a:solidFill>
                    <a:srgbClr val="FF0000"/>
                  </a:solidFill>
                </a:rPr>
                <a:t>th</a:t>
              </a:r>
              <a:r>
                <a:rPr lang="en-US" sz="1400" b="1">
                  <a:solidFill>
                    <a:srgbClr val="FF0000"/>
                  </a:solidFill>
                </a:rPr>
                <a:t> 17:00LT</a:t>
              </a:r>
            </a:p>
          </p:txBody>
        </p:sp>
      </p:grpSp>
      <p:sp>
        <p:nvSpPr>
          <p:cNvPr id="73731" name="TextBox 14"/>
          <p:cNvSpPr txBox="1">
            <a:spLocks noChangeArrowheads="1"/>
          </p:cNvSpPr>
          <p:nvPr/>
        </p:nvSpPr>
        <p:spPr bwMode="auto">
          <a:xfrm>
            <a:off x="444500" y="609600"/>
            <a:ext cx="421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Mixing ratios of tenths to a few ppm</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55575" y="0"/>
            <a:ext cx="8683625" cy="990600"/>
          </a:xfrm>
        </p:spPr>
        <p:txBody>
          <a:bodyPr/>
          <a:lstStyle/>
          <a:p>
            <a:r>
              <a:rPr lang="en-US" sz="2800" smtClean="0">
                <a:ea typeface="ＭＳ Ｐゴシック" pitchFamily="34" charset="-128"/>
              </a:rPr>
              <a:t>Sectoral atmospheric mole fractions, tower by tower</a:t>
            </a:r>
          </a:p>
        </p:txBody>
      </p:sp>
      <p:pic>
        <p:nvPicPr>
          <p:cNvPr id="75778" name="Picture 2" descr="Mean_Sector_emi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1534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3"/>
          <p:cNvSpPr txBox="1">
            <a:spLocks noChangeArrowheads="1"/>
          </p:cNvSpPr>
          <p:nvPr/>
        </p:nvSpPr>
        <p:spPr bwMode="auto">
          <a:xfrm>
            <a:off x="4876800" y="990600"/>
            <a:ext cx="3306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Winter mean mole fractions</a:t>
            </a:r>
          </a:p>
          <a:p>
            <a:pPr eaLnBrk="1" hangingPunct="1"/>
            <a:r>
              <a:rPr lang="en-US"/>
              <a:t>6 of 12 tower sites</a:t>
            </a:r>
          </a:p>
        </p:txBody>
      </p:sp>
      <p:sp>
        <p:nvSpPr>
          <p:cNvPr id="5" name="TextBox 4"/>
          <p:cNvSpPr txBox="1"/>
          <p:nvPr/>
        </p:nvSpPr>
        <p:spPr>
          <a:xfrm>
            <a:off x="152400" y="1233848"/>
            <a:ext cx="553998" cy="4271662"/>
          </a:xfrm>
          <a:prstGeom prst="rect">
            <a:avLst/>
          </a:prstGeom>
          <a:solidFill>
            <a:srgbClr val="FFFFFF"/>
          </a:solidFill>
        </p:spPr>
        <p:txBody>
          <a:bodyPr vert="vert270" wrap="none">
            <a:spAutoFit/>
          </a:bodyPr>
          <a:lstStyle/>
          <a:p>
            <a:pPr>
              <a:defRPr/>
            </a:pPr>
            <a:r>
              <a:rPr lang="en-US" sz="2400" dirty="0">
                <a:latin typeface="Arial" charset="0"/>
                <a:ea typeface="ＭＳ Ｐゴシック" charset="-128"/>
                <a:cs typeface="ＭＳ Ｐゴシック" charset="-128"/>
              </a:rPr>
              <a:t>Midday ABL mixing ratio (</a:t>
            </a:r>
            <a:r>
              <a:rPr lang="en-US" sz="2400" dirty="0" err="1">
                <a:latin typeface="Arial" charset="0"/>
                <a:ea typeface="ＭＳ Ｐゴシック" charset="-128"/>
                <a:cs typeface="ＭＳ Ｐゴシック" charset="-128"/>
              </a:rPr>
              <a:t>ppm</a:t>
            </a:r>
            <a:r>
              <a:rPr lang="en-US" sz="2400" dirty="0">
                <a:latin typeface="Arial" charset="0"/>
                <a:ea typeface="ＭＳ Ｐゴシック" charset="-128"/>
                <a:cs typeface="ＭＳ Ｐゴシック" charset="-128"/>
              </a:rPr>
              <a:t>)</a:t>
            </a:r>
          </a:p>
        </p:txBody>
      </p:sp>
      <p:sp>
        <p:nvSpPr>
          <p:cNvPr id="75781" name="TextBox 5"/>
          <p:cNvSpPr txBox="1">
            <a:spLocks noChangeArrowheads="1"/>
          </p:cNvSpPr>
          <p:nvPr/>
        </p:nvSpPr>
        <p:spPr bwMode="auto">
          <a:xfrm>
            <a:off x="3708400" y="6324600"/>
            <a:ext cx="93980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mobile</a:t>
            </a:r>
          </a:p>
        </p:txBody>
      </p:sp>
      <p:sp>
        <p:nvSpPr>
          <p:cNvPr id="75782" name="TextBox 6"/>
          <p:cNvSpPr txBox="1">
            <a:spLocks noChangeArrowheads="1"/>
          </p:cNvSpPr>
          <p:nvPr/>
        </p:nvSpPr>
        <p:spPr bwMode="auto">
          <a:xfrm>
            <a:off x="2819400" y="6324600"/>
            <a:ext cx="8683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indust</a:t>
            </a:r>
          </a:p>
        </p:txBody>
      </p:sp>
      <p:sp>
        <p:nvSpPr>
          <p:cNvPr id="75783" name="TextBox 7"/>
          <p:cNvSpPr txBox="1">
            <a:spLocks noChangeArrowheads="1"/>
          </p:cNvSpPr>
          <p:nvPr/>
        </p:nvSpPr>
        <p:spPr bwMode="auto">
          <a:xfrm>
            <a:off x="1752600" y="6324600"/>
            <a:ext cx="112077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commer</a:t>
            </a:r>
          </a:p>
        </p:txBody>
      </p:sp>
      <p:sp>
        <p:nvSpPr>
          <p:cNvPr id="75784" name="TextBox 8"/>
          <p:cNvSpPr txBox="1">
            <a:spLocks noChangeArrowheads="1"/>
          </p:cNvSpPr>
          <p:nvPr/>
        </p:nvSpPr>
        <p:spPr bwMode="auto">
          <a:xfrm>
            <a:off x="5735638" y="6324600"/>
            <a:ext cx="741362"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resid</a:t>
            </a:r>
          </a:p>
        </p:txBody>
      </p:sp>
      <p:sp>
        <p:nvSpPr>
          <p:cNvPr id="75785" name="TextBox 9"/>
          <p:cNvSpPr txBox="1">
            <a:spLocks noChangeArrowheads="1"/>
          </p:cNvSpPr>
          <p:nvPr/>
        </p:nvSpPr>
        <p:spPr bwMode="auto">
          <a:xfrm>
            <a:off x="6650038" y="6324600"/>
            <a:ext cx="1439862"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powerplant</a:t>
            </a:r>
          </a:p>
        </p:txBody>
      </p:sp>
      <p:sp>
        <p:nvSpPr>
          <p:cNvPr id="75786" name="TextBox 10"/>
          <p:cNvSpPr txBox="1">
            <a:spLocks noChangeArrowheads="1"/>
          </p:cNvSpPr>
          <p:nvPr/>
        </p:nvSpPr>
        <p:spPr bwMode="auto">
          <a:xfrm>
            <a:off x="1143000" y="1295400"/>
            <a:ext cx="2751138" cy="224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0000FF"/>
                </a:solidFill>
              </a:rPr>
              <a:t>Site 1: background</a:t>
            </a:r>
          </a:p>
          <a:p>
            <a:pPr eaLnBrk="1" hangingPunct="1"/>
            <a:r>
              <a:rPr lang="en-US">
                <a:solidFill>
                  <a:srgbClr val="0000FF"/>
                </a:solidFill>
              </a:rPr>
              <a:t>Site 2: downwind</a:t>
            </a:r>
          </a:p>
          <a:p>
            <a:pPr eaLnBrk="1" hangingPunct="1"/>
            <a:r>
              <a:rPr lang="en-US">
                <a:solidFill>
                  <a:srgbClr val="0000FF"/>
                </a:solidFill>
              </a:rPr>
              <a:t>Site 10: powerplant!</a:t>
            </a:r>
          </a:p>
          <a:p>
            <a:pPr eaLnBrk="1" hangingPunct="1"/>
            <a:endParaRPr lang="en-US">
              <a:solidFill>
                <a:srgbClr val="0000FF"/>
              </a:solidFill>
            </a:endParaRPr>
          </a:p>
          <a:p>
            <a:pPr eaLnBrk="1" hangingPunct="1"/>
            <a:r>
              <a:rPr lang="en-US">
                <a:solidFill>
                  <a:srgbClr val="0000FF"/>
                </a:solidFill>
              </a:rPr>
              <a:t>Small mixing ratios(?)</a:t>
            </a:r>
          </a:p>
          <a:p>
            <a:pPr eaLnBrk="1" hangingPunct="1"/>
            <a:r>
              <a:rPr lang="en-US">
                <a:solidFill>
                  <a:srgbClr val="0000FF"/>
                </a:solidFill>
              </a:rPr>
              <a:t>Some structure across </a:t>
            </a:r>
          </a:p>
          <a:p>
            <a:pPr eaLnBrk="1" hangingPunct="1"/>
            <a:r>
              <a:rPr lang="en-US">
                <a:solidFill>
                  <a:srgbClr val="0000FF"/>
                </a:solidFill>
              </a:rPr>
              <a:t>towers by sector.</a:t>
            </a:r>
          </a:p>
        </p:txBody>
      </p:sp>
      <p:sp>
        <p:nvSpPr>
          <p:cNvPr id="75787" name="TextBox 11"/>
          <p:cNvSpPr txBox="1">
            <a:spLocks noChangeArrowheads="1"/>
          </p:cNvSpPr>
          <p:nvPr/>
        </p:nvSpPr>
        <p:spPr bwMode="auto">
          <a:xfrm>
            <a:off x="5257800" y="3200400"/>
            <a:ext cx="83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Site 1</a:t>
            </a:r>
          </a:p>
        </p:txBody>
      </p:sp>
      <p:sp>
        <p:nvSpPr>
          <p:cNvPr id="75788" name="TextBox 12"/>
          <p:cNvSpPr txBox="1">
            <a:spLocks noChangeArrowheads="1"/>
          </p:cNvSpPr>
          <p:nvPr/>
        </p:nvSpPr>
        <p:spPr bwMode="auto">
          <a:xfrm>
            <a:off x="5942013" y="3562350"/>
            <a:ext cx="982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Site 10</a:t>
            </a:r>
          </a:p>
        </p:txBody>
      </p:sp>
      <p:cxnSp>
        <p:nvCxnSpPr>
          <p:cNvPr id="15" name="Straight Arrow Connector 14"/>
          <p:cNvCxnSpPr>
            <a:cxnSpLocks noChangeShapeType="1"/>
          </p:cNvCxnSpPr>
          <p:nvPr/>
        </p:nvCxnSpPr>
        <p:spPr bwMode="auto">
          <a:xfrm rot="16200000" flipH="1">
            <a:off x="4639469" y="4715669"/>
            <a:ext cx="2114550" cy="36512"/>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16200000" flipH="1">
            <a:off x="5858669" y="4639469"/>
            <a:ext cx="1200150" cy="36512"/>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5791" name="TextBox 11"/>
          <p:cNvSpPr txBox="1">
            <a:spLocks noChangeArrowheads="1"/>
          </p:cNvSpPr>
          <p:nvPr/>
        </p:nvSpPr>
        <p:spPr bwMode="auto">
          <a:xfrm>
            <a:off x="5715000" y="472440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2</a:t>
            </a:r>
          </a:p>
        </p:txBody>
      </p:sp>
      <p:sp>
        <p:nvSpPr>
          <p:cNvPr id="75792" name="TextBox 11"/>
          <p:cNvSpPr txBox="1">
            <a:spLocks noChangeArrowheads="1"/>
          </p:cNvSpPr>
          <p:nvPr/>
        </p:nvSpPr>
        <p:spPr bwMode="auto">
          <a:xfrm>
            <a:off x="5867400" y="485775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5</a:t>
            </a:r>
          </a:p>
        </p:txBody>
      </p:sp>
      <p:sp>
        <p:nvSpPr>
          <p:cNvPr id="75793" name="TextBox 11"/>
          <p:cNvSpPr txBox="1">
            <a:spLocks noChangeArrowheads="1"/>
          </p:cNvSpPr>
          <p:nvPr/>
        </p:nvSpPr>
        <p:spPr bwMode="auto">
          <a:xfrm>
            <a:off x="6019800" y="501015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7</a:t>
            </a:r>
          </a:p>
        </p:txBody>
      </p:sp>
      <p:sp>
        <p:nvSpPr>
          <p:cNvPr id="75794" name="TextBox 11"/>
          <p:cNvSpPr txBox="1">
            <a:spLocks noChangeArrowheads="1"/>
          </p:cNvSpPr>
          <p:nvPr/>
        </p:nvSpPr>
        <p:spPr bwMode="auto">
          <a:xfrm>
            <a:off x="6172200" y="493395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0" y="-295275"/>
            <a:ext cx="9144000" cy="1165225"/>
          </a:xfrm>
        </p:spPr>
        <p:txBody>
          <a:bodyPr/>
          <a:lstStyle/>
          <a:p>
            <a:pPr eaLnBrk="1" hangingPunct="1"/>
            <a:r>
              <a:rPr lang="en-US" sz="3200" b="1" smtClean="0">
                <a:ea typeface="ＭＳ Ｐゴシック" pitchFamily="34" charset="-128"/>
                <a:cs typeface="Arial" pitchFamily="34" charset="0"/>
              </a:rPr>
              <a:t>INFLUX ground-based instrumentation</a:t>
            </a:r>
          </a:p>
        </p:txBody>
      </p:sp>
      <p:sp>
        <p:nvSpPr>
          <p:cNvPr id="76802" name="Subtitle 2"/>
          <p:cNvSpPr>
            <a:spLocks noGrp="1"/>
          </p:cNvSpPr>
          <p:nvPr>
            <p:ph type="subTitle" idx="1"/>
          </p:nvPr>
        </p:nvSpPr>
        <p:spPr/>
        <p:txBody>
          <a:bodyPr/>
          <a:lstStyle/>
          <a:p>
            <a:pPr eaLnBrk="1" hangingPunct="1"/>
            <a:endParaRPr lang="en-US" smtClean="0">
              <a:latin typeface="Calibri" pitchFamily="34" charset="0"/>
              <a:ea typeface="ＭＳ Ｐゴシック" pitchFamily="34" charset="-128"/>
            </a:endParaRPr>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l="9375" t="12500" r="26250" b="6250"/>
          <a:stretch>
            <a:fillRect/>
          </a:stretch>
        </p:blipFill>
        <p:spPr bwMode="auto">
          <a:xfrm>
            <a:off x="809625" y="627063"/>
            <a:ext cx="8258175" cy="62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6"/>
          <p:cNvSpPr txBox="1">
            <a:spLocks noChangeArrowheads="1"/>
          </p:cNvSpPr>
          <p:nvPr/>
        </p:nvSpPr>
        <p:spPr bwMode="auto">
          <a:xfrm>
            <a:off x="6492875" y="6324600"/>
            <a:ext cx="242252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GC53B-1284: Miles</a:t>
            </a:r>
          </a:p>
        </p:txBody>
      </p:sp>
      <p:pic>
        <p:nvPicPr>
          <p:cNvPr id="768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24400"/>
            <a:ext cx="1198563"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descr="site_1 0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1800"/>
            <a:ext cx="132238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533400"/>
            <a:ext cx="738664" cy="6006287"/>
          </a:xfrm>
          <a:prstGeom prst="rect">
            <a:avLst/>
          </a:prstGeom>
          <a:noFill/>
        </p:spPr>
        <p:txBody>
          <a:bodyPr vert="vert270" wrap="none">
            <a:spAutoFit/>
          </a:bodyPr>
          <a:lstStyle/>
          <a:p>
            <a:pPr>
              <a:defRPr/>
            </a:pPr>
            <a:r>
              <a:rPr lang="en-US" sz="1800" dirty="0" err="1">
                <a:latin typeface="Arial" charset="0"/>
                <a:ea typeface="ＭＳ Ｐゴシック" charset="-128"/>
                <a:cs typeface="ＭＳ Ｐゴシック" charset="-128"/>
              </a:rPr>
              <a:t>Picarro</a:t>
            </a:r>
            <a:r>
              <a:rPr lang="en-US" sz="1800" dirty="0">
                <a:latin typeface="Arial" charset="0"/>
                <a:ea typeface="ＭＳ Ｐゴシック" charset="-128"/>
                <a:cs typeface="ＭＳ Ｐゴシック" charset="-128"/>
              </a:rPr>
              <a:t>, CRDS sensors; NOAA automated flask samplers; </a:t>
            </a:r>
          </a:p>
          <a:p>
            <a:pPr>
              <a:defRPr/>
            </a:pPr>
            <a:r>
              <a:rPr lang="en-US" sz="1800" dirty="0">
                <a:latin typeface="Arial" charset="0"/>
                <a:ea typeface="ＭＳ Ｐゴシック" charset="-128"/>
                <a:cs typeface="ＭＳ Ｐゴシック" charset="-128"/>
              </a:rPr>
              <a:t>Communications towers ~100m AGL</a:t>
            </a:r>
          </a:p>
        </p:txBody>
      </p:sp>
      <p:sp>
        <p:nvSpPr>
          <p:cNvPr id="11" name="4-Point Star 10"/>
          <p:cNvSpPr>
            <a:spLocks noChangeArrowheads="1"/>
          </p:cNvSpPr>
          <p:nvPr/>
        </p:nvSpPr>
        <p:spPr bwMode="auto">
          <a:xfrm>
            <a:off x="4419600" y="4343400"/>
            <a:ext cx="457200" cy="457200"/>
          </a:xfrm>
          <a:prstGeom prst="star4">
            <a:avLst>
              <a:gd name="adj" fmla="val 125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76200"/>
            <a:ext cx="8229600" cy="1143000"/>
          </a:xfrm>
        </p:spPr>
        <p:txBody>
          <a:bodyPr/>
          <a:lstStyle/>
          <a:p>
            <a:r>
              <a:rPr lang="en-US" smtClean="0">
                <a:ea typeface="ＭＳ Ｐゴシック" pitchFamily="34" charset="-128"/>
              </a:rPr>
              <a:t>Conclusions</a:t>
            </a:r>
          </a:p>
        </p:txBody>
      </p:sp>
      <p:sp>
        <p:nvSpPr>
          <p:cNvPr id="77826" name="Content Placeholder 2"/>
          <p:cNvSpPr>
            <a:spLocks noGrp="1"/>
          </p:cNvSpPr>
          <p:nvPr>
            <p:ph idx="1"/>
          </p:nvPr>
        </p:nvSpPr>
        <p:spPr>
          <a:xfrm>
            <a:off x="457200" y="1189038"/>
            <a:ext cx="8229600" cy="4525962"/>
          </a:xfrm>
        </p:spPr>
        <p:txBody>
          <a:bodyPr/>
          <a:lstStyle/>
          <a:p>
            <a:r>
              <a:rPr lang="en-US" sz="2800" smtClean="0">
                <a:ea typeface="ＭＳ Ｐゴシック" pitchFamily="34" charset="-128"/>
              </a:rPr>
              <a:t>Tower observations detect a clear urban signal in both CO2 and CH4 (buried amid lots of synoptic </a:t>
            </a:r>
            <a:r>
              <a:rPr lang="ja-JP" altLang="en-US" sz="2800" smtClean="0">
                <a:ea typeface="ＭＳ Ｐゴシック" pitchFamily="34" charset="-128"/>
              </a:rPr>
              <a:t>“</a:t>
            </a:r>
            <a:r>
              <a:rPr lang="en-US" altLang="ja-JP" sz="2800" smtClean="0">
                <a:ea typeface="ＭＳ Ｐゴシック" pitchFamily="34" charset="-128"/>
              </a:rPr>
              <a:t>noise</a:t>
            </a:r>
            <a:r>
              <a:rPr lang="ja-JP" altLang="en-US" sz="2800" smtClean="0">
                <a:ea typeface="ＭＳ Ｐゴシック" pitchFamily="34" charset="-128"/>
              </a:rPr>
              <a:t>”</a:t>
            </a:r>
            <a:r>
              <a:rPr lang="en-US" altLang="ja-JP" sz="2800" smtClean="0">
                <a:ea typeface="ＭＳ Ｐゴシック" pitchFamily="34" charset="-128"/>
              </a:rPr>
              <a:t>).</a:t>
            </a:r>
          </a:p>
          <a:p>
            <a:r>
              <a:rPr lang="en-US" sz="2800" smtClean="0">
                <a:ea typeface="ＭＳ Ｐゴシック" pitchFamily="34" charset="-128"/>
              </a:rPr>
              <a:t>Simulations suggest thatlateral boundary conditions (and biogenic fluxes?) are of similar magnitude to urban emissions in determining tower-tower differences in CO2.</a:t>
            </a:r>
          </a:p>
          <a:p>
            <a:r>
              <a:rPr lang="en-US" sz="2800" smtClean="0">
                <a:ea typeface="ＭＳ Ｐゴシック" pitchFamily="34" charset="-128"/>
              </a:rPr>
              <a:t>Inversion system with 6 towers performs very well under idealized conditions.</a:t>
            </a:r>
          </a:p>
          <a:p>
            <a:r>
              <a:rPr lang="en-US" sz="2800" smtClean="0">
                <a:ea typeface="ＭＳ Ｐゴシック" pitchFamily="34" charset="-128"/>
              </a:rPr>
              <a:t>Sector contributions are likely difficult to identify from tower CO2 alone.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325438" y="1295400"/>
            <a:ext cx="8480425" cy="49164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2530" name="Rectangle 3"/>
          <p:cNvSpPr>
            <a:spLocks noGrp="1" noChangeArrowheads="1"/>
          </p:cNvSpPr>
          <p:nvPr>
            <p:ph type="title"/>
          </p:nvPr>
        </p:nvSpPr>
        <p:spPr>
          <a:xfrm>
            <a:off x="0" y="0"/>
            <a:ext cx="9144000" cy="914400"/>
          </a:xfrm>
        </p:spPr>
        <p:txBody>
          <a:bodyPr/>
          <a:lstStyle/>
          <a:p>
            <a:r>
              <a:rPr lang="en-US" sz="3600" smtClean="0">
                <a:ea typeface="ＭＳ Ｐゴシック" pitchFamily="34" charset="-128"/>
              </a:rPr>
              <a:t>Tower-based atmospheric inversion system</a:t>
            </a:r>
          </a:p>
        </p:txBody>
      </p:sp>
      <p:grpSp>
        <p:nvGrpSpPr>
          <p:cNvPr id="22531" name="Group 4"/>
          <p:cNvGrpSpPr>
            <a:grpSpLocks/>
          </p:cNvGrpSpPr>
          <p:nvPr/>
        </p:nvGrpSpPr>
        <p:grpSpPr bwMode="auto">
          <a:xfrm>
            <a:off x="938213" y="1447800"/>
            <a:ext cx="7162800" cy="3382963"/>
            <a:chOff x="288" y="768"/>
            <a:chExt cx="5184" cy="2448"/>
          </a:xfrm>
        </p:grpSpPr>
        <p:sp>
          <p:nvSpPr>
            <p:cNvPr id="22550" name="AutoShape 5"/>
            <p:cNvSpPr>
              <a:spLocks noChangeArrowheads="1"/>
            </p:cNvSpPr>
            <p:nvPr/>
          </p:nvSpPr>
          <p:spPr bwMode="auto">
            <a:xfrm>
              <a:off x="288" y="1776"/>
              <a:ext cx="1104" cy="960"/>
            </a:xfrm>
            <a:prstGeom prst="cube">
              <a:avLst>
                <a:gd name="adj" fmla="val 25000"/>
              </a:avLst>
            </a:prstGeom>
            <a:solidFill>
              <a:srgbClr val="00FFFF"/>
            </a:solidFill>
            <a:ln w="9525">
              <a:solidFill>
                <a:schemeClr val="tx1"/>
              </a:solidFill>
              <a:miter lim="800000"/>
              <a:headEnd/>
              <a:tailEnd/>
            </a:ln>
          </p:spPr>
          <p:txBody>
            <a:bodyPr wrap="none" anchor="ctr"/>
            <a:lstStyle/>
            <a:p>
              <a:pPr algn="ctr"/>
              <a:r>
                <a:rPr lang="en-US" sz="1800"/>
                <a:t>Air Parcel</a:t>
              </a:r>
            </a:p>
          </p:txBody>
        </p:sp>
        <p:sp>
          <p:nvSpPr>
            <p:cNvPr id="22551" name="AutoShape 6"/>
            <p:cNvSpPr>
              <a:spLocks noChangeArrowheads="1"/>
            </p:cNvSpPr>
            <p:nvPr/>
          </p:nvSpPr>
          <p:spPr bwMode="auto">
            <a:xfrm>
              <a:off x="4368" y="1728"/>
              <a:ext cx="1104" cy="960"/>
            </a:xfrm>
            <a:prstGeom prst="cube">
              <a:avLst>
                <a:gd name="adj" fmla="val 25000"/>
              </a:avLst>
            </a:prstGeom>
            <a:solidFill>
              <a:srgbClr val="00FFFF"/>
            </a:solidFill>
            <a:ln w="9525">
              <a:solidFill>
                <a:schemeClr val="tx1"/>
              </a:solidFill>
              <a:miter lim="800000"/>
              <a:headEnd/>
              <a:tailEnd/>
            </a:ln>
          </p:spPr>
          <p:txBody>
            <a:bodyPr wrap="none" anchor="ctr"/>
            <a:lstStyle/>
            <a:p>
              <a:pPr algn="ctr"/>
              <a:r>
                <a:rPr lang="en-US" sz="1800"/>
                <a:t>Air Parcel</a:t>
              </a:r>
            </a:p>
          </p:txBody>
        </p:sp>
        <p:sp>
          <p:nvSpPr>
            <p:cNvPr id="22552" name="AutoShape 7"/>
            <p:cNvSpPr>
              <a:spLocks noChangeArrowheads="1"/>
            </p:cNvSpPr>
            <p:nvPr/>
          </p:nvSpPr>
          <p:spPr bwMode="auto">
            <a:xfrm>
              <a:off x="2328" y="768"/>
              <a:ext cx="1104" cy="960"/>
            </a:xfrm>
            <a:prstGeom prst="cube">
              <a:avLst>
                <a:gd name="adj" fmla="val 25000"/>
              </a:avLst>
            </a:prstGeom>
            <a:solidFill>
              <a:srgbClr val="00FFFF"/>
            </a:solidFill>
            <a:ln w="9525">
              <a:solidFill>
                <a:schemeClr val="tx1"/>
              </a:solidFill>
              <a:miter lim="800000"/>
              <a:headEnd/>
              <a:tailEnd/>
            </a:ln>
          </p:spPr>
          <p:txBody>
            <a:bodyPr wrap="none" anchor="ctr"/>
            <a:lstStyle/>
            <a:p>
              <a:pPr algn="ctr"/>
              <a:r>
                <a:rPr lang="en-US" sz="1800"/>
                <a:t>Air Parcel</a:t>
              </a:r>
            </a:p>
          </p:txBody>
        </p:sp>
        <p:grpSp>
          <p:nvGrpSpPr>
            <p:cNvPr id="22553" name="Group 8"/>
            <p:cNvGrpSpPr>
              <a:grpSpLocks/>
            </p:cNvGrpSpPr>
            <p:nvPr/>
          </p:nvGrpSpPr>
          <p:grpSpPr bwMode="auto">
            <a:xfrm>
              <a:off x="1728" y="1584"/>
              <a:ext cx="906" cy="1632"/>
              <a:chOff x="1728" y="1584"/>
              <a:chExt cx="906" cy="1632"/>
            </a:xfrm>
          </p:grpSpPr>
          <p:pic>
            <p:nvPicPr>
              <p:cNvPr id="22564" name="Picture 9" descr="bd051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 y="2297"/>
                <a:ext cx="906"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5" name="Freeform 10"/>
              <p:cNvSpPr>
                <a:spLocks/>
              </p:cNvSpPr>
              <p:nvPr/>
            </p:nvSpPr>
            <p:spPr bwMode="auto">
              <a:xfrm>
                <a:off x="1920" y="1584"/>
                <a:ext cx="480" cy="672"/>
              </a:xfrm>
              <a:custGeom>
                <a:avLst/>
                <a:gdLst>
                  <a:gd name="T0" fmla="*/ 41 w 352"/>
                  <a:gd name="T1" fmla="*/ 1088 h 528"/>
                  <a:gd name="T2" fmla="*/ 41 w 352"/>
                  <a:gd name="T3" fmla="*/ 792 h 528"/>
                  <a:gd name="T4" fmla="*/ 285 w 352"/>
                  <a:gd name="T5" fmla="*/ 396 h 528"/>
                  <a:gd name="T6" fmla="*/ 893 w 352"/>
                  <a:gd name="T7" fmla="*/ 0 h 528"/>
                  <a:gd name="T8" fmla="*/ 0 60000 65536"/>
                  <a:gd name="T9" fmla="*/ 0 60000 65536"/>
                  <a:gd name="T10" fmla="*/ 0 60000 65536"/>
                  <a:gd name="T11" fmla="*/ 0 60000 65536"/>
                  <a:gd name="T12" fmla="*/ 0 w 352"/>
                  <a:gd name="T13" fmla="*/ 0 h 528"/>
                  <a:gd name="T14" fmla="*/ 352 w 352"/>
                  <a:gd name="T15" fmla="*/ 528 h 528"/>
                </a:gdLst>
                <a:ahLst/>
                <a:cxnLst>
                  <a:cxn ang="T8">
                    <a:pos x="T0" y="T1"/>
                  </a:cxn>
                  <a:cxn ang="T9">
                    <a:pos x="T2" y="T3"/>
                  </a:cxn>
                  <a:cxn ang="T10">
                    <a:pos x="T4" y="T5"/>
                  </a:cxn>
                  <a:cxn ang="T11">
                    <a:pos x="T6" y="T7"/>
                  </a:cxn>
                </a:cxnLst>
                <a:rect l="T12" t="T13" r="T14" b="T15"/>
                <a:pathLst>
                  <a:path w="352" h="528">
                    <a:moveTo>
                      <a:pt x="16" y="528"/>
                    </a:moveTo>
                    <a:cubicBezTo>
                      <a:pt x="8" y="484"/>
                      <a:pt x="0" y="440"/>
                      <a:pt x="16" y="384"/>
                    </a:cubicBezTo>
                    <a:cubicBezTo>
                      <a:pt x="32" y="328"/>
                      <a:pt x="56" y="256"/>
                      <a:pt x="112" y="192"/>
                    </a:cubicBezTo>
                    <a:cubicBezTo>
                      <a:pt x="168" y="128"/>
                      <a:pt x="312" y="32"/>
                      <a:pt x="352" y="0"/>
                    </a:cubicBezTo>
                  </a:path>
                </a:pathLst>
              </a:custGeom>
              <a:noFill/>
              <a:ln w="349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6" name="Text Box 11"/>
              <p:cNvSpPr txBox="1">
                <a:spLocks noChangeArrowheads="1"/>
              </p:cNvSpPr>
              <p:nvPr/>
            </p:nvSpPr>
            <p:spPr bwMode="auto">
              <a:xfrm>
                <a:off x="1728" y="1804"/>
                <a:ext cx="673"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600"/>
                  <a:t>Sources</a:t>
                </a:r>
              </a:p>
            </p:txBody>
          </p:sp>
        </p:grpSp>
        <p:grpSp>
          <p:nvGrpSpPr>
            <p:cNvPr id="22554" name="Group 12"/>
            <p:cNvGrpSpPr>
              <a:grpSpLocks/>
            </p:cNvGrpSpPr>
            <p:nvPr/>
          </p:nvGrpSpPr>
          <p:grpSpPr bwMode="auto">
            <a:xfrm>
              <a:off x="3216" y="1488"/>
              <a:ext cx="779" cy="1728"/>
              <a:chOff x="3216" y="1488"/>
              <a:chExt cx="779" cy="1728"/>
            </a:xfrm>
          </p:grpSpPr>
          <p:pic>
            <p:nvPicPr>
              <p:cNvPr id="22561" name="Picture 13" descr="na0152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2266"/>
                <a:ext cx="779"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Freeform 14"/>
              <p:cNvSpPr>
                <a:spLocks/>
              </p:cNvSpPr>
              <p:nvPr/>
            </p:nvSpPr>
            <p:spPr bwMode="auto">
              <a:xfrm>
                <a:off x="3264" y="1488"/>
                <a:ext cx="384" cy="720"/>
              </a:xfrm>
              <a:custGeom>
                <a:avLst/>
                <a:gdLst>
                  <a:gd name="T0" fmla="*/ 0 w 336"/>
                  <a:gd name="T1" fmla="*/ 0 h 480"/>
                  <a:gd name="T2" fmla="*/ 358 w 336"/>
                  <a:gd name="T3" fmla="*/ 486 h 480"/>
                  <a:gd name="T4" fmla="*/ 502 w 336"/>
                  <a:gd name="T5" fmla="*/ 1620 h 480"/>
                  <a:gd name="T6" fmla="*/ 0 60000 65536"/>
                  <a:gd name="T7" fmla="*/ 0 60000 65536"/>
                  <a:gd name="T8" fmla="*/ 0 60000 65536"/>
                  <a:gd name="T9" fmla="*/ 0 w 336"/>
                  <a:gd name="T10" fmla="*/ 0 h 480"/>
                  <a:gd name="T11" fmla="*/ 336 w 336"/>
                  <a:gd name="T12" fmla="*/ 480 h 480"/>
                </a:gdLst>
                <a:ahLst/>
                <a:cxnLst>
                  <a:cxn ang="T6">
                    <a:pos x="T0" y="T1"/>
                  </a:cxn>
                  <a:cxn ang="T7">
                    <a:pos x="T2" y="T3"/>
                  </a:cxn>
                  <a:cxn ang="T8">
                    <a:pos x="T4" y="T5"/>
                  </a:cxn>
                </a:cxnLst>
                <a:rect l="T9" t="T10" r="T11" b="T12"/>
                <a:pathLst>
                  <a:path w="336" h="480">
                    <a:moveTo>
                      <a:pt x="0" y="0"/>
                    </a:moveTo>
                    <a:cubicBezTo>
                      <a:pt x="92" y="32"/>
                      <a:pt x="184" y="64"/>
                      <a:pt x="240" y="144"/>
                    </a:cubicBezTo>
                    <a:cubicBezTo>
                      <a:pt x="296" y="224"/>
                      <a:pt x="320" y="424"/>
                      <a:pt x="336" y="480"/>
                    </a:cubicBezTo>
                  </a:path>
                </a:pathLst>
              </a:custGeom>
              <a:noFill/>
              <a:ln w="34925">
                <a:solidFill>
                  <a:srgbClr val="008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3" name="Text Box 15"/>
              <p:cNvSpPr txBox="1">
                <a:spLocks noChangeArrowheads="1"/>
              </p:cNvSpPr>
              <p:nvPr/>
            </p:nvSpPr>
            <p:spPr bwMode="auto">
              <a:xfrm>
                <a:off x="3364" y="1728"/>
                <a:ext cx="493"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600"/>
                  <a:t>Sinks</a:t>
                </a:r>
              </a:p>
            </p:txBody>
          </p:sp>
        </p:grpSp>
        <p:grpSp>
          <p:nvGrpSpPr>
            <p:cNvPr id="22555" name="Group 16"/>
            <p:cNvGrpSpPr>
              <a:grpSpLocks/>
            </p:cNvGrpSpPr>
            <p:nvPr/>
          </p:nvGrpSpPr>
          <p:grpSpPr bwMode="auto">
            <a:xfrm>
              <a:off x="816" y="1200"/>
              <a:ext cx="1504" cy="728"/>
              <a:chOff x="672" y="816"/>
              <a:chExt cx="1504" cy="728"/>
            </a:xfrm>
          </p:grpSpPr>
          <p:sp>
            <p:nvSpPr>
              <p:cNvPr id="22559" name="Freeform 17"/>
              <p:cNvSpPr>
                <a:spLocks/>
              </p:cNvSpPr>
              <p:nvPr/>
            </p:nvSpPr>
            <p:spPr bwMode="auto">
              <a:xfrm>
                <a:off x="672" y="912"/>
                <a:ext cx="1504" cy="632"/>
              </a:xfrm>
              <a:custGeom>
                <a:avLst/>
                <a:gdLst>
                  <a:gd name="T0" fmla="*/ 16 w 1504"/>
                  <a:gd name="T1" fmla="*/ 632 h 632"/>
                  <a:gd name="T2" fmla="*/ 16 w 1504"/>
                  <a:gd name="T3" fmla="*/ 392 h 632"/>
                  <a:gd name="T4" fmla="*/ 112 w 1504"/>
                  <a:gd name="T5" fmla="*/ 200 h 632"/>
                  <a:gd name="T6" fmla="*/ 400 w 1504"/>
                  <a:gd name="T7" fmla="*/ 56 h 632"/>
                  <a:gd name="T8" fmla="*/ 880 w 1504"/>
                  <a:gd name="T9" fmla="*/ 8 h 632"/>
                  <a:gd name="T10" fmla="*/ 1504 w 1504"/>
                  <a:gd name="T11" fmla="*/ 8 h 632"/>
                  <a:gd name="T12" fmla="*/ 0 60000 65536"/>
                  <a:gd name="T13" fmla="*/ 0 60000 65536"/>
                  <a:gd name="T14" fmla="*/ 0 60000 65536"/>
                  <a:gd name="T15" fmla="*/ 0 60000 65536"/>
                  <a:gd name="T16" fmla="*/ 0 60000 65536"/>
                  <a:gd name="T17" fmla="*/ 0 60000 65536"/>
                  <a:gd name="T18" fmla="*/ 0 w 1504"/>
                  <a:gd name="T19" fmla="*/ 0 h 632"/>
                  <a:gd name="T20" fmla="*/ 1504 w 1504"/>
                  <a:gd name="T21" fmla="*/ 632 h 632"/>
                </a:gdLst>
                <a:ahLst/>
                <a:cxnLst>
                  <a:cxn ang="T12">
                    <a:pos x="T0" y="T1"/>
                  </a:cxn>
                  <a:cxn ang="T13">
                    <a:pos x="T2" y="T3"/>
                  </a:cxn>
                  <a:cxn ang="T14">
                    <a:pos x="T4" y="T5"/>
                  </a:cxn>
                  <a:cxn ang="T15">
                    <a:pos x="T6" y="T7"/>
                  </a:cxn>
                  <a:cxn ang="T16">
                    <a:pos x="T8" y="T9"/>
                  </a:cxn>
                  <a:cxn ang="T17">
                    <a:pos x="T10" y="T11"/>
                  </a:cxn>
                </a:cxnLst>
                <a:rect l="T18" t="T19" r="T20" b="T21"/>
                <a:pathLst>
                  <a:path w="1504" h="632">
                    <a:moveTo>
                      <a:pt x="16" y="632"/>
                    </a:moveTo>
                    <a:cubicBezTo>
                      <a:pt x="8" y="548"/>
                      <a:pt x="0" y="464"/>
                      <a:pt x="16" y="392"/>
                    </a:cubicBezTo>
                    <a:cubicBezTo>
                      <a:pt x="32" y="320"/>
                      <a:pt x="48" y="256"/>
                      <a:pt x="112" y="200"/>
                    </a:cubicBezTo>
                    <a:cubicBezTo>
                      <a:pt x="176" y="144"/>
                      <a:pt x="272" y="88"/>
                      <a:pt x="400" y="56"/>
                    </a:cubicBezTo>
                    <a:cubicBezTo>
                      <a:pt x="528" y="24"/>
                      <a:pt x="696" y="16"/>
                      <a:pt x="880" y="8"/>
                    </a:cubicBezTo>
                    <a:cubicBezTo>
                      <a:pt x="1064" y="0"/>
                      <a:pt x="1284" y="4"/>
                      <a:pt x="1504" y="8"/>
                    </a:cubicBezTo>
                  </a:path>
                </a:pathLst>
              </a:custGeom>
              <a:noFill/>
              <a:ln w="317500">
                <a:solidFill>
                  <a:srgbClr val="CCFFFF"/>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0" name="Text Box 18"/>
              <p:cNvSpPr txBox="1">
                <a:spLocks noChangeArrowheads="1"/>
              </p:cNvSpPr>
              <p:nvPr/>
            </p:nvSpPr>
            <p:spPr bwMode="auto">
              <a:xfrm>
                <a:off x="1107" y="816"/>
                <a:ext cx="512"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chemeClr val="accent2"/>
                    </a:solidFill>
                  </a:rPr>
                  <a:t>wind</a:t>
                </a:r>
              </a:p>
            </p:txBody>
          </p:sp>
        </p:grpSp>
        <p:grpSp>
          <p:nvGrpSpPr>
            <p:cNvPr id="22556" name="Group 19"/>
            <p:cNvGrpSpPr>
              <a:grpSpLocks/>
            </p:cNvGrpSpPr>
            <p:nvPr/>
          </p:nvGrpSpPr>
          <p:grpSpPr bwMode="auto">
            <a:xfrm>
              <a:off x="3360" y="1152"/>
              <a:ext cx="1632" cy="728"/>
              <a:chOff x="3360" y="1152"/>
              <a:chExt cx="1632" cy="728"/>
            </a:xfrm>
          </p:grpSpPr>
          <p:sp>
            <p:nvSpPr>
              <p:cNvPr id="22557" name="Freeform 20"/>
              <p:cNvSpPr>
                <a:spLocks/>
              </p:cNvSpPr>
              <p:nvPr/>
            </p:nvSpPr>
            <p:spPr bwMode="auto">
              <a:xfrm flipH="1">
                <a:off x="3360" y="1248"/>
                <a:ext cx="1632" cy="632"/>
              </a:xfrm>
              <a:custGeom>
                <a:avLst/>
                <a:gdLst>
                  <a:gd name="T0" fmla="*/ 20 w 1504"/>
                  <a:gd name="T1" fmla="*/ 632 h 632"/>
                  <a:gd name="T2" fmla="*/ 20 w 1504"/>
                  <a:gd name="T3" fmla="*/ 392 h 632"/>
                  <a:gd name="T4" fmla="*/ 143 w 1504"/>
                  <a:gd name="T5" fmla="*/ 200 h 632"/>
                  <a:gd name="T6" fmla="*/ 511 w 1504"/>
                  <a:gd name="T7" fmla="*/ 56 h 632"/>
                  <a:gd name="T8" fmla="*/ 1124 w 1504"/>
                  <a:gd name="T9" fmla="*/ 8 h 632"/>
                  <a:gd name="T10" fmla="*/ 1922 w 1504"/>
                  <a:gd name="T11" fmla="*/ 8 h 632"/>
                  <a:gd name="T12" fmla="*/ 0 60000 65536"/>
                  <a:gd name="T13" fmla="*/ 0 60000 65536"/>
                  <a:gd name="T14" fmla="*/ 0 60000 65536"/>
                  <a:gd name="T15" fmla="*/ 0 60000 65536"/>
                  <a:gd name="T16" fmla="*/ 0 60000 65536"/>
                  <a:gd name="T17" fmla="*/ 0 60000 65536"/>
                  <a:gd name="T18" fmla="*/ 0 w 1504"/>
                  <a:gd name="T19" fmla="*/ 0 h 632"/>
                  <a:gd name="T20" fmla="*/ 1504 w 1504"/>
                  <a:gd name="T21" fmla="*/ 632 h 632"/>
                </a:gdLst>
                <a:ahLst/>
                <a:cxnLst>
                  <a:cxn ang="T12">
                    <a:pos x="T0" y="T1"/>
                  </a:cxn>
                  <a:cxn ang="T13">
                    <a:pos x="T2" y="T3"/>
                  </a:cxn>
                  <a:cxn ang="T14">
                    <a:pos x="T4" y="T5"/>
                  </a:cxn>
                  <a:cxn ang="T15">
                    <a:pos x="T6" y="T7"/>
                  </a:cxn>
                  <a:cxn ang="T16">
                    <a:pos x="T8" y="T9"/>
                  </a:cxn>
                  <a:cxn ang="T17">
                    <a:pos x="T10" y="T11"/>
                  </a:cxn>
                </a:cxnLst>
                <a:rect l="T18" t="T19" r="T20" b="T21"/>
                <a:pathLst>
                  <a:path w="1504" h="632">
                    <a:moveTo>
                      <a:pt x="16" y="632"/>
                    </a:moveTo>
                    <a:cubicBezTo>
                      <a:pt x="8" y="548"/>
                      <a:pt x="0" y="464"/>
                      <a:pt x="16" y="392"/>
                    </a:cubicBezTo>
                    <a:cubicBezTo>
                      <a:pt x="32" y="320"/>
                      <a:pt x="48" y="256"/>
                      <a:pt x="112" y="200"/>
                    </a:cubicBezTo>
                    <a:cubicBezTo>
                      <a:pt x="176" y="144"/>
                      <a:pt x="272" y="88"/>
                      <a:pt x="400" y="56"/>
                    </a:cubicBezTo>
                    <a:cubicBezTo>
                      <a:pt x="528" y="24"/>
                      <a:pt x="696" y="16"/>
                      <a:pt x="880" y="8"/>
                    </a:cubicBezTo>
                    <a:cubicBezTo>
                      <a:pt x="1064" y="0"/>
                      <a:pt x="1284" y="4"/>
                      <a:pt x="1504" y="8"/>
                    </a:cubicBezTo>
                  </a:path>
                </a:pathLst>
              </a:custGeom>
              <a:noFill/>
              <a:ln w="317500">
                <a:solidFill>
                  <a:srgbClr val="CCFFFF"/>
                </a:solidFill>
                <a:round/>
                <a:headEnd type="triangle" w="med" len="sm"/>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8" name="Text Box 21"/>
              <p:cNvSpPr txBox="1">
                <a:spLocks noChangeArrowheads="1"/>
              </p:cNvSpPr>
              <p:nvPr/>
            </p:nvSpPr>
            <p:spPr bwMode="auto">
              <a:xfrm>
                <a:off x="3792" y="1152"/>
                <a:ext cx="512"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chemeClr val="accent2"/>
                    </a:solidFill>
                  </a:rPr>
                  <a:t>wind</a:t>
                </a:r>
              </a:p>
            </p:txBody>
          </p:sp>
        </p:grpSp>
      </p:grpSp>
      <p:grpSp>
        <p:nvGrpSpPr>
          <p:cNvPr id="22532" name="Group 22"/>
          <p:cNvGrpSpPr>
            <a:grpSpLocks/>
          </p:cNvGrpSpPr>
          <p:nvPr/>
        </p:nvGrpSpPr>
        <p:grpSpPr bwMode="auto">
          <a:xfrm>
            <a:off x="368300" y="4573588"/>
            <a:ext cx="701675" cy="1066800"/>
            <a:chOff x="232" y="2760"/>
            <a:chExt cx="442" cy="672"/>
          </a:xfrm>
        </p:grpSpPr>
        <p:grpSp>
          <p:nvGrpSpPr>
            <p:cNvPr id="22545" name="Group 23"/>
            <p:cNvGrpSpPr>
              <a:grpSpLocks/>
            </p:cNvGrpSpPr>
            <p:nvPr/>
          </p:nvGrpSpPr>
          <p:grpSpPr bwMode="auto">
            <a:xfrm>
              <a:off x="260" y="2760"/>
              <a:ext cx="384" cy="672"/>
              <a:chOff x="288" y="3216"/>
              <a:chExt cx="384" cy="672"/>
            </a:xfrm>
          </p:grpSpPr>
          <p:sp>
            <p:nvSpPr>
              <p:cNvPr id="22547" name="Rectangle 24"/>
              <p:cNvSpPr>
                <a:spLocks noChangeArrowheads="1"/>
              </p:cNvSpPr>
              <p:nvPr/>
            </p:nvSpPr>
            <p:spPr bwMode="auto">
              <a:xfrm>
                <a:off x="432" y="3264"/>
                <a:ext cx="96" cy="240"/>
              </a:xfrm>
              <a:prstGeom prst="rect">
                <a:avLst/>
              </a:prstGeom>
              <a:solidFill>
                <a:srgbClr val="CCFFFF">
                  <a:alpha val="50195"/>
                </a:srgbClr>
              </a:solidFill>
              <a:ln w="9525">
                <a:solidFill>
                  <a:schemeClr val="tx1"/>
                </a:solidFill>
                <a:miter lim="800000"/>
                <a:headEnd/>
                <a:tailEnd/>
              </a:ln>
            </p:spPr>
            <p:txBody>
              <a:bodyPr wrap="none" anchor="ctr"/>
              <a:lstStyle/>
              <a:p>
                <a:endParaRPr lang="en-US"/>
              </a:p>
            </p:txBody>
          </p:sp>
          <p:sp>
            <p:nvSpPr>
              <p:cNvPr id="22548" name="Oval 25"/>
              <p:cNvSpPr>
                <a:spLocks noChangeArrowheads="1"/>
              </p:cNvSpPr>
              <p:nvPr/>
            </p:nvSpPr>
            <p:spPr bwMode="auto">
              <a:xfrm>
                <a:off x="384" y="3216"/>
                <a:ext cx="192" cy="48"/>
              </a:xfrm>
              <a:prstGeom prst="ellipse">
                <a:avLst/>
              </a:prstGeom>
              <a:solidFill>
                <a:srgbClr val="CCFFFF">
                  <a:alpha val="50195"/>
                </a:srgbClr>
              </a:solidFill>
              <a:ln w="9525">
                <a:solidFill>
                  <a:schemeClr val="tx1"/>
                </a:solidFill>
                <a:round/>
                <a:headEnd/>
                <a:tailEnd/>
              </a:ln>
            </p:spPr>
            <p:txBody>
              <a:bodyPr wrap="none" anchor="ctr"/>
              <a:lstStyle/>
              <a:p>
                <a:endParaRPr lang="en-US"/>
              </a:p>
            </p:txBody>
          </p:sp>
          <p:sp>
            <p:nvSpPr>
              <p:cNvPr id="22549" name="Oval 26"/>
              <p:cNvSpPr>
                <a:spLocks noChangeArrowheads="1"/>
              </p:cNvSpPr>
              <p:nvPr/>
            </p:nvSpPr>
            <p:spPr bwMode="auto">
              <a:xfrm>
                <a:off x="288" y="3504"/>
                <a:ext cx="384" cy="384"/>
              </a:xfrm>
              <a:prstGeom prst="ellipse">
                <a:avLst/>
              </a:prstGeom>
              <a:solidFill>
                <a:srgbClr val="CCFFFF">
                  <a:alpha val="50195"/>
                </a:srgbClr>
              </a:solidFill>
              <a:ln w="9525">
                <a:solidFill>
                  <a:schemeClr val="tx1"/>
                </a:solidFill>
                <a:round/>
                <a:headEnd/>
                <a:tailEnd/>
              </a:ln>
            </p:spPr>
            <p:txBody>
              <a:bodyPr wrap="none" anchor="ctr"/>
              <a:lstStyle/>
              <a:p>
                <a:endParaRPr lang="en-US"/>
              </a:p>
            </p:txBody>
          </p:sp>
        </p:grpSp>
        <p:sp>
          <p:nvSpPr>
            <p:cNvPr id="22546" name="Text Box 27"/>
            <p:cNvSpPr txBox="1">
              <a:spLocks noChangeArrowheads="1"/>
            </p:cNvSpPr>
            <p:nvPr/>
          </p:nvSpPr>
          <p:spPr bwMode="auto">
            <a:xfrm>
              <a:off x="232" y="3141"/>
              <a:ext cx="4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200"/>
                <a:t>Sample</a:t>
              </a:r>
            </a:p>
          </p:txBody>
        </p:sp>
      </p:grpSp>
      <p:grpSp>
        <p:nvGrpSpPr>
          <p:cNvPr id="22533" name="Group 28"/>
          <p:cNvGrpSpPr>
            <a:grpSpLocks/>
          </p:cNvGrpSpPr>
          <p:nvPr/>
        </p:nvGrpSpPr>
        <p:grpSpPr bwMode="auto">
          <a:xfrm>
            <a:off x="8001000" y="4362450"/>
            <a:ext cx="701675" cy="1066800"/>
            <a:chOff x="232" y="2760"/>
            <a:chExt cx="442" cy="672"/>
          </a:xfrm>
        </p:grpSpPr>
        <p:grpSp>
          <p:nvGrpSpPr>
            <p:cNvPr id="22540" name="Group 29"/>
            <p:cNvGrpSpPr>
              <a:grpSpLocks/>
            </p:cNvGrpSpPr>
            <p:nvPr/>
          </p:nvGrpSpPr>
          <p:grpSpPr bwMode="auto">
            <a:xfrm>
              <a:off x="260" y="2760"/>
              <a:ext cx="384" cy="672"/>
              <a:chOff x="288" y="3216"/>
              <a:chExt cx="384" cy="672"/>
            </a:xfrm>
          </p:grpSpPr>
          <p:sp>
            <p:nvSpPr>
              <p:cNvPr id="22542" name="Rectangle 30"/>
              <p:cNvSpPr>
                <a:spLocks noChangeArrowheads="1"/>
              </p:cNvSpPr>
              <p:nvPr/>
            </p:nvSpPr>
            <p:spPr bwMode="auto">
              <a:xfrm>
                <a:off x="432" y="3264"/>
                <a:ext cx="96" cy="240"/>
              </a:xfrm>
              <a:prstGeom prst="rect">
                <a:avLst/>
              </a:prstGeom>
              <a:solidFill>
                <a:srgbClr val="CCFFFF">
                  <a:alpha val="50195"/>
                </a:srgbClr>
              </a:solidFill>
              <a:ln w="9525">
                <a:solidFill>
                  <a:schemeClr val="tx1"/>
                </a:solidFill>
                <a:miter lim="800000"/>
                <a:headEnd/>
                <a:tailEnd/>
              </a:ln>
            </p:spPr>
            <p:txBody>
              <a:bodyPr wrap="none" anchor="ctr"/>
              <a:lstStyle/>
              <a:p>
                <a:endParaRPr lang="en-US"/>
              </a:p>
            </p:txBody>
          </p:sp>
          <p:sp>
            <p:nvSpPr>
              <p:cNvPr id="22543" name="Oval 31"/>
              <p:cNvSpPr>
                <a:spLocks noChangeArrowheads="1"/>
              </p:cNvSpPr>
              <p:nvPr/>
            </p:nvSpPr>
            <p:spPr bwMode="auto">
              <a:xfrm>
                <a:off x="384" y="3216"/>
                <a:ext cx="192" cy="48"/>
              </a:xfrm>
              <a:prstGeom prst="ellipse">
                <a:avLst/>
              </a:prstGeom>
              <a:solidFill>
                <a:srgbClr val="CCFFFF">
                  <a:alpha val="50195"/>
                </a:srgbClr>
              </a:solidFill>
              <a:ln w="9525">
                <a:solidFill>
                  <a:schemeClr val="tx1"/>
                </a:solidFill>
                <a:round/>
                <a:headEnd/>
                <a:tailEnd/>
              </a:ln>
            </p:spPr>
            <p:txBody>
              <a:bodyPr wrap="none" anchor="ctr"/>
              <a:lstStyle/>
              <a:p>
                <a:endParaRPr lang="en-US"/>
              </a:p>
            </p:txBody>
          </p:sp>
          <p:sp>
            <p:nvSpPr>
              <p:cNvPr id="22544" name="Oval 32"/>
              <p:cNvSpPr>
                <a:spLocks noChangeArrowheads="1"/>
              </p:cNvSpPr>
              <p:nvPr/>
            </p:nvSpPr>
            <p:spPr bwMode="auto">
              <a:xfrm>
                <a:off x="288" y="3504"/>
                <a:ext cx="384" cy="384"/>
              </a:xfrm>
              <a:prstGeom prst="ellipse">
                <a:avLst/>
              </a:prstGeom>
              <a:solidFill>
                <a:srgbClr val="CCFFFF">
                  <a:alpha val="50195"/>
                </a:srgbClr>
              </a:solidFill>
              <a:ln w="9525">
                <a:solidFill>
                  <a:schemeClr val="tx1"/>
                </a:solidFill>
                <a:round/>
                <a:headEnd/>
                <a:tailEnd/>
              </a:ln>
            </p:spPr>
            <p:txBody>
              <a:bodyPr wrap="none" anchor="ctr"/>
              <a:lstStyle/>
              <a:p>
                <a:endParaRPr lang="en-US"/>
              </a:p>
            </p:txBody>
          </p:sp>
        </p:grpSp>
        <p:sp>
          <p:nvSpPr>
            <p:cNvPr id="22541" name="Text Box 33"/>
            <p:cNvSpPr txBox="1">
              <a:spLocks noChangeArrowheads="1"/>
            </p:cNvSpPr>
            <p:nvPr/>
          </p:nvSpPr>
          <p:spPr bwMode="auto">
            <a:xfrm>
              <a:off x="232" y="3141"/>
              <a:ext cx="4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200"/>
                <a:t>Sample</a:t>
              </a:r>
            </a:p>
          </p:txBody>
        </p:sp>
      </p:grpSp>
      <p:sp>
        <p:nvSpPr>
          <p:cNvPr id="22534" name="Freeform 34"/>
          <p:cNvSpPr>
            <a:spLocks/>
          </p:cNvSpPr>
          <p:nvPr/>
        </p:nvSpPr>
        <p:spPr bwMode="auto">
          <a:xfrm>
            <a:off x="712788" y="3868738"/>
            <a:ext cx="665162" cy="992187"/>
          </a:xfrm>
          <a:custGeom>
            <a:avLst/>
            <a:gdLst>
              <a:gd name="T0" fmla="*/ 2147483647 w 210"/>
              <a:gd name="T1" fmla="*/ 0 h 618"/>
              <a:gd name="T2" fmla="*/ 2147483647 w 210"/>
              <a:gd name="T3" fmla="*/ 2147483647 h 618"/>
              <a:gd name="T4" fmla="*/ 2147483647 w 210"/>
              <a:gd name="T5" fmla="*/ 2147483647 h 618"/>
              <a:gd name="T6" fmla="*/ 2147483647 w 210"/>
              <a:gd name="T7" fmla="*/ 2147483647 h 618"/>
              <a:gd name="T8" fmla="*/ 2147483647 w 210"/>
              <a:gd name="T9" fmla="*/ 2147483647 h 618"/>
              <a:gd name="T10" fmla="*/ 2147483647 w 210"/>
              <a:gd name="T11" fmla="*/ 2147483647 h 618"/>
              <a:gd name="T12" fmla="*/ 2147483647 w 210"/>
              <a:gd name="T13" fmla="*/ 2147483647 h 618"/>
              <a:gd name="T14" fmla="*/ 0 60000 65536"/>
              <a:gd name="T15" fmla="*/ 0 60000 65536"/>
              <a:gd name="T16" fmla="*/ 0 60000 65536"/>
              <a:gd name="T17" fmla="*/ 0 60000 65536"/>
              <a:gd name="T18" fmla="*/ 0 60000 65536"/>
              <a:gd name="T19" fmla="*/ 0 60000 65536"/>
              <a:gd name="T20" fmla="*/ 0 60000 65536"/>
              <a:gd name="T21" fmla="*/ 0 w 210"/>
              <a:gd name="T22" fmla="*/ 0 h 618"/>
              <a:gd name="T23" fmla="*/ 210 w 210"/>
              <a:gd name="T24" fmla="*/ 618 h 6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 h="618">
                <a:moveTo>
                  <a:pt x="210" y="0"/>
                </a:moveTo>
                <a:cubicBezTo>
                  <a:pt x="155" y="4"/>
                  <a:pt x="100" y="8"/>
                  <a:pt x="71" y="28"/>
                </a:cubicBezTo>
                <a:cubicBezTo>
                  <a:pt x="42" y="48"/>
                  <a:pt x="46" y="74"/>
                  <a:pt x="37" y="118"/>
                </a:cubicBezTo>
                <a:cubicBezTo>
                  <a:pt x="28" y="162"/>
                  <a:pt x="22" y="235"/>
                  <a:pt x="16" y="291"/>
                </a:cubicBezTo>
                <a:cubicBezTo>
                  <a:pt x="10" y="347"/>
                  <a:pt x="4" y="411"/>
                  <a:pt x="2" y="451"/>
                </a:cubicBezTo>
                <a:cubicBezTo>
                  <a:pt x="0" y="491"/>
                  <a:pt x="2" y="506"/>
                  <a:pt x="2" y="534"/>
                </a:cubicBezTo>
                <a:cubicBezTo>
                  <a:pt x="2" y="562"/>
                  <a:pt x="2" y="605"/>
                  <a:pt x="2" y="618"/>
                </a:cubicBezTo>
              </a:path>
            </a:pathLst>
          </a:custGeom>
          <a:noFill/>
          <a:ln w="25400">
            <a:solidFill>
              <a:srgbClr val="0000FF"/>
            </a:solidFill>
            <a:round/>
            <a:headEn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5" name="Freeform 35"/>
          <p:cNvSpPr>
            <a:spLocks/>
          </p:cNvSpPr>
          <p:nvPr/>
        </p:nvSpPr>
        <p:spPr bwMode="auto">
          <a:xfrm flipH="1">
            <a:off x="7972425" y="3260725"/>
            <a:ext cx="377825" cy="1420813"/>
          </a:xfrm>
          <a:custGeom>
            <a:avLst/>
            <a:gdLst>
              <a:gd name="T0" fmla="*/ 2147483647 w 210"/>
              <a:gd name="T1" fmla="*/ 0 h 618"/>
              <a:gd name="T2" fmla="*/ 2147483647 w 210"/>
              <a:gd name="T3" fmla="*/ 2147483647 h 618"/>
              <a:gd name="T4" fmla="*/ 2147483647 w 210"/>
              <a:gd name="T5" fmla="*/ 2147483647 h 618"/>
              <a:gd name="T6" fmla="*/ 2147483647 w 210"/>
              <a:gd name="T7" fmla="*/ 2147483647 h 618"/>
              <a:gd name="T8" fmla="*/ 2147483647 w 210"/>
              <a:gd name="T9" fmla="*/ 2147483647 h 618"/>
              <a:gd name="T10" fmla="*/ 2147483647 w 210"/>
              <a:gd name="T11" fmla="*/ 2147483647 h 618"/>
              <a:gd name="T12" fmla="*/ 2147483647 w 210"/>
              <a:gd name="T13" fmla="*/ 2147483647 h 618"/>
              <a:gd name="T14" fmla="*/ 0 60000 65536"/>
              <a:gd name="T15" fmla="*/ 0 60000 65536"/>
              <a:gd name="T16" fmla="*/ 0 60000 65536"/>
              <a:gd name="T17" fmla="*/ 0 60000 65536"/>
              <a:gd name="T18" fmla="*/ 0 60000 65536"/>
              <a:gd name="T19" fmla="*/ 0 60000 65536"/>
              <a:gd name="T20" fmla="*/ 0 60000 65536"/>
              <a:gd name="T21" fmla="*/ 0 w 210"/>
              <a:gd name="T22" fmla="*/ 0 h 618"/>
              <a:gd name="T23" fmla="*/ 210 w 210"/>
              <a:gd name="T24" fmla="*/ 618 h 6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 h="618">
                <a:moveTo>
                  <a:pt x="210" y="0"/>
                </a:moveTo>
                <a:cubicBezTo>
                  <a:pt x="155" y="4"/>
                  <a:pt x="100" y="8"/>
                  <a:pt x="71" y="28"/>
                </a:cubicBezTo>
                <a:cubicBezTo>
                  <a:pt x="42" y="48"/>
                  <a:pt x="46" y="74"/>
                  <a:pt x="37" y="118"/>
                </a:cubicBezTo>
                <a:cubicBezTo>
                  <a:pt x="28" y="162"/>
                  <a:pt x="22" y="235"/>
                  <a:pt x="16" y="291"/>
                </a:cubicBezTo>
                <a:cubicBezTo>
                  <a:pt x="10" y="347"/>
                  <a:pt x="4" y="411"/>
                  <a:pt x="2" y="451"/>
                </a:cubicBezTo>
                <a:cubicBezTo>
                  <a:pt x="0" y="491"/>
                  <a:pt x="2" y="506"/>
                  <a:pt x="2" y="534"/>
                </a:cubicBezTo>
                <a:cubicBezTo>
                  <a:pt x="2" y="562"/>
                  <a:pt x="2" y="605"/>
                  <a:pt x="2" y="618"/>
                </a:cubicBezTo>
              </a:path>
            </a:pathLst>
          </a:custGeom>
          <a:noFill/>
          <a:ln w="25400">
            <a:solidFill>
              <a:srgbClr val="0000FF"/>
            </a:solidFill>
            <a:round/>
            <a:headEn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6" name="TextBox 38"/>
          <p:cNvSpPr txBox="1">
            <a:spLocks noChangeArrowheads="1"/>
          </p:cNvSpPr>
          <p:nvPr/>
        </p:nvSpPr>
        <p:spPr bwMode="auto">
          <a:xfrm>
            <a:off x="152400" y="5918200"/>
            <a:ext cx="632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Network of tower-based GHG sensors:</a:t>
            </a:r>
          </a:p>
          <a:p>
            <a:pPr eaLnBrk="1" hangingPunct="1"/>
            <a:r>
              <a:rPr lang="en-US"/>
              <a:t>	(~11-12 sites with CO</a:t>
            </a:r>
            <a:r>
              <a:rPr lang="en-US" baseline="-25000"/>
              <a:t>2</a:t>
            </a:r>
            <a:r>
              <a:rPr lang="en-US"/>
              <a:t>, CH</a:t>
            </a:r>
            <a:r>
              <a:rPr lang="en-US" baseline="-25000"/>
              <a:t>4</a:t>
            </a:r>
            <a:r>
              <a:rPr lang="en-US"/>
              <a:t>, CO and </a:t>
            </a:r>
            <a:r>
              <a:rPr lang="en-US" baseline="30000"/>
              <a:t>14</a:t>
            </a:r>
            <a:r>
              <a:rPr lang="en-US"/>
              <a:t>CO</a:t>
            </a:r>
            <a:r>
              <a:rPr lang="en-US" baseline="-25000"/>
              <a:t>2</a:t>
            </a:r>
            <a:r>
              <a:rPr lang="en-US"/>
              <a:t>)</a:t>
            </a:r>
          </a:p>
          <a:p>
            <a:pPr eaLnBrk="1" hangingPunct="1"/>
            <a:r>
              <a:rPr lang="en-US"/>
              <a:t>	</a:t>
            </a:r>
          </a:p>
        </p:txBody>
      </p:sp>
      <p:sp>
        <p:nvSpPr>
          <p:cNvPr id="22537" name="TextBox 39"/>
          <p:cNvSpPr txBox="1">
            <a:spLocks noChangeArrowheads="1"/>
          </p:cNvSpPr>
          <p:nvPr/>
        </p:nvSpPr>
        <p:spPr bwMode="auto">
          <a:xfrm>
            <a:off x="0" y="838200"/>
            <a:ext cx="3557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Atmospheric transport model:</a:t>
            </a:r>
          </a:p>
          <a:p>
            <a:pPr eaLnBrk="1" hangingPunct="1"/>
            <a:r>
              <a:rPr lang="en-US"/>
              <a:t>	(WRF-chem, 1-2 km)</a:t>
            </a:r>
          </a:p>
        </p:txBody>
      </p:sp>
      <p:sp>
        <p:nvSpPr>
          <p:cNvPr id="22538" name="TextBox 40"/>
          <p:cNvSpPr txBox="1">
            <a:spLocks noChangeArrowheads="1"/>
          </p:cNvSpPr>
          <p:nvPr/>
        </p:nvSpPr>
        <p:spPr bwMode="auto">
          <a:xfrm>
            <a:off x="4191000" y="4775200"/>
            <a:ext cx="4210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Prior flux estimate:</a:t>
            </a:r>
          </a:p>
          <a:p>
            <a:pPr eaLnBrk="1" hangingPunct="1"/>
            <a:r>
              <a:rPr lang="en-US"/>
              <a:t>	(Hestia and Vulcan,</a:t>
            </a:r>
          </a:p>
          <a:p>
            <a:pPr eaLnBrk="1" hangingPunct="1"/>
            <a:r>
              <a:rPr lang="en-US"/>
              <a:t>	EDGAR and EPA,</a:t>
            </a:r>
          </a:p>
          <a:p>
            <a:pPr eaLnBrk="1" hangingPunct="1"/>
            <a:r>
              <a:rPr lang="en-US"/>
              <a:t>	CT posterior and/or VPRM)</a:t>
            </a:r>
          </a:p>
        </p:txBody>
      </p:sp>
      <p:sp>
        <p:nvSpPr>
          <p:cNvPr id="22539" name="TextBox 41"/>
          <p:cNvSpPr txBox="1">
            <a:spLocks noChangeArrowheads="1"/>
          </p:cNvSpPr>
          <p:nvPr/>
        </p:nvSpPr>
        <p:spPr bwMode="auto">
          <a:xfrm>
            <a:off x="5257800" y="762000"/>
            <a:ext cx="3810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Boundary and initial conditions (GHGs/met): </a:t>
            </a:r>
          </a:p>
          <a:p>
            <a:pPr eaLnBrk="1" hangingPunct="1"/>
            <a:r>
              <a:rPr lang="en-US"/>
              <a:t>	(Carbon Tracker, NOAA 	aircraft profiles, NCEP 		meteorology)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z="4000" smtClean="0">
                <a:ea typeface="ＭＳ Ｐゴシック" pitchFamily="34" charset="-128"/>
              </a:rPr>
              <a:t>Inversion system, continued</a:t>
            </a:r>
          </a:p>
        </p:txBody>
      </p:sp>
      <p:sp>
        <p:nvSpPr>
          <p:cNvPr id="24578" name="Content Placeholder 2"/>
          <p:cNvSpPr>
            <a:spLocks noGrp="1"/>
          </p:cNvSpPr>
          <p:nvPr>
            <p:ph idx="1"/>
          </p:nvPr>
        </p:nvSpPr>
        <p:spPr>
          <a:xfrm>
            <a:off x="457200" y="1447800"/>
            <a:ext cx="4876800" cy="4525963"/>
          </a:xfrm>
        </p:spPr>
        <p:txBody>
          <a:bodyPr/>
          <a:lstStyle/>
          <a:p>
            <a:r>
              <a:rPr lang="en-US" sz="2400" smtClean="0">
                <a:ea typeface="ＭＳ Ｐゴシック" pitchFamily="34" charset="-128"/>
              </a:rPr>
              <a:t>Lagragian Particle Dispersion Model (LPDM, Uliasz).  </a:t>
            </a:r>
          </a:p>
          <a:p>
            <a:pPr lvl="1"/>
            <a:r>
              <a:rPr lang="en-US" sz="2000" smtClean="0">
                <a:ea typeface="ＭＳ Ｐゴシック" pitchFamily="34" charset="-128"/>
              </a:rPr>
              <a:t>Determines </a:t>
            </a:r>
            <a:r>
              <a:rPr lang="ja-JP" altLang="en-US" sz="2000" smtClean="0">
                <a:ea typeface="ＭＳ Ｐゴシック" pitchFamily="34" charset="-128"/>
              </a:rPr>
              <a:t>“</a:t>
            </a:r>
            <a:r>
              <a:rPr lang="en-US" altLang="ja-JP" sz="2000" smtClean="0">
                <a:ea typeface="ＭＳ Ｐゴシック" pitchFamily="34" charset="-128"/>
              </a:rPr>
              <a:t>influence function</a:t>
            </a:r>
            <a:r>
              <a:rPr lang="ja-JP" altLang="en-US" sz="2000" smtClean="0">
                <a:ea typeface="ＭＳ Ｐゴシック" pitchFamily="34" charset="-128"/>
              </a:rPr>
              <a:t>”</a:t>
            </a:r>
            <a:r>
              <a:rPr lang="en-US" altLang="ja-JP" sz="2000" smtClean="0">
                <a:ea typeface="ＭＳ Ｐゴシック" pitchFamily="34" charset="-128"/>
              </a:rPr>
              <a:t> – the areas that contribute to GHG concentrations at measurement points.</a:t>
            </a:r>
          </a:p>
          <a:p>
            <a:endParaRPr lang="en-US" sz="2000" smtClean="0">
              <a:ea typeface="ＭＳ Ｐゴシック" pitchFamily="34" charset="-128"/>
            </a:endParaRPr>
          </a:p>
        </p:txBody>
      </p:sp>
      <p:pic>
        <p:nvPicPr>
          <p:cNvPr id="245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1600200"/>
            <a:ext cx="34099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8102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696200"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extLst>
              <a:ext uri="{28A0092B-C50C-407E-A947-70E740481C1C}">
                <a14:useLocalDpi xmlns:a14="http://schemas.microsoft.com/office/drawing/2010/main" val="0"/>
              </a:ext>
            </a:extLst>
          </a:blip>
          <a:srcRect t="20399"/>
          <a:stretch>
            <a:fillRect/>
          </a:stretch>
        </p:blipFill>
        <p:spPr bwMode="auto">
          <a:xfrm>
            <a:off x="242888" y="1828800"/>
            <a:ext cx="86725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p:nvPr>
        </p:nvSpPr>
        <p:spPr>
          <a:xfrm>
            <a:off x="457200" y="152400"/>
            <a:ext cx="8229600" cy="1143000"/>
          </a:xfrm>
        </p:spPr>
        <p:txBody>
          <a:bodyPr/>
          <a:lstStyle/>
          <a:p>
            <a:r>
              <a:rPr lang="en-US" smtClean="0">
                <a:ea typeface="ＭＳ Ｐゴシック" pitchFamily="34" charset="-128"/>
              </a:rPr>
              <a:t>Inversion system</a:t>
            </a:r>
          </a:p>
        </p:txBody>
      </p:sp>
      <p:sp>
        <p:nvSpPr>
          <p:cNvPr id="27651" name="TextBox 12"/>
          <p:cNvSpPr txBox="1">
            <a:spLocks noChangeArrowheads="1"/>
          </p:cNvSpPr>
          <p:nvPr/>
        </p:nvSpPr>
        <p:spPr bwMode="auto">
          <a:xfrm>
            <a:off x="7010400" y="3482975"/>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a:t>Estimated together </a:t>
            </a:r>
          </a:p>
        </p:txBody>
      </p:sp>
      <p:cxnSp>
        <p:nvCxnSpPr>
          <p:cNvPr id="15" name="Straight Arrow Connector 14"/>
          <p:cNvCxnSpPr>
            <a:cxnSpLocks noChangeShapeType="1"/>
          </p:cNvCxnSpPr>
          <p:nvPr/>
        </p:nvCxnSpPr>
        <p:spPr bwMode="auto">
          <a:xfrm rot="5400000" flipH="1" flipV="1">
            <a:off x="7734301" y="3162300"/>
            <a:ext cx="685800" cy="3175"/>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10800000">
            <a:off x="6019800" y="3733800"/>
            <a:ext cx="1143000" cy="1588"/>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5400000">
            <a:off x="7810501" y="4456112"/>
            <a:ext cx="533400" cy="3175"/>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655" name="Rectangle 8"/>
          <p:cNvSpPr>
            <a:spLocks noChangeArrowheads="1"/>
          </p:cNvSpPr>
          <p:nvPr/>
        </p:nvSpPr>
        <p:spPr bwMode="auto">
          <a:xfrm>
            <a:off x="4419600" y="6457950"/>
            <a:ext cx="4575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(following Lauvaux et al., 2012, ACPD)</a:t>
            </a:r>
          </a:p>
        </p:txBody>
      </p:sp>
      <p:sp>
        <p:nvSpPr>
          <p:cNvPr id="27656" name="TextBox 8"/>
          <p:cNvSpPr txBox="1">
            <a:spLocks noChangeArrowheads="1"/>
          </p:cNvSpPr>
          <p:nvPr/>
        </p:nvSpPr>
        <p:spPr bwMode="auto">
          <a:xfrm>
            <a:off x="609600" y="584835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i="1"/>
              <a:t>Uncertainties (flux and observational) estimates from model-data comparisons in the study region.</a:t>
            </a:r>
          </a:p>
        </p:txBody>
      </p:sp>
      <p:sp>
        <p:nvSpPr>
          <p:cNvPr id="27657" name="Text Box 17"/>
          <p:cNvSpPr txBox="1">
            <a:spLocks noChangeArrowheads="1"/>
          </p:cNvSpPr>
          <p:nvPr/>
        </p:nvSpPr>
        <p:spPr bwMode="auto">
          <a:xfrm>
            <a:off x="4468813" y="4038600"/>
            <a:ext cx="15732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5220" rIns="81639" bIns="40820"/>
          <a:lstStyle>
            <a:lvl1pPr eaLnBrk="0" hangingPunct="0">
              <a:tabLst>
                <a:tab pos="655638" algn="l"/>
                <a:tab pos="1312863"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9pPr>
          </a:lstStyle>
          <a:p>
            <a:pPr eaLnBrk="1" hangingPunct="1"/>
            <a:r>
              <a:rPr lang="en-US" b="1">
                <a:solidFill>
                  <a:srgbClr val="0000FF"/>
                </a:solidFill>
              </a:rPr>
              <a:t>WRF vs LPDM</a:t>
            </a:r>
          </a:p>
        </p:txBody>
      </p:sp>
      <p:sp>
        <p:nvSpPr>
          <p:cNvPr id="27658" name="Text Box 16"/>
          <p:cNvSpPr txBox="1">
            <a:spLocks noChangeArrowheads="1"/>
          </p:cNvSpPr>
          <p:nvPr/>
        </p:nvSpPr>
        <p:spPr bwMode="auto">
          <a:xfrm>
            <a:off x="4800600" y="2655888"/>
            <a:ext cx="2330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5220" rIns="81639" bIns="40820"/>
          <a:lstStyle>
            <a:lvl1pPr eaLnBrk="0" hangingPunct="0">
              <a:tabLst>
                <a:tab pos="655638" algn="l"/>
                <a:tab pos="1312863" algn="l"/>
                <a:tab pos="1968500"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 pos="1968500"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 pos="1968500"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 pos="1968500"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 pos="1968500"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 pos="1968500"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 pos="1968500"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 pos="1968500"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 pos="1968500" algn="l"/>
              </a:tabLst>
              <a:defRPr sz="2000">
                <a:solidFill>
                  <a:schemeClr val="tx1"/>
                </a:solidFill>
                <a:latin typeface="Arial" pitchFamily="34" charset="0"/>
                <a:ea typeface="ＭＳ Ｐゴシック" pitchFamily="34" charset="-128"/>
              </a:defRPr>
            </a:lvl9pPr>
          </a:lstStyle>
          <a:p>
            <a:pPr eaLnBrk="1" hangingPunct="1"/>
            <a:r>
              <a:rPr lang="en-US" b="1">
                <a:solidFill>
                  <a:srgbClr val="0000FF"/>
                </a:solidFill>
              </a:rPr>
              <a:t>Purdue aircraft campaign</a:t>
            </a:r>
          </a:p>
        </p:txBody>
      </p:sp>
      <p:sp>
        <p:nvSpPr>
          <p:cNvPr id="27659" name="Text Box 15"/>
          <p:cNvSpPr txBox="1">
            <a:spLocks noChangeArrowheads="1"/>
          </p:cNvSpPr>
          <p:nvPr/>
        </p:nvSpPr>
        <p:spPr bwMode="auto">
          <a:xfrm>
            <a:off x="5832475" y="1143000"/>
            <a:ext cx="315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5220" rIns="81639" bIns="40820"/>
          <a:lstStyle>
            <a:lvl1pPr eaLnBrk="0" hangingPunct="0">
              <a:tabLst>
                <a:tab pos="655638" algn="l"/>
                <a:tab pos="1312863"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9pPr>
          </a:lstStyle>
          <a:p>
            <a:pPr eaLnBrk="1" hangingPunct="1"/>
            <a:r>
              <a:rPr lang="en-US" b="1">
                <a:solidFill>
                  <a:srgbClr val="0000FF"/>
                </a:solidFill>
              </a:rPr>
              <a:t>NOAA aircraft, boundary </a:t>
            </a:r>
          </a:p>
          <a:p>
            <a:pPr eaLnBrk="1" hangingPunct="1"/>
            <a:r>
              <a:rPr lang="en-US" b="1">
                <a:solidFill>
                  <a:srgbClr val="0000FF"/>
                </a:solidFill>
              </a:rPr>
              <a:t>towers</a:t>
            </a:r>
          </a:p>
        </p:txBody>
      </p:sp>
      <p:sp>
        <p:nvSpPr>
          <p:cNvPr id="13" name="Rectangle 12"/>
          <p:cNvSpPr>
            <a:spLocks noChangeArrowheads="1"/>
          </p:cNvSpPr>
          <p:nvPr/>
        </p:nvSpPr>
        <p:spPr bwMode="auto">
          <a:xfrm>
            <a:off x="2819400" y="1219200"/>
            <a:ext cx="2971800" cy="457200"/>
          </a:xfrm>
          <a:prstGeom prst="rect">
            <a:avLst/>
          </a:prstGeom>
          <a:noFill/>
          <a:ln w="9525">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27661" name="TextBox 13"/>
          <p:cNvSpPr txBox="1">
            <a:spLocks noChangeArrowheads="1"/>
          </p:cNvSpPr>
          <p:nvPr/>
        </p:nvSpPr>
        <p:spPr bwMode="auto">
          <a:xfrm>
            <a:off x="3048000" y="1295400"/>
            <a:ext cx="2455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Lateral boundary CO2</a:t>
            </a:r>
          </a:p>
        </p:txBody>
      </p:sp>
      <p:sp>
        <p:nvSpPr>
          <p:cNvPr id="27662" name="Text Box 14"/>
          <p:cNvSpPr txBox="1">
            <a:spLocks noChangeArrowheads="1"/>
          </p:cNvSpPr>
          <p:nvPr/>
        </p:nvSpPr>
        <p:spPr bwMode="auto">
          <a:xfrm>
            <a:off x="1533525" y="2686050"/>
            <a:ext cx="16446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5220" rIns="81639" bIns="40820"/>
          <a:lstStyle>
            <a:lvl1pPr eaLnBrk="0" hangingPunct="0">
              <a:tabLst>
                <a:tab pos="655638" algn="l"/>
                <a:tab pos="1312863"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9pPr>
          </a:lstStyle>
          <a:p>
            <a:pPr eaLnBrk="1" hangingPunct="1"/>
            <a:r>
              <a:rPr lang="en-US" b="1">
                <a:solidFill>
                  <a:srgbClr val="0000FF"/>
                </a:solidFill>
              </a:rPr>
              <a:t>Flux tower sites</a:t>
            </a:r>
          </a:p>
        </p:txBody>
      </p:sp>
      <p:sp>
        <p:nvSpPr>
          <p:cNvPr id="27663" name="Text Box 17"/>
          <p:cNvSpPr txBox="1">
            <a:spLocks noChangeArrowheads="1"/>
          </p:cNvSpPr>
          <p:nvPr/>
        </p:nvSpPr>
        <p:spPr bwMode="auto">
          <a:xfrm>
            <a:off x="6732588" y="4714875"/>
            <a:ext cx="15732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5220" rIns="81639" bIns="40820"/>
          <a:lstStyle>
            <a:lvl1pPr eaLnBrk="0" hangingPunct="0">
              <a:tabLst>
                <a:tab pos="655638" algn="l"/>
                <a:tab pos="1312863" algn="l"/>
              </a:tabLst>
              <a:defRPr sz="2000">
                <a:solidFill>
                  <a:schemeClr val="tx1"/>
                </a:solidFill>
                <a:latin typeface="Arial" pitchFamily="34" charset="0"/>
                <a:ea typeface="ＭＳ Ｐゴシック" pitchFamily="34" charset="-128"/>
              </a:defRPr>
            </a:lvl1pPr>
            <a:lvl2pPr marL="742950" indent="-285750" eaLnBrk="0" hangingPunct="0">
              <a:tabLst>
                <a:tab pos="655638" algn="l"/>
                <a:tab pos="1312863" algn="l"/>
              </a:tabLst>
              <a:defRPr sz="2000">
                <a:solidFill>
                  <a:schemeClr val="tx1"/>
                </a:solidFill>
                <a:latin typeface="Arial" pitchFamily="34" charset="0"/>
                <a:ea typeface="ＭＳ Ｐゴシック" pitchFamily="34" charset="-128"/>
              </a:defRPr>
            </a:lvl2pPr>
            <a:lvl3pPr marL="1143000" indent="-228600" eaLnBrk="0" hangingPunct="0">
              <a:tabLst>
                <a:tab pos="655638" algn="l"/>
                <a:tab pos="1312863" algn="l"/>
              </a:tabLst>
              <a:defRPr sz="2000">
                <a:solidFill>
                  <a:schemeClr val="tx1"/>
                </a:solidFill>
                <a:latin typeface="Arial" pitchFamily="34" charset="0"/>
                <a:ea typeface="ＭＳ Ｐゴシック" pitchFamily="34" charset="-128"/>
              </a:defRPr>
            </a:lvl3pPr>
            <a:lvl4pPr marL="1600200" indent="-228600" eaLnBrk="0" hangingPunct="0">
              <a:tabLst>
                <a:tab pos="655638" algn="l"/>
                <a:tab pos="1312863" algn="l"/>
              </a:tabLst>
              <a:defRPr sz="2000">
                <a:solidFill>
                  <a:schemeClr val="tx1"/>
                </a:solidFill>
                <a:latin typeface="Arial" pitchFamily="34" charset="0"/>
                <a:ea typeface="ＭＳ Ｐゴシック" pitchFamily="34" charset="-128"/>
              </a:defRPr>
            </a:lvl4pPr>
            <a:lvl5pPr marL="2057400" indent="-228600" eaLnBrk="0" hangingPunct="0">
              <a:tabLst>
                <a:tab pos="655638" algn="l"/>
                <a:tab pos="131286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55638" algn="l"/>
                <a:tab pos="1312863" algn="l"/>
              </a:tabLst>
              <a:defRPr sz="2000">
                <a:solidFill>
                  <a:schemeClr val="tx1"/>
                </a:solidFill>
                <a:latin typeface="Arial" pitchFamily="34" charset="0"/>
                <a:ea typeface="ＭＳ Ｐゴシック" pitchFamily="34" charset="-128"/>
              </a:defRPr>
            </a:lvl9pPr>
          </a:lstStyle>
          <a:p>
            <a:pPr eaLnBrk="1" hangingPunct="1"/>
            <a:r>
              <a:rPr lang="en-US" b="1">
                <a:solidFill>
                  <a:srgbClr val="0000FF"/>
                </a:solidFill>
              </a:rPr>
              <a:t>Instrument error</a:t>
            </a:r>
          </a:p>
        </p:txBody>
      </p:sp>
      <p:sp>
        <p:nvSpPr>
          <p:cNvPr id="27664" name="TextBox 19"/>
          <p:cNvSpPr txBox="1">
            <a:spLocks noChangeArrowheads="1"/>
          </p:cNvSpPr>
          <p:nvPr/>
        </p:nvSpPr>
        <p:spPr bwMode="auto">
          <a:xfrm>
            <a:off x="8545513" y="358140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R</a:t>
            </a:r>
          </a:p>
        </p:txBody>
      </p:sp>
      <p:sp>
        <p:nvSpPr>
          <p:cNvPr id="27665" name="TextBox 21"/>
          <p:cNvSpPr txBox="1">
            <a:spLocks noChangeArrowheads="1"/>
          </p:cNvSpPr>
          <p:nvPr/>
        </p:nvSpPr>
        <p:spPr bwMode="auto">
          <a:xfrm>
            <a:off x="2057400" y="16764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B</a:t>
            </a:r>
          </a:p>
        </p:txBody>
      </p:sp>
      <p:sp>
        <p:nvSpPr>
          <p:cNvPr id="27666" name="TextBox 22"/>
          <p:cNvSpPr txBox="1">
            <a:spLocks noChangeArrowheads="1"/>
          </p:cNvSpPr>
          <p:nvPr/>
        </p:nvSpPr>
        <p:spPr bwMode="auto">
          <a:xfrm>
            <a:off x="5638800" y="46482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y</a:t>
            </a:r>
          </a:p>
        </p:txBody>
      </p:sp>
      <p:sp>
        <p:nvSpPr>
          <p:cNvPr id="27667" name="TextBox 23"/>
          <p:cNvSpPr txBox="1">
            <a:spLocks noChangeArrowheads="1"/>
          </p:cNvSpPr>
          <p:nvPr/>
        </p:nvSpPr>
        <p:spPr bwMode="auto">
          <a:xfrm>
            <a:off x="3124200" y="4114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Hx</a:t>
            </a:r>
            <a:r>
              <a:rPr lang="en-US" baseline="-25000"/>
              <a:t>0</a:t>
            </a:r>
            <a:endParaRPr lang="en-US"/>
          </a:p>
        </p:txBody>
      </p:sp>
      <p:sp>
        <p:nvSpPr>
          <p:cNvPr id="27668" name="TextBox 24"/>
          <p:cNvSpPr txBox="1">
            <a:spLocks noChangeArrowheads="1"/>
          </p:cNvSpPr>
          <p:nvPr/>
        </p:nvSpPr>
        <p:spPr bwMode="auto">
          <a:xfrm>
            <a:off x="685800" y="1676400"/>
            <a:ext cx="420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x</a:t>
            </a:r>
            <a:r>
              <a:rPr lang="en-US" baseline="-25000"/>
              <a:t>0</a:t>
            </a:r>
            <a:endParaRPr lang="en-US"/>
          </a:p>
        </p:txBody>
      </p:sp>
      <p:sp>
        <p:nvSpPr>
          <p:cNvPr id="27669" name="TextBox 25"/>
          <p:cNvSpPr txBox="1">
            <a:spLocks noChangeArrowheads="1"/>
          </p:cNvSpPr>
          <p:nvPr/>
        </p:nvSpPr>
        <p:spPr bwMode="auto">
          <a:xfrm>
            <a:off x="5410200" y="1752600"/>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H</a:t>
            </a:r>
          </a:p>
        </p:txBody>
      </p:sp>
      <p:cxnSp>
        <p:nvCxnSpPr>
          <p:cNvPr id="28" name="Straight Connector 27"/>
          <p:cNvCxnSpPr>
            <a:cxnSpLocks noChangeShapeType="1"/>
          </p:cNvCxnSpPr>
          <p:nvPr/>
        </p:nvCxnSpPr>
        <p:spPr bwMode="auto">
          <a:xfrm rot="5400000">
            <a:off x="4001294" y="2018506"/>
            <a:ext cx="685800" cy="1588"/>
          </a:xfrm>
          <a:prstGeom prst="line">
            <a:avLst/>
          </a:prstGeom>
          <a:noFill/>
          <a:ln w="38100">
            <a:solidFill>
              <a:srgbClr val="000000"/>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671" name="TextBox 24"/>
          <p:cNvSpPr txBox="1">
            <a:spLocks noChangeArrowheads="1"/>
          </p:cNvSpPr>
          <p:nvPr/>
        </p:nvSpPr>
        <p:spPr bwMode="auto">
          <a:xfrm>
            <a:off x="304800" y="3790950"/>
            <a:ext cx="325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x</a:t>
            </a:r>
          </a:p>
        </p:txBody>
      </p:sp>
      <p:sp>
        <p:nvSpPr>
          <p:cNvPr id="27672" name="TextBox 23"/>
          <p:cNvSpPr txBox="1">
            <a:spLocks noChangeArrowheads="1"/>
          </p:cNvSpPr>
          <p:nvPr/>
        </p:nvSpPr>
        <p:spPr bwMode="auto">
          <a:xfrm>
            <a:off x="1600200" y="470535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y-Hx</a:t>
            </a:r>
            <a:r>
              <a:rPr lang="en-US" baseline="-25000"/>
              <a:t>0</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28600"/>
            <a:ext cx="8229600" cy="1143000"/>
          </a:xfrm>
        </p:spPr>
        <p:txBody>
          <a:bodyPr/>
          <a:lstStyle/>
          <a:p>
            <a:r>
              <a:rPr lang="en-US" smtClean="0">
                <a:ea typeface="ＭＳ Ｐゴシック" pitchFamily="34" charset="-128"/>
              </a:rPr>
              <a:t>Modifications for INFLUX</a:t>
            </a:r>
          </a:p>
        </p:txBody>
      </p:sp>
      <p:sp>
        <p:nvSpPr>
          <p:cNvPr id="28674" name="Content Placeholder 2"/>
          <p:cNvSpPr>
            <a:spLocks noGrp="1"/>
          </p:cNvSpPr>
          <p:nvPr>
            <p:ph idx="1"/>
          </p:nvPr>
        </p:nvSpPr>
        <p:spPr>
          <a:xfrm>
            <a:off x="457200" y="1417638"/>
            <a:ext cx="8229600" cy="4525962"/>
          </a:xfrm>
        </p:spPr>
        <p:txBody>
          <a:bodyPr/>
          <a:lstStyle/>
          <a:p>
            <a:r>
              <a:rPr lang="en-US" sz="2800" smtClean="0">
                <a:ea typeface="ＭＳ Ｐゴシック" pitchFamily="34" charset="-128"/>
              </a:rPr>
              <a:t>Urban boundary layer and land surface simulated (well?) in WRF-Chem.  Evaluate with meteorological observations.</a:t>
            </a:r>
          </a:p>
          <a:p>
            <a:r>
              <a:rPr lang="en-US" sz="2800" smtClean="0">
                <a:ea typeface="ＭＳ Ｐゴシック" pitchFamily="34" charset="-128"/>
              </a:rPr>
              <a:t>CO/CO</a:t>
            </a:r>
            <a:r>
              <a:rPr lang="en-US" sz="2800" baseline="-25000" smtClean="0">
                <a:ea typeface="ＭＳ Ｐゴシック" pitchFamily="34" charset="-128"/>
              </a:rPr>
              <a:t>2</a:t>
            </a:r>
            <a:r>
              <a:rPr lang="en-US" sz="2800" smtClean="0">
                <a:ea typeface="ＭＳ Ｐゴシック" pitchFamily="34" charset="-128"/>
              </a:rPr>
              <a:t>/</a:t>
            </a:r>
            <a:r>
              <a:rPr lang="en-US" sz="2800" baseline="30000" smtClean="0">
                <a:ea typeface="ＭＳ Ｐゴシック" pitchFamily="34" charset="-128"/>
              </a:rPr>
              <a:t>14</a:t>
            </a:r>
            <a:r>
              <a:rPr lang="en-US" sz="2800" smtClean="0">
                <a:ea typeface="ＭＳ Ｐゴシック" pitchFamily="34" charset="-128"/>
              </a:rPr>
              <a:t>CO</a:t>
            </a:r>
            <a:r>
              <a:rPr lang="en-US" sz="2800" baseline="-25000" smtClean="0">
                <a:ea typeface="ＭＳ Ｐゴシック" pitchFamily="34" charset="-128"/>
              </a:rPr>
              <a:t>2</a:t>
            </a:r>
            <a:r>
              <a:rPr lang="en-US" sz="2800" smtClean="0">
                <a:ea typeface="ＭＳ Ｐゴシック" pitchFamily="34" charset="-128"/>
              </a:rPr>
              <a:t> incorporated to disaggregate fossil and biogenic CO</a:t>
            </a:r>
            <a:r>
              <a:rPr lang="en-US" sz="2800" baseline="-25000" smtClean="0">
                <a:ea typeface="ＭＳ Ｐゴシック" pitchFamily="34" charset="-128"/>
              </a:rPr>
              <a:t>2</a:t>
            </a:r>
            <a:r>
              <a:rPr lang="en-US" sz="2800" smtClean="0">
                <a:ea typeface="ＭＳ Ｐゴシック" pitchFamily="34" charset="-128"/>
              </a:rPr>
              <a:t>. (</a:t>
            </a:r>
            <a:r>
              <a:rPr lang="en-US" sz="2800" i="1" smtClean="0">
                <a:ea typeface="ＭＳ Ｐゴシック" pitchFamily="34" charset="-128"/>
              </a:rPr>
              <a:t>A31H-02: Turnbull</a:t>
            </a:r>
            <a:r>
              <a:rPr lang="en-US" sz="2800" smtClean="0">
                <a:ea typeface="ＭＳ Ｐゴシック" pitchFamily="34" charset="-128"/>
              </a:rPr>
              <a:t>)</a:t>
            </a:r>
          </a:p>
          <a:p>
            <a:r>
              <a:rPr lang="en-US" sz="2800" smtClean="0">
                <a:ea typeface="ＭＳ Ｐゴシック" pitchFamily="34" charset="-128"/>
              </a:rPr>
              <a:t>Strong, relatively well-known point sources quantified prior to regional inversion.</a:t>
            </a:r>
          </a:p>
          <a:p>
            <a:pPr lvl="1"/>
            <a:r>
              <a:rPr lang="en-US" sz="2400" smtClean="0">
                <a:ea typeface="ＭＳ Ｐゴシック" pitchFamily="34" charset="-128"/>
              </a:rPr>
              <a:t>power plant – CO</a:t>
            </a:r>
            <a:r>
              <a:rPr lang="en-US" sz="2400" baseline="-25000" smtClean="0">
                <a:ea typeface="ＭＳ Ｐゴシック" pitchFamily="34" charset="-128"/>
              </a:rPr>
              <a:t>2</a:t>
            </a:r>
            <a:r>
              <a:rPr lang="en-US" sz="2400" smtClean="0">
                <a:ea typeface="ＭＳ Ｐゴシック" pitchFamily="34" charset="-128"/>
              </a:rPr>
              <a:t> </a:t>
            </a:r>
          </a:p>
          <a:p>
            <a:pPr lvl="1"/>
            <a:r>
              <a:rPr lang="en-US" sz="2400" smtClean="0">
                <a:ea typeface="ＭＳ Ｐゴシック" pitchFamily="34" charset="-128"/>
              </a:rPr>
              <a:t>landfill, waste water treatment plant – CH</a:t>
            </a:r>
            <a:r>
              <a:rPr lang="en-US" sz="2400" baseline="-25000" smtClean="0">
                <a:ea typeface="ＭＳ Ｐゴシック" pitchFamily="34" charset="-128"/>
              </a:rPr>
              <a:t>4</a:t>
            </a:r>
            <a:endParaRPr lang="en-US" sz="2400" smtClean="0">
              <a:ea typeface="ＭＳ Ｐゴシック" pitchFamily="34" charset="-128"/>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20167</TotalTime>
  <Words>1901</Words>
  <Application>Microsoft Office PowerPoint</Application>
  <PresentationFormat>On-screen Show (4:3)</PresentationFormat>
  <Paragraphs>283</Paragraphs>
  <Slides>48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ＭＳ Ｐゴシック</vt:lpstr>
      <vt:lpstr>Calibri</vt:lpstr>
      <vt:lpstr>DejaVu Sans</vt:lpstr>
      <vt:lpstr>Times New Roman</vt:lpstr>
      <vt:lpstr>Default Design</vt:lpstr>
      <vt:lpstr>Towards validation of urban GHG emissions using a very high resolution atmospheric inversion in the Indianapolis Flux Experiment </vt:lpstr>
      <vt:lpstr>INFLUX Objectives</vt:lpstr>
      <vt:lpstr>Outline</vt:lpstr>
      <vt:lpstr>PowerPoint Presentation</vt:lpstr>
      <vt:lpstr>Tower-based atmospheric inversion system</vt:lpstr>
      <vt:lpstr>Inversion system, continued</vt:lpstr>
      <vt:lpstr>PowerPoint Presentation</vt:lpstr>
      <vt:lpstr>Inversion system</vt:lpstr>
      <vt:lpstr>Modifications for INFLUX</vt:lpstr>
      <vt:lpstr>PowerPoint Presentation</vt:lpstr>
      <vt:lpstr>INFLUX ground-based instrumentation</vt:lpstr>
      <vt:lpstr>Status of ground-based observational system</vt:lpstr>
      <vt:lpstr>Observed: Comparison of [CO2] at 8 INFLUX sites September – November 2012.</vt:lpstr>
      <vt:lpstr>PowerPoint Presentation</vt:lpstr>
      <vt:lpstr>PowerPoint Presentation</vt:lpstr>
      <vt:lpstr>INFLUX ground-based instrumentation</vt:lpstr>
      <vt:lpstr>PowerPoint Presentation</vt:lpstr>
      <vt:lpstr>PowerPoint Presentation</vt:lpstr>
      <vt:lpstr>PowerPoint Presentation</vt:lpstr>
      <vt:lpstr>PowerPoint Presentation</vt:lpstr>
      <vt:lpstr>INFLUX ground-based instrumentation</vt:lpstr>
      <vt:lpstr>PowerPoint Presentation</vt:lpstr>
      <vt:lpstr>PowerPoint Presentation</vt:lpstr>
      <vt:lpstr>PowerPoint Presentation</vt:lpstr>
      <vt:lpstr>TCCON vs in-situ comparison: CO2</vt:lpstr>
      <vt:lpstr>PowerPoint Presentation</vt:lpstr>
      <vt:lpstr>PowerPoint Presentation</vt:lpstr>
      <vt:lpstr>Status of modeling system</vt:lpstr>
      <vt:lpstr>Status of modeling system</vt:lpstr>
      <vt:lpstr>Status of modeling system</vt:lpstr>
      <vt:lpstr>PowerPoint Presentation</vt:lpstr>
      <vt:lpstr>PowerPoint Presentation</vt:lpstr>
      <vt:lpstr>PowerPoint Presentation</vt:lpstr>
      <vt:lpstr>PowerPoint Presentation</vt:lpstr>
      <vt:lpstr>Winter CO2 differences, tower 2 vs. 1</vt:lpstr>
      <vt:lpstr>Winter CO2 differences, tower 2 vs. 1: Broken down by source of CO2</vt:lpstr>
      <vt:lpstr>PowerPoint Presentation</vt:lpstr>
      <vt:lpstr>Inversion system test</vt:lpstr>
      <vt:lpstr>Hestia total emissions without point sources</vt:lpstr>
      <vt:lpstr>Prior emissions errors</vt:lpstr>
      <vt:lpstr>PowerPoint Presentation</vt:lpstr>
      <vt:lpstr>Gain – relative improvement prior vs. posterior</vt:lpstr>
      <vt:lpstr>PowerPoint Presentation</vt:lpstr>
      <vt:lpstr>PowerPoint Presentation</vt:lpstr>
      <vt:lpstr>PowerPoint Presentation</vt:lpstr>
      <vt:lpstr>Sectoral atmospheric mole fractions, tower by tower</vt:lpstr>
      <vt:lpstr>INFLUX ground-based instrumentation</vt:lpstr>
      <vt:lpstr>Conclusions</vt:lpstr>
    </vt:vector>
  </TitlesOfParts>
  <Company>NCAR/UCAR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 of Workshop</dc:title>
  <dc:creator>Lisa Dilling</dc:creator>
  <cp:lastModifiedBy>PAUL C SVENSON JR</cp:lastModifiedBy>
  <cp:revision>594</cp:revision>
  <cp:lastPrinted>2011-12-05T19:36:46Z</cp:lastPrinted>
  <dcterms:created xsi:type="dcterms:W3CDTF">2012-12-06T05:34:06Z</dcterms:created>
  <dcterms:modified xsi:type="dcterms:W3CDTF">2013-02-13T18:25:20Z</dcterms:modified>
</cp:coreProperties>
</file>