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42062400" cy="42062400"/>
  <p:notesSz cx="7019925" cy="9305925"/>
  <p:defaultTextStyle>
    <a:defPPr>
      <a:defRPr lang="en-US"/>
    </a:defPPr>
    <a:lvl1pPr marL="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1pPr>
    <a:lvl2pPr marL="2018995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2pPr>
    <a:lvl3pPr marL="403799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3pPr>
    <a:lvl4pPr marL="605698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4pPr>
    <a:lvl5pPr marL="807598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5pPr>
    <a:lvl6pPr marL="1009497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6pPr>
    <a:lvl7pPr marL="1211397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7pPr>
    <a:lvl8pPr marL="1413296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8pPr>
    <a:lvl9pPr marL="16151962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248">
          <p15:clr>
            <a:srgbClr val="A4A3A4"/>
          </p15:clr>
        </p15:guide>
        <p15:guide id="2" pos="132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>
      <p:cViewPr>
        <p:scale>
          <a:sx n="30" d="100"/>
          <a:sy n="30" d="100"/>
        </p:scale>
        <p:origin x="-1608" y="2994"/>
      </p:cViewPr>
      <p:guideLst>
        <p:guide orient="horz" pos="13248"/>
        <p:guide pos="132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5440E-2E29-4A77-981A-AFD297EBF973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65300" y="698500"/>
            <a:ext cx="348932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3A8DD-62D3-4323-826D-AFBCBF6D7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9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3A8DD-62D3-4323-826D-AFBCBF6D76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24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4680" y="6883826"/>
            <a:ext cx="35753040" cy="14643947"/>
          </a:xfrm>
        </p:spPr>
        <p:txBody>
          <a:bodyPr anchor="b"/>
          <a:lstStyle>
            <a:lvl1pPr algn="ctr">
              <a:defRPr sz="27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22092500"/>
            <a:ext cx="31546800" cy="10155340"/>
          </a:xfrm>
        </p:spPr>
        <p:txBody>
          <a:bodyPr/>
          <a:lstStyle>
            <a:lvl1pPr marL="0" indent="0" algn="ctr">
              <a:buNone/>
              <a:defRPr sz="11040"/>
            </a:lvl1pPr>
            <a:lvl2pPr marL="2103120" indent="0" algn="ctr">
              <a:buNone/>
              <a:defRPr sz="9200"/>
            </a:lvl2pPr>
            <a:lvl3pPr marL="4206240" indent="0" algn="ctr">
              <a:buNone/>
              <a:defRPr sz="8280"/>
            </a:lvl3pPr>
            <a:lvl4pPr marL="6309360" indent="0" algn="ctr">
              <a:buNone/>
              <a:defRPr sz="7360"/>
            </a:lvl4pPr>
            <a:lvl5pPr marL="8412480" indent="0" algn="ctr">
              <a:buNone/>
              <a:defRPr sz="7360"/>
            </a:lvl5pPr>
            <a:lvl6pPr marL="10515600" indent="0" algn="ctr">
              <a:buNone/>
              <a:defRPr sz="7360"/>
            </a:lvl6pPr>
            <a:lvl7pPr marL="12618720" indent="0" algn="ctr">
              <a:buNone/>
              <a:defRPr sz="7360"/>
            </a:lvl7pPr>
            <a:lvl8pPr marL="14721840" indent="0" algn="ctr">
              <a:buNone/>
              <a:defRPr sz="7360"/>
            </a:lvl8pPr>
            <a:lvl9pPr marL="16824960" indent="0" algn="ctr">
              <a:buNone/>
              <a:defRPr sz="7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B110-87C3-4433-AB53-A791DF8CE388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F892-FEFE-4143-9171-11E7DA5E44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84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B110-87C3-4433-AB53-A791DF8CE388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F892-FEFE-4143-9171-11E7DA5E44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6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100907" y="2239433"/>
            <a:ext cx="9069705" cy="356459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1792" y="2239433"/>
            <a:ext cx="26683335" cy="356459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B110-87C3-4433-AB53-A791DF8CE388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F892-FEFE-4143-9171-11E7DA5E44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2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B110-87C3-4433-AB53-A791DF8CE388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F892-FEFE-4143-9171-11E7DA5E44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30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9885" y="10486402"/>
            <a:ext cx="36278820" cy="17496787"/>
          </a:xfrm>
        </p:spPr>
        <p:txBody>
          <a:bodyPr anchor="b"/>
          <a:lstStyle>
            <a:lvl1pPr>
              <a:defRPr sz="27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9885" y="28148716"/>
            <a:ext cx="36278820" cy="9201147"/>
          </a:xfrm>
        </p:spPr>
        <p:txBody>
          <a:bodyPr/>
          <a:lstStyle>
            <a:lvl1pPr marL="0" indent="0">
              <a:buNone/>
              <a:defRPr sz="11040">
                <a:solidFill>
                  <a:schemeClr val="tx1"/>
                </a:solidFill>
              </a:defRPr>
            </a:lvl1pPr>
            <a:lvl2pPr marL="210312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2pPr>
            <a:lvl3pPr marL="4206240" indent="0">
              <a:buNone/>
              <a:defRPr sz="8280">
                <a:solidFill>
                  <a:schemeClr val="tx1">
                    <a:tint val="75000"/>
                  </a:schemeClr>
                </a:solidFill>
              </a:defRPr>
            </a:lvl3pPr>
            <a:lvl4pPr marL="6309360" indent="0">
              <a:buNone/>
              <a:defRPr sz="7360">
                <a:solidFill>
                  <a:schemeClr val="tx1">
                    <a:tint val="75000"/>
                  </a:schemeClr>
                </a:solidFill>
              </a:defRPr>
            </a:lvl4pPr>
            <a:lvl5pPr marL="8412480" indent="0">
              <a:buNone/>
              <a:defRPr sz="7360">
                <a:solidFill>
                  <a:schemeClr val="tx1">
                    <a:tint val="75000"/>
                  </a:schemeClr>
                </a:solidFill>
              </a:defRPr>
            </a:lvl5pPr>
            <a:lvl6pPr marL="10515600" indent="0">
              <a:buNone/>
              <a:defRPr sz="7360">
                <a:solidFill>
                  <a:schemeClr val="tx1">
                    <a:tint val="75000"/>
                  </a:schemeClr>
                </a:solidFill>
              </a:defRPr>
            </a:lvl6pPr>
            <a:lvl7pPr marL="12618720" indent="0">
              <a:buNone/>
              <a:defRPr sz="7360">
                <a:solidFill>
                  <a:schemeClr val="tx1">
                    <a:tint val="75000"/>
                  </a:schemeClr>
                </a:solidFill>
              </a:defRPr>
            </a:lvl7pPr>
            <a:lvl8pPr marL="14721840" indent="0">
              <a:buNone/>
              <a:defRPr sz="7360">
                <a:solidFill>
                  <a:schemeClr val="tx1">
                    <a:tint val="75000"/>
                  </a:schemeClr>
                </a:solidFill>
              </a:defRPr>
            </a:lvl8pPr>
            <a:lvl9pPr marL="16824960" indent="0">
              <a:buNone/>
              <a:defRPr sz="7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B110-87C3-4433-AB53-A791DF8CE388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F892-FEFE-4143-9171-11E7DA5E44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3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91790" y="11197167"/>
            <a:ext cx="17876520" cy="266882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294090" y="11197167"/>
            <a:ext cx="17876520" cy="266882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B110-87C3-4433-AB53-A791DF8CE388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F892-FEFE-4143-9171-11E7DA5E44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3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7269" y="2239442"/>
            <a:ext cx="36278820" cy="8130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7273" y="10311133"/>
            <a:ext cx="17794364" cy="5053327"/>
          </a:xfrm>
        </p:spPr>
        <p:txBody>
          <a:bodyPr anchor="b"/>
          <a:lstStyle>
            <a:lvl1pPr marL="0" indent="0">
              <a:buNone/>
              <a:defRPr sz="11040" b="1"/>
            </a:lvl1pPr>
            <a:lvl2pPr marL="2103120" indent="0">
              <a:buNone/>
              <a:defRPr sz="9200" b="1"/>
            </a:lvl2pPr>
            <a:lvl3pPr marL="4206240" indent="0">
              <a:buNone/>
              <a:defRPr sz="8280" b="1"/>
            </a:lvl3pPr>
            <a:lvl4pPr marL="6309360" indent="0">
              <a:buNone/>
              <a:defRPr sz="7360" b="1"/>
            </a:lvl4pPr>
            <a:lvl5pPr marL="8412480" indent="0">
              <a:buNone/>
              <a:defRPr sz="7360" b="1"/>
            </a:lvl5pPr>
            <a:lvl6pPr marL="10515600" indent="0">
              <a:buNone/>
              <a:defRPr sz="7360" b="1"/>
            </a:lvl6pPr>
            <a:lvl7pPr marL="12618720" indent="0">
              <a:buNone/>
              <a:defRPr sz="7360" b="1"/>
            </a:lvl7pPr>
            <a:lvl8pPr marL="14721840" indent="0">
              <a:buNone/>
              <a:defRPr sz="7360" b="1"/>
            </a:lvl8pPr>
            <a:lvl9pPr marL="16824960" indent="0">
              <a:buNone/>
              <a:defRPr sz="7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7273" y="15364460"/>
            <a:ext cx="17794364" cy="225988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294092" y="10311133"/>
            <a:ext cx="17881999" cy="5053327"/>
          </a:xfrm>
        </p:spPr>
        <p:txBody>
          <a:bodyPr anchor="b"/>
          <a:lstStyle>
            <a:lvl1pPr marL="0" indent="0">
              <a:buNone/>
              <a:defRPr sz="11040" b="1"/>
            </a:lvl1pPr>
            <a:lvl2pPr marL="2103120" indent="0">
              <a:buNone/>
              <a:defRPr sz="9200" b="1"/>
            </a:lvl2pPr>
            <a:lvl3pPr marL="4206240" indent="0">
              <a:buNone/>
              <a:defRPr sz="8280" b="1"/>
            </a:lvl3pPr>
            <a:lvl4pPr marL="6309360" indent="0">
              <a:buNone/>
              <a:defRPr sz="7360" b="1"/>
            </a:lvl4pPr>
            <a:lvl5pPr marL="8412480" indent="0">
              <a:buNone/>
              <a:defRPr sz="7360" b="1"/>
            </a:lvl5pPr>
            <a:lvl6pPr marL="10515600" indent="0">
              <a:buNone/>
              <a:defRPr sz="7360" b="1"/>
            </a:lvl6pPr>
            <a:lvl7pPr marL="12618720" indent="0">
              <a:buNone/>
              <a:defRPr sz="7360" b="1"/>
            </a:lvl7pPr>
            <a:lvl8pPr marL="14721840" indent="0">
              <a:buNone/>
              <a:defRPr sz="7360" b="1"/>
            </a:lvl8pPr>
            <a:lvl9pPr marL="16824960" indent="0">
              <a:buNone/>
              <a:defRPr sz="7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294092" y="15364460"/>
            <a:ext cx="17881999" cy="225988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B110-87C3-4433-AB53-A791DF8CE388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F892-FEFE-4143-9171-11E7DA5E44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29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B110-87C3-4433-AB53-A791DF8CE388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F892-FEFE-4143-9171-11E7DA5E44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5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B110-87C3-4433-AB53-A791DF8CE388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F892-FEFE-4143-9171-11E7DA5E44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0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7269" y="2804160"/>
            <a:ext cx="13566219" cy="9814560"/>
          </a:xfrm>
        </p:spPr>
        <p:txBody>
          <a:bodyPr anchor="b"/>
          <a:lstStyle>
            <a:lvl1pPr>
              <a:defRPr sz="14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81999" y="6056216"/>
            <a:ext cx="21294090" cy="29891567"/>
          </a:xfrm>
        </p:spPr>
        <p:txBody>
          <a:bodyPr/>
          <a:lstStyle>
            <a:lvl1pPr>
              <a:defRPr sz="14720"/>
            </a:lvl1pPr>
            <a:lvl2pPr>
              <a:defRPr sz="12880"/>
            </a:lvl2pPr>
            <a:lvl3pPr>
              <a:defRPr sz="1104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97269" y="12618720"/>
            <a:ext cx="13566219" cy="23377740"/>
          </a:xfrm>
        </p:spPr>
        <p:txBody>
          <a:bodyPr/>
          <a:lstStyle>
            <a:lvl1pPr marL="0" indent="0">
              <a:buNone/>
              <a:defRPr sz="7360"/>
            </a:lvl1pPr>
            <a:lvl2pPr marL="2103120" indent="0">
              <a:buNone/>
              <a:defRPr sz="6440"/>
            </a:lvl2pPr>
            <a:lvl3pPr marL="4206240" indent="0">
              <a:buNone/>
              <a:defRPr sz="5520"/>
            </a:lvl3pPr>
            <a:lvl4pPr marL="6309360" indent="0">
              <a:buNone/>
              <a:defRPr sz="4600"/>
            </a:lvl4pPr>
            <a:lvl5pPr marL="8412480" indent="0">
              <a:buNone/>
              <a:defRPr sz="4600"/>
            </a:lvl5pPr>
            <a:lvl6pPr marL="10515600" indent="0">
              <a:buNone/>
              <a:defRPr sz="4600"/>
            </a:lvl6pPr>
            <a:lvl7pPr marL="12618720" indent="0">
              <a:buNone/>
              <a:defRPr sz="4600"/>
            </a:lvl7pPr>
            <a:lvl8pPr marL="14721840" indent="0">
              <a:buNone/>
              <a:defRPr sz="4600"/>
            </a:lvl8pPr>
            <a:lvl9pPr marL="16824960" indent="0">
              <a:buNone/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B110-87C3-4433-AB53-A791DF8CE388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F892-FEFE-4143-9171-11E7DA5E44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63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7269" y="2804160"/>
            <a:ext cx="13566219" cy="9814560"/>
          </a:xfrm>
        </p:spPr>
        <p:txBody>
          <a:bodyPr anchor="b"/>
          <a:lstStyle>
            <a:lvl1pPr>
              <a:defRPr sz="14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81999" y="6056216"/>
            <a:ext cx="21294090" cy="29891567"/>
          </a:xfrm>
        </p:spPr>
        <p:txBody>
          <a:bodyPr anchor="t"/>
          <a:lstStyle>
            <a:lvl1pPr marL="0" indent="0">
              <a:buNone/>
              <a:defRPr sz="14720"/>
            </a:lvl1pPr>
            <a:lvl2pPr marL="2103120" indent="0">
              <a:buNone/>
              <a:defRPr sz="12880"/>
            </a:lvl2pPr>
            <a:lvl3pPr marL="4206240" indent="0">
              <a:buNone/>
              <a:defRPr sz="11040"/>
            </a:lvl3pPr>
            <a:lvl4pPr marL="6309360" indent="0">
              <a:buNone/>
              <a:defRPr sz="9200"/>
            </a:lvl4pPr>
            <a:lvl5pPr marL="8412480" indent="0">
              <a:buNone/>
              <a:defRPr sz="9200"/>
            </a:lvl5pPr>
            <a:lvl6pPr marL="10515600" indent="0">
              <a:buNone/>
              <a:defRPr sz="9200"/>
            </a:lvl6pPr>
            <a:lvl7pPr marL="12618720" indent="0">
              <a:buNone/>
              <a:defRPr sz="9200"/>
            </a:lvl7pPr>
            <a:lvl8pPr marL="14721840" indent="0">
              <a:buNone/>
              <a:defRPr sz="9200"/>
            </a:lvl8pPr>
            <a:lvl9pPr marL="16824960" indent="0">
              <a:buNone/>
              <a:defRPr sz="9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97269" y="12618720"/>
            <a:ext cx="13566219" cy="23377740"/>
          </a:xfrm>
        </p:spPr>
        <p:txBody>
          <a:bodyPr/>
          <a:lstStyle>
            <a:lvl1pPr marL="0" indent="0">
              <a:buNone/>
              <a:defRPr sz="7360"/>
            </a:lvl1pPr>
            <a:lvl2pPr marL="2103120" indent="0">
              <a:buNone/>
              <a:defRPr sz="6440"/>
            </a:lvl2pPr>
            <a:lvl3pPr marL="4206240" indent="0">
              <a:buNone/>
              <a:defRPr sz="5520"/>
            </a:lvl3pPr>
            <a:lvl4pPr marL="6309360" indent="0">
              <a:buNone/>
              <a:defRPr sz="4600"/>
            </a:lvl4pPr>
            <a:lvl5pPr marL="8412480" indent="0">
              <a:buNone/>
              <a:defRPr sz="4600"/>
            </a:lvl5pPr>
            <a:lvl6pPr marL="10515600" indent="0">
              <a:buNone/>
              <a:defRPr sz="4600"/>
            </a:lvl6pPr>
            <a:lvl7pPr marL="12618720" indent="0">
              <a:buNone/>
              <a:defRPr sz="4600"/>
            </a:lvl7pPr>
            <a:lvl8pPr marL="14721840" indent="0">
              <a:buNone/>
              <a:defRPr sz="4600"/>
            </a:lvl8pPr>
            <a:lvl9pPr marL="16824960" indent="0">
              <a:buNone/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B110-87C3-4433-AB53-A791DF8CE388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F892-FEFE-4143-9171-11E7DA5E44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4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1790" y="2239442"/>
            <a:ext cx="36278820" cy="813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1790" y="11197167"/>
            <a:ext cx="36278820" cy="26688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91790" y="38985623"/>
            <a:ext cx="9464040" cy="2239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3B110-87C3-4433-AB53-A791DF8CE388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933170" y="38985623"/>
            <a:ext cx="14196060" cy="2239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706570" y="38985623"/>
            <a:ext cx="9464040" cy="2239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6F892-FEFE-4143-9171-11E7DA5E44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1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206240" rtl="0" eaLnBrk="1" latinLnBrk="0" hangingPunct="1">
        <a:lnSpc>
          <a:spcPct val="90000"/>
        </a:lnSpc>
        <a:spcBef>
          <a:spcPct val="0"/>
        </a:spcBef>
        <a:buNone/>
        <a:defRPr sz="202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1560" indent="-1051560" algn="l" defTabSz="4206240" rtl="0" eaLnBrk="1" latinLnBrk="0" hangingPunct="1">
        <a:lnSpc>
          <a:spcPct val="90000"/>
        </a:lnSpc>
        <a:spcBef>
          <a:spcPts val="4600"/>
        </a:spcBef>
        <a:buFont typeface="Arial" panose="020B0604020202020204" pitchFamily="34" charset="0"/>
        <a:buChar char="•"/>
        <a:defRPr sz="12880" kern="1200">
          <a:solidFill>
            <a:schemeClr val="tx1"/>
          </a:solidFill>
          <a:latin typeface="+mn-lt"/>
          <a:ea typeface="+mn-ea"/>
          <a:cs typeface="+mn-cs"/>
        </a:defRPr>
      </a:lvl1pPr>
      <a:lvl2pPr marL="3154680" indent="-1051560" algn="l" defTabSz="420624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11040" kern="1200">
          <a:solidFill>
            <a:schemeClr val="tx1"/>
          </a:solidFill>
          <a:latin typeface="+mn-lt"/>
          <a:ea typeface="+mn-ea"/>
          <a:cs typeface="+mn-cs"/>
        </a:defRPr>
      </a:lvl2pPr>
      <a:lvl3pPr marL="5257800" indent="-1051560" algn="l" defTabSz="420624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7360920" indent="-1051560" algn="l" defTabSz="420624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8280" kern="1200">
          <a:solidFill>
            <a:schemeClr val="tx1"/>
          </a:solidFill>
          <a:latin typeface="+mn-lt"/>
          <a:ea typeface="+mn-ea"/>
          <a:cs typeface="+mn-cs"/>
        </a:defRPr>
      </a:lvl4pPr>
      <a:lvl5pPr marL="9464040" indent="-1051560" algn="l" defTabSz="420624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8280" kern="1200">
          <a:solidFill>
            <a:schemeClr val="tx1"/>
          </a:solidFill>
          <a:latin typeface="+mn-lt"/>
          <a:ea typeface="+mn-ea"/>
          <a:cs typeface="+mn-cs"/>
        </a:defRPr>
      </a:lvl5pPr>
      <a:lvl6pPr marL="11567160" indent="-1051560" algn="l" defTabSz="420624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8280" kern="1200">
          <a:solidFill>
            <a:schemeClr val="tx1"/>
          </a:solidFill>
          <a:latin typeface="+mn-lt"/>
          <a:ea typeface="+mn-ea"/>
          <a:cs typeface="+mn-cs"/>
        </a:defRPr>
      </a:lvl6pPr>
      <a:lvl7pPr marL="13670280" indent="-1051560" algn="l" defTabSz="420624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8280" kern="1200">
          <a:solidFill>
            <a:schemeClr val="tx1"/>
          </a:solidFill>
          <a:latin typeface="+mn-lt"/>
          <a:ea typeface="+mn-ea"/>
          <a:cs typeface="+mn-cs"/>
        </a:defRPr>
      </a:lvl7pPr>
      <a:lvl8pPr marL="15773400" indent="-1051560" algn="l" defTabSz="420624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8280" kern="1200">
          <a:solidFill>
            <a:schemeClr val="tx1"/>
          </a:solidFill>
          <a:latin typeface="+mn-lt"/>
          <a:ea typeface="+mn-ea"/>
          <a:cs typeface="+mn-cs"/>
        </a:defRPr>
      </a:lvl8pPr>
      <a:lvl9pPr marL="17876520" indent="-1051560" algn="l" defTabSz="420624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8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1pPr>
      <a:lvl2pPr marL="210312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2pPr>
      <a:lvl3pPr marL="420624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4pPr>
      <a:lvl5pPr marL="841248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5pPr>
      <a:lvl6pPr marL="1051560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6pPr>
      <a:lvl7pPr marL="1261872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7pPr>
      <a:lvl8pPr marL="1472184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8pPr>
      <a:lvl9pPr marL="1682496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jp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gif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28651" y="11025756"/>
            <a:ext cx="19286216" cy="18641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defTabSz="914400">
              <a:spcBef>
                <a:spcPct val="20000"/>
              </a:spcBef>
              <a:defRPr/>
            </a:pPr>
            <a:r>
              <a:rPr lang="en-US" sz="8000" b="1" dirty="0" smtClean="0">
                <a:ln w="12700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The INFLUX Experiment</a:t>
            </a:r>
          </a:p>
          <a:p>
            <a:pPr defTabSz="914400">
              <a:lnSpc>
                <a:spcPts val="4000"/>
              </a:lnSpc>
              <a:spcBef>
                <a:spcPct val="20000"/>
              </a:spcBef>
              <a:defRPr/>
            </a:pPr>
            <a:r>
              <a:rPr lang="en-US" sz="4000" dirty="0"/>
              <a:t>A 12 station surface-based measurement network monitoring CO</a:t>
            </a:r>
            <a:r>
              <a:rPr lang="en-US" sz="4000" baseline="-25000" dirty="0"/>
              <a:t>2</a:t>
            </a:r>
            <a:r>
              <a:rPr lang="en-US" sz="4000" dirty="0"/>
              <a:t>, CO, and CH</a:t>
            </a:r>
            <a:r>
              <a:rPr lang="en-US" sz="4000" baseline="-25000" dirty="0"/>
              <a:t>4 </a:t>
            </a:r>
            <a:r>
              <a:rPr lang="en-US" sz="4000" dirty="0"/>
              <a:t>has been deployed in and around the Indianapolis, IN metropolitan area as part of the Indianapolis Flux Experiment (INFLUX).  Measurements began </a:t>
            </a:r>
            <a:r>
              <a:rPr lang="en-US" sz="4000" dirty="0" smtClean="0"/>
              <a:t>in </a:t>
            </a:r>
            <a:r>
              <a:rPr lang="en-US" sz="4000" dirty="0"/>
              <a:t>2010 with network installation completed in 2013.  Observations are made at heights ranging from 39 m to 130 m using communication towers.  </a:t>
            </a:r>
            <a:endParaRPr lang="en-US" sz="4000" dirty="0" smtClean="0"/>
          </a:p>
          <a:p>
            <a:pPr defTabSz="914400">
              <a:lnSpc>
                <a:spcPts val="4000"/>
              </a:lnSpc>
              <a:spcBef>
                <a:spcPct val="20000"/>
              </a:spcBef>
              <a:defRPr/>
            </a:pPr>
            <a:endParaRPr lang="en-US" sz="4000" dirty="0" smtClean="0"/>
          </a:p>
          <a:p>
            <a:pPr defTabSz="914400">
              <a:lnSpc>
                <a:spcPts val="4000"/>
              </a:lnSpc>
              <a:spcBef>
                <a:spcPct val="20000"/>
              </a:spcBef>
              <a:defRPr/>
            </a:pPr>
            <a:r>
              <a:rPr lang="en-US" sz="4000" dirty="0" smtClean="0"/>
              <a:t>Current State of Tower Measurements:</a:t>
            </a:r>
          </a:p>
          <a:p>
            <a:pPr marL="571500" indent="-571500" defTabSz="914400">
              <a:lnSpc>
                <a:spcPts val="4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/>
              <a:t>Cavity ring-down spectrometers (Picarro, Inc.) </a:t>
            </a:r>
            <a:r>
              <a:rPr lang="en-US" sz="4000" dirty="0" smtClean="0"/>
              <a:t>used </a:t>
            </a:r>
            <a:r>
              <a:rPr lang="en-US" sz="4000" dirty="0"/>
              <a:t>at all 12 sites</a:t>
            </a:r>
          </a:p>
          <a:p>
            <a:pPr marL="2590495" lvl="1" indent="-571500" defTabSz="914400">
              <a:lnSpc>
                <a:spcPts val="4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/>
              <a:t>Each site has at least one calibrated reference tank sampled daily.  </a:t>
            </a:r>
          </a:p>
          <a:p>
            <a:pPr marL="571500" indent="-571500" defTabSz="914400">
              <a:lnSpc>
                <a:spcPts val="4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/>
              <a:t>2 sites measure </a:t>
            </a:r>
            <a:r>
              <a:rPr lang="en-US" sz="4000" dirty="0"/>
              <a:t>CO</a:t>
            </a:r>
            <a:r>
              <a:rPr lang="en-US" sz="4000" baseline="-25000" dirty="0"/>
              <a:t>2</a:t>
            </a:r>
            <a:r>
              <a:rPr lang="en-US" sz="4000" dirty="0"/>
              <a:t>, CO, and </a:t>
            </a:r>
            <a:r>
              <a:rPr lang="en-US" sz="4000" dirty="0" smtClean="0"/>
              <a:t>CH</a:t>
            </a:r>
            <a:r>
              <a:rPr lang="en-US" sz="4000" baseline="-25000" dirty="0" smtClean="0"/>
              <a:t>4</a:t>
            </a:r>
            <a:endParaRPr lang="en-US" sz="4000" baseline="-25000" dirty="0"/>
          </a:p>
          <a:p>
            <a:pPr marL="571500" indent="-571500" defTabSz="914400">
              <a:lnSpc>
                <a:spcPts val="4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/>
              <a:t>3 sites </a:t>
            </a:r>
            <a:r>
              <a:rPr lang="en-US" sz="4000" dirty="0"/>
              <a:t>measure </a:t>
            </a:r>
            <a:r>
              <a:rPr lang="en-US" sz="4000" dirty="0" smtClean="0"/>
              <a:t>CO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and CO</a:t>
            </a:r>
          </a:p>
          <a:p>
            <a:pPr marL="571500" indent="-571500" defTabSz="914400">
              <a:lnSpc>
                <a:spcPts val="4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/>
              <a:t>7 sites measure CO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and CH</a:t>
            </a:r>
            <a:r>
              <a:rPr lang="en-US" sz="4000" baseline="-25000" dirty="0" smtClean="0"/>
              <a:t>4</a:t>
            </a:r>
            <a:endParaRPr lang="en-US" sz="4000" dirty="0"/>
          </a:p>
          <a:p>
            <a:pPr marL="2590495" lvl="1" indent="-571500" defTabSz="914400">
              <a:lnSpc>
                <a:spcPts val="4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/>
              <a:t>4 CO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-only replaced </a:t>
            </a:r>
            <a:r>
              <a:rPr lang="en-US" sz="4000" dirty="0"/>
              <a:t>with </a:t>
            </a:r>
            <a:r>
              <a:rPr lang="en-US" sz="4000" dirty="0" smtClean="0"/>
              <a:t>CO</a:t>
            </a:r>
            <a:r>
              <a:rPr lang="en-US" sz="4000" baseline="-25000" dirty="0" smtClean="0"/>
              <a:t>2</a:t>
            </a:r>
            <a:r>
              <a:rPr lang="en-US" sz="4000" dirty="0"/>
              <a:t> </a:t>
            </a:r>
            <a:r>
              <a:rPr lang="en-US" sz="4000" dirty="0" smtClean="0"/>
              <a:t>and CH</a:t>
            </a:r>
            <a:r>
              <a:rPr lang="en-US" sz="4000" baseline="-25000" dirty="0" smtClean="0"/>
              <a:t>4</a:t>
            </a:r>
            <a:r>
              <a:rPr lang="en-US" sz="4000" dirty="0" smtClean="0"/>
              <a:t> in Fall 2014</a:t>
            </a:r>
          </a:p>
          <a:p>
            <a:pPr marL="571500" indent="-571500" defTabSz="914400">
              <a:lnSpc>
                <a:spcPts val="4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/>
              <a:t>Flasks </a:t>
            </a:r>
            <a:r>
              <a:rPr lang="en-US" sz="4000" dirty="0"/>
              <a:t>packages </a:t>
            </a:r>
            <a:r>
              <a:rPr lang="en-US" sz="4000" dirty="0" smtClean="0"/>
              <a:t>at </a:t>
            </a:r>
            <a:r>
              <a:rPr lang="en-US" sz="4000" dirty="0"/>
              <a:t>5 sites </a:t>
            </a:r>
            <a:r>
              <a:rPr lang="en-US" sz="4000" dirty="0" smtClean="0"/>
              <a:t>provide</a:t>
            </a:r>
            <a:endParaRPr lang="en-US" sz="4000" dirty="0" smtClean="0"/>
          </a:p>
          <a:p>
            <a:pPr marL="2590495" lvl="1" indent="-571500" defTabSz="914400">
              <a:lnSpc>
                <a:spcPts val="4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/>
              <a:t>One-hour </a:t>
            </a:r>
            <a:r>
              <a:rPr lang="en-US" sz="4000" dirty="0"/>
              <a:t>integrated air samples</a:t>
            </a:r>
          </a:p>
          <a:p>
            <a:pPr defTabSz="914400">
              <a:lnSpc>
                <a:spcPts val="4000"/>
              </a:lnSpc>
              <a:spcBef>
                <a:spcPct val="20000"/>
              </a:spcBef>
              <a:defRPr/>
            </a:pPr>
            <a:endParaRPr lang="en-US" sz="4000" dirty="0"/>
          </a:p>
          <a:p>
            <a:pPr defTabSz="914400">
              <a:lnSpc>
                <a:spcPts val="4000"/>
              </a:lnSpc>
              <a:spcBef>
                <a:spcPct val="20000"/>
              </a:spcBef>
              <a:defRPr/>
            </a:pPr>
            <a:r>
              <a:rPr lang="en-US" sz="4000" dirty="0" smtClean="0"/>
              <a:t>This poster will discuss:</a:t>
            </a:r>
          </a:p>
          <a:p>
            <a:pPr marL="571500" indent="-571500" defTabSz="914400">
              <a:lnSpc>
                <a:spcPts val="4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/>
              <a:t>Instrument </a:t>
            </a:r>
            <a:r>
              <a:rPr lang="en-US" sz="4000" dirty="0"/>
              <a:t>calibration </a:t>
            </a:r>
            <a:r>
              <a:rPr lang="en-US" sz="4000" dirty="0" smtClean="0"/>
              <a:t>procedures</a:t>
            </a:r>
          </a:p>
          <a:p>
            <a:pPr marL="571500" indent="-571500" defTabSz="914400">
              <a:lnSpc>
                <a:spcPts val="4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/>
              <a:t>Round-robin test </a:t>
            </a:r>
          </a:p>
          <a:p>
            <a:pPr marL="571500" indent="-571500" defTabSz="914400">
              <a:lnSpc>
                <a:spcPts val="4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/>
              <a:t>Flask – In Situ data comparison </a:t>
            </a:r>
          </a:p>
          <a:p>
            <a:pPr marL="571500" indent="-571500" defTabSz="914400">
              <a:lnSpc>
                <a:spcPts val="4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/>
              <a:t>Total </a:t>
            </a:r>
            <a:r>
              <a:rPr lang="en-US" sz="4000" dirty="0"/>
              <a:t>data </a:t>
            </a:r>
            <a:r>
              <a:rPr lang="en-US" sz="4000" dirty="0" smtClean="0"/>
              <a:t>availability</a:t>
            </a:r>
          </a:p>
          <a:p>
            <a:pPr marL="571500" indent="-571500" defTabSz="914400">
              <a:lnSpc>
                <a:spcPts val="4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4000" dirty="0"/>
          </a:p>
          <a:p>
            <a:pPr marL="571500" indent="-571500" defTabSz="914400">
              <a:lnSpc>
                <a:spcPts val="4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4000" dirty="0" smtClean="0"/>
          </a:p>
          <a:p>
            <a:pPr marL="571500" indent="-571500" defTabSz="914400">
              <a:lnSpc>
                <a:spcPts val="4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4000" dirty="0" smtClean="0"/>
          </a:p>
          <a:p>
            <a:pPr marL="571500" indent="-571500" defTabSz="914400">
              <a:lnSpc>
                <a:spcPts val="4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4000" dirty="0" smtClean="0"/>
          </a:p>
          <a:p>
            <a:pPr marL="571500" indent="-571500" defTabSz="914400">
              <a:lnSpc>
                <a:spcPts val="4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4000" dirty="0"/>
          </a:p>
          <a:p>
            <a:pPr marL="571500" indent="-571500" defTabSz="914400">
              <a:lnSpc>
                <a:spcPts val="4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40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896572" y="2356009"/>
            <a:ext cx="34955155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500" b="1" dirty="0">
                <a:ln w="19050">
                  <a:solidFill>
                    <a:schemeClr val="tx1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CO</a:t>
            </a:r>
            <a:r>
              <a:rPr lang="en-US" altLang="en-US" sz="11500" b="1" baseline="-25000" dirty="0">
                <a:ln w="19050">
                  <a:solidFill>
                    <a:schemeClr val="tx1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</a:t>
            </a:r>
            <a:r>
              <a:rPr lang="en-US" altLang="en-US" sz="11500" b="1" dirty="0">
                <a:ln w="19050">
                  <a:solidFill>
                    <a:schemeClr val="tx1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, CO, and CH</a:t>
            </a:r>
            <a:r>
              <a:rPr lang="en-US" altLang="en-US" sz="11500" b="1" baseline="-25000" dirty="0">
                <a:ln w="19050">
                  <a:solidFill>
                    <a:schemeClr val="tx1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4</a:t>
            </a:r>
            <a:r>
              <a:rPr lang="en-US" altLang="en-US" sz="11500" b="1" dirty="0">
                <a:ln w="19050">
                  <a:solidFill>
                    <a:schemeClr val="tx1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altLang="en-US" sz="11500" b="1" dirty="0" smtClean="0">
                <a:ln w="19050">
                  <a:solidFill>
                    <a:schemeClr val="tx1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Surface In-Situ Measurement Network Uncertainty Analysis </a:t>
            </a:r>
            <a:r>
              <a:rPr lang="en-US" altLang="en-US" sz="11500" b="1" dirty="0">
                <a:ln w="19050">
                  <a:solidFill>
                    <a:schemeClr val="tx1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and </a:t>
            </a:r>
            <a:r>
              <a:rPr lang="en-US" altLang="en-US" sz="11500" b="1" dirty="0" smtClean="0">
                <a:ln w="19050">
                  <a:solidFill>
                    <a:schemeClr val="tx1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Calibration Procedures </a:t>
            </a:r>
            <a:r>
              <a:rPr lang="en-US" altLang="en-US" sz="11500" b="1" dirty="0">
                <a:ln w="19050">
                  <a:solidFill>
                    <a:schemeClr val="tx1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 </a:t>
            </a:r>
            <a:r>
              <a:rPr lang="en-US" altLang="en-US" sz="11500" b="1" dirty="0" smtClean="0">
                <a:ln w="19050">
                  <a:solidFill>
                    <a:schemeClr val="tx1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Support </a:t>
            </a:r>
            <a:r>
              <a:rPr lang="en-US" altLang="en-US" sz="11500" b="1" dirty="0">
                <a:ln w="19050">
                  <a:solidFill>
                    <a:schemeClr val="tx1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of the INFLUX Experiment</a:t>
            </a:r>
            <a:endParaRPr lang="en-US" sz="8000" b="1" dirty="0">
              <a:ln w="19050">
                <a:solidFill>
                  <a:schemeClr val="tx1"/>
                </a:solidFill>
              </a:ln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98023" y="8246016"/>
            <a:ext cx="2521320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6000" b="1" dirty="0">
                <a:solidFill>
                  <a:schemeClr val="bg1"/>
                </a:solidFill>
              </a:rPr>
              <a:t>Scott Richardson</a:t>
            </a:r>
            <a:r>
              <a:rPr lang="en-US" altLang="en-US" sz="6000" b="1" baseline="30000" dirty="0">
                <a:solidFill>
                  <a:schemeClr val="bg1"/>
                </a:solidFill>
              </a:rPr>
              <a:t>1</a:t>
            </a:r>
            <a:r>
              <a:rPr lang="en-US" altLang="en-US" sz="6000" b="1" dirty="0">
                <a:solidFill>
                  <a:schemeClr val="bg1"/>
                </a:solidFill>
              </a:rPr>
              <a:t>, </a:t>
            </a:r>
            <a:r>
              <a:rPr lang="en-US" altLang="en-US" sz="6000" b="1" dirty="0" smtClean="0">
                <a:solidFill>
                  <a:schemeClr val="bg1"/>
                </a:solidFill>
              </a:rPr>
              <a:t>Natasha </a:t>
            </a:r>
            <a:r>
              <a:rPr lang="en-US" altLang="en-US" sz="6000" b="1" dirty="0">
                <a:solidFill>
                  <a:schemeClr val="bg1"/>
                </a:solidFill>
              </a:rPr>
              <a:t>Miles</a:t>
            </a:r>
            <a:r>
              <a:rPr lang="en-US" altLang="en-US" sz="6000" b="1" baseline="30000" dirty="0">
                <a:solidFill>
                  <a:schemeClr val="bg1"/>
                </a:solidFill>
              </a:rPr>
              <a:t>1</a:t>
            </a:r>
            <a:r>
              <a:rPr lang="en-US" altLang="en-US" sz="6000" b="1" dirty="0">
                <a:solidFill>
                  <a:schemeClr val="bg1"/>
                </a:solidFill>
              </a:rPr>
              <a:t>, Thomas Lauvaux</a:t>
            </a:r>
            <a:r>
              <a:rPr lang="en-US" altLang="en-US" sz="6000" b="1" baseline="30000" dirty="0">
                <a:solidFill>
                  <a:schemeClr val="bg1"/>
                </a:solidFill>
              </a:rPr>
              <a:t>2</a:t>
            </a:r>
            <a:r>
              <a:rPr lang="en-US" altLang="en-US" sz="6000" b="1" dirty="0">
                <a:solidFill>
                  <a:schemeClr val="bg1"/>
                </a:solidFill>
              </a:rPr>
              <a:t>, </a:t>
            </a:r>
            <a:r>
              <a:rPr lang="en-US" altLang="en-US" sz="6000" b="1" dirty="0" smtClean="0">
                <a:solidFill>
                  <a:schemeClr val="bg1"/>
                </a:solidFill>
              </a:rPr>
              <a:t>Kenneth </a:t>
            </a:r>
            <a:r>
              <a:rPr lang="en-US" altLang="en-US" sz="6000" b="1" dirty="0">
                <a:solidFill>
                  <a:schemeClr val="bg1"/>
                </a:solidFill>
              </a:rPr>
              <a:t>Davis</a:t>
            </a:r>
            <a:r>
              <a:rPr lang="en-US" altLang="en-US" sz="6000" b="1" baseline="30000" dirty="0">
                <a:solidFill>
                  <a:schemeClr val="bg1"/>
                </a:solidFill>
              </a:rPr>
              <a:t>1</a:t>
            </a:r>
            <a:r>
              <a:rPr lang="en-US" altLang="en-US" sz="6000" b="1" dirty="0">
                <a:solidFill>
                  <a:schemeClr val="bg1"/>
                </a:solidFill>
              </a:rPr>
              <a:t>, </a:t>
            </a:r>
            <a:endParaRPr lang="en-US" altLang="en-US" sz="6000" b="1" dirty="0" smtClean="0">
              <a:solidFill>
                <a:schemeClr val="bg1"/>
              </a:solidFill>
            </a:endParaRPr>
          </a:p>
          <a:p>
            <a:pPr algn="ctr"/>
            <a:r>
              <a:rPr lang="en-US" altLang="en-US" sz="6000" b="1" dirty="0" smtClean="0">
                <a:solidFill>
                  <a:schemeClr val="bg1"/>
                </a:solidFill>
              </a:rPr>
              <a:t>Jocelyn Turnbull</a:t>
            </a:r>
            <a:r>
              <a:rPr lang="en-US" altLang="en-US" sz="6000" b="1" baseline="30000" dirty="0" smtClean="0">
                <a:solidFill>
                  <a:schemeClr val="bg1"/>
                </a:solidFill>
              </a:rPr>
              <a:t>3,4</a:t>
            </a:r>
            <a:r>
              <a:rPr lang="en-US" altLang="en-US" sz="6000" b="1" dirty="0" smtClean="0">
                <a:solidFill>
                  <a:schemeClr val="bg1"/>
                </a:solidFill>
              </a:rPr>
              <a:t>, Anna Karion</a:t>
            </a:r>
            <a:r>
              <a:rPr lang="en-US" altLang="en-US" sz="6000" b="1" baseline="30000" dirty="0" smtClean="0">
                <a:solidFill>
                  <a:schemeClr val="bg1"/>
                </a:solidFill>
              </a:rPr>
              <a:t>3</a:t>
            </a:r>
            <a:r>
              <a:rPr lang="en-US" altLang="en-US" sz="6000" b="1" dirty="0" smtClean="0">
                <a:solidFill>
                  <a:schemeClr val="bg1"/>
                </a:solidFill>
              </a:rPr>
              <a:t>,Colm Sweeney</a:t>
            </a:r>
            <a:r>
              <a:rPr lang="en-US" altLang="en-US" sz="6000" b="1" baseline="30000" dirty="0" smtClean="0">
                <a:solidFill>
                  <a:schemeClr val="bg1"/>
                </a:solidFill>
              </a:rPr>
              <a:t>3</a:t>
            </a:r>
          </a:p>
          <a:p>
            <a:pPr algn="ctr"/>
            <a:r>
              <a:rPr lang="en-US" sz="4800" b="1" baseline="30000" dirty="0" smtClean="0">
                <a:solidFill>
                  <a:schemeClr val="bg1"/>
                </a:solidFill>
              </a:rPr>
              <a:t>1</a:t>
            </a:r>
            <a:r>
              <a:rPr lang="en-US" sz="4800" b="1" dirty="0" smtClean="0">
                <a:solidFill>
                  <a:schemeClr val="bg1"/>
                </a:solidFill>
              </a:rPr>
              <a:t>Penn </a:t>
            </a:r>
            <a:r>
              <a:rPr lang="en-US" sz="4800" b="1" dirty="0">
                <a:solidFill>
                  <a:schemeClr val="bg1"/>
                </a:solidFill>
              </a:rPr>
              <a:t>State University, </a:t>
            </a:r>
            <a:r>
              <a:rPr lang="en-US" sz="4800" b="1" baseline="30000" dirty="0">
                <a:solidFill>
                  <a:schemeClr val="bg1"/>
                </a:solidFill>
              </a:rPr>
              <a:t>2</a:t>
            </a:r>
            <a:r>
              <a:rPr lang="en-US" sz="4800" b="1" dirty="0">
                <a:solidFill>
                  <a:schemeClr val="bg1"/>
                </a:solidFill>
              </a:rPr>
              <a:t>Jet Propulsion Lab, </a:t>
            </a:r>
            <a:r>
              <a:rPr lang="en-US" sz="4800" b="1" baseline="30000" dirty="0">
                <a:solidFill>
                  <a:schemeClr val="bg1"/>
                </a:solidFill>
              </a:rPr>
              <a:t>3</a:t>
            </a:r>
            <a:r>
              <a:rPr lang="en-US" sz="4800" b="1" dirty="0">
                <a:solidFill>
                  <a:schemeClr val="bg1"/>
                </a:solidFill>
              </a:rPr>
              <a:t>NOAA/University of Colorado, </a:t>
            </a:r>
            <a:r>
              <a:rPr lang="en-US" sz="4800" b="1" baseline="30000" dirty="0">
                <a:solidFill>
                  <a:schemeClr val="bg1"/>
                </a:solidFill>
              </a:rPr>
              <a:t>4</a:t>
            </a:r>
            <a:r>
              <a:rPr lang="en-US" sz="4800" b="1" dirty="0">
                <a:solidFill>
                  <a:schemeClr val="bg1"/>
                </a:solidFill>
              </a:rPr>
              <a:t>GNS </a:t>
            </a:r>
            <a:r>
              <a:rPr lang="en-US" sz="4800" b="1" dirty="0" smtClean="0">
                <a:solidFill>
                  <a:schemeClr val="bg1"/>
                </a:solidFill>
              </a:rPr>
              <a:t>Science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8652" y="29955929"/>
            <a:ext cx="19286214" cy="102489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8000" b="1" dirty="0" smtClean="0">
                <a:ln w="12700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Instrument Calibration Procedure</a:t>
            </a:r>
          </a:p>
          <a:p>
            <a:pPr marL="857250" indent="-857250" defTabSz="914400">
              <a:lnSpc>
                <a:spcPts val="4000"/>
              </a:lnSpc>
              <a:spcBef>
                <a:spcPts val="96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4000" dirty="0" smtClean="0"/>
              <a:t>Prior to deployment each CRDS calibrated using 4 NOAA primary standards</a:t>
            </a:r>
          </a:p>
          <a:p>
            <a:pPr marL="2876245" lvl="1" indent="-857250" defTabSz="914400">
              <a:lnSpc>
                <a:spcPts val="4000"/>
              </a:lnSpc>
              <a:spcBef>
                <a:spcPts val="96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/>
              <a:t>CO</a:t>
            </a:r>
            <a:r>
              <a:rPr lang="en-US" sz="4000" baseline="-25000" dirty="0"/>
              <a:t>2 </a:t>
            </a:r>
            <a:r>
              <a:rPr lang="en-US" altLang="en-US" sz="4000" dirty="0" smtClean="0"/>
              <a:t>: 356 – 435 ppm, X2007 scale</a:t>
            </a:r>
          </a:p>
          <a:p>
            <a:pPr marL="2876245" lvl="1" indent="-857250" defTabSz="914400">
              <a:lnSpc>
                <a:spcPts val="4000"/>
              </a:lnSpc>
              <a:spcBef>
                <a:spcPts val="96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4000" dirty="0" smtClean="0"/>
              <a:t>CO: 130 – 303 ppb, WMO CO X2014 scale</a:t>
            </a:r>
          </a:p>
          <a:p>
            <a:pPr marL="2876245" lvl="1" indent="-857250" defTabSz="914400">
              <a:lnSpc>
                <a:spcPts val="4000"/>
              </a:lnSpc>
              <a:spcBef>
                <a:spcPts val="96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/>
              <a:t>CH</a:t>
            </a:r>
            <a:r>
              <a:rPr lang="en-US" sz="4000" baseline="-25000" dirty="0"/>
              <a:t>4 </a:t>
            </a:r>
            <a:r>
              <a:rPr lang="en-US" altLang="en-US" sz="4000" dirty="0" smtClean="0"/>
              <a:t>: 1700 – 2400 ppb, NOAA04 </a:t>
            </a:r>
            <a:r>
              <a:rPr lang="en-US" altLang="en-US" sz="4000" dirty="0" smtClean="0"/>
              <a:t>scale</a:t>
            </a:r>
            <a:endParaRPr lang="en-US" altLang="en-US" sz="8000" b="1" dirty="0" smtClean="0">
              <a:ln w="12700">
                <a:solidFill>
                  <a:schemeClr val="tx1"/>
                </a:solidFill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914400">
              <a:spcBef>
                <a:spcPct val="0"/>
              </a:spcBef>
              <a:defRPr/>
            </a:pPr>
            <a:r>
              <a:rPr lang="en-US" altLang="en-US" sz="8000" b="1" dirty="0" smtClean="0">
                <a:ln w="12700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Round </a:t>
            </a:r>
            <a:r>
              <a:rPr lang="en-US" altLang="en-US" sz="8000" b="1" dirty="0">
                <a:ln w="12700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Robin </a:t>
            </a:r>
            <a:r>
              <a:rPr lang="en-US" altLang="en-US" sz="8000" b="1" dirty="0" smtClean="0">
                <a:ln w="12700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Calibration</a:t>
            </a:r>
            <a:endParaRPr lang="en-US" altLang="en-US" sz="4400" dirty="0" smtClean="0"/>
          </a:p>
          <a:p>
            <a:pPr marL="342900" lvl="0" indent="-342900">
              <a:lnSpc>
                <a:spcPts val="4000"/>
              </a:lnSpc>
              <a:spcBef>
                <a:spcPts val="9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dirty="0">
                <a:sym typeface="Calibri"/>
              </a:rPr>
              <a:t>3 tanks tested 1-5 times at each site, treated as unknowns.  </a:t>
            </a:r>
          </a:p>
          <a:p>
            <a:pPr marL="2876245" lvl="1" indent="-857250" defTabSz="914400">
              <a:lnSpc>
                <a:spcPts val="4000"/>
              </a:lnSpc>
              <a:spcBef>
                <a:spcPts val="96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/>
              <a:t>CO</a:t>
            </a:r>
            <a:r>
              <a:rPr lang="en-US" sz="4000" baseline="-25000" dirty="0"/>
              <a:t>2 </a:t>
            </a:r>
            <a:r>
              <a:rPr lang="en-US" sz="4000" dirty="0" smtClean="0">
                <a:sym typeface="Calibri"/>
              </a:rPr>
              <a:t>:  </a:t>
            </a:r>
            <a:r>
              <a:rPr lang="en-US" sz="4000" dirty="0">
                <a:sym typeface="Calibri"/>
              </a:rPr>
              <a:t>395.76 ppm / 433.17 ppm / 451.17 </a:t>
            </a:r>
            <a:r>
              <a:rPr lang="en-US" sz="4000" dirty="0" smtClean="0">
                <a:sym typeface="Calibri"/>
              </a:rPr>
              <a:t>ppm</a:t>
            </a:r>
          </a:p>
          <a:p>
            <a:pPr marL="2876245" lvl="1" indent="-857250" defTabSz="914400">
              <a:lnSpc>
                <a:spcPts val="4000"/>
              </a:lnSpc>
              <a:spcBef>
                <a:spcPts val="96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sym typeface="Calibri"/>
              </a:rPr>
              <a:t>CO:  143.56 ppb / 254.49 ppb / 305.67 ppb </a:t>
            </a:r>
          </a:p>
          <a:p>
            <a:pPr marL="2876245" lvl="1" indent="-857250" defTabSz="914400">
              <a:lnSpc>
                <a:spcPts val="4000"/>
              </a:lnSpc>
              <a:spcBef>
                <a:spcPts val="96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/>
              <a:t>CH</a:t>
            </a:r>
            <a:r>
              <a:rPr lang="en-US" sz="4000" baseline="-25000" dirty="0"/>
              <a:t>4 </a:t>
            </a:r>
            <a:r>
              <a:rPr lang="en-US" sz="4000" dirty="0">
                <a:sym typeface="Calibri"/>
              </a:rPr>
              <a:t>:  1865.29 ppb / 2117.14 ppb / 2350.98 ppb</a:t>
            </a:r>
          </a:p>
          <a:p>
            <a:pPr marL="342900" lvl="0" indent="-342900">
              <a:lnSpc>
                <a:spcPts val="4000"/>
              </a:lnSpc>
              <a:spcBef>
                <a:spcPts val="9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dirty="0" smtClean="0">
                <a:sym typeface="Calibri"/>
              </a:rPr>
              <a:t>Sites </a:t>
            </a:r>
            <a:r>
              <a:rPr lang="en-US" sz="4000" dirty="0">
                <a:sym typeface="Calibri"/>
              </a:rPr>
              <a:t>01 and 09 calibrated immediately prior to round robin</a:t>
            </a:r>
          </a:p>
          <a:p>
            <a:pPr marL="342900" lvl="0" indent="-342900">
              <a:lnSpc>
                <a:spcPts val="4000"/>
              </a:lnSpc>
              <a:spcBef>
                <a:spcPts val="9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dirty="0">
                <a:sym typeface="Calibri"/>
              </a:rPr>
              <a:t>Site 08 calibrated August 2013</a:t>
            </a:r>
          </a:p>
          <a:p>
            <a:pPr marL="342900" lvl="0" indent="-342900">
              <a:lnSpc>
                <a:spcPts val="4000"/>
              </a:lnSpc>
              <a:spcBef>
                <a:spcPts val="9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dirty="0">
                <a:sym typeface="Calibri"/>
              </a:rPr>
              <a:t>Sites 03, 10, 11, and 13 calibrated July 2011 at NIST</a:t>
            </a:r>
          </a:p>
          <a:p>
            <a:pPr marL="342900" lvl="0" indent="-342900">
              <a:lnSpc>
                <a:spcPts val="4000"/>
              </a:lnSpc>
              <a:spcBef>
                <a:spcPts val="9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dirty="0">
                <a:sym typeface="Calibri"/>
              </a:rPr>
              <a:t>Sites 02, 04, 05, 06, and 07 calibrated following round robin (“old” calibrations</a:t>
            </a:r>
            <a:r>
              <a:rPr lang="en-US" sz="4000" dirty="0" smtClean="0">
                <a:sym typeface="Calibri"/>
              </a:rPr>
              <a:t>”)</a:t>
            </a:r>
            <a:endParaRPr lang="en-US" altLang="en-US" sz="440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20231100" y="11746223"/>
            <a:ext cx="21297900" cy="1248034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7000" b="1" dirty="0" smtClean="0">
                <a:ln w="12700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Flask Comparison</a:t>
            </a:r>
          </a:p>
          <a:p>
            <a:pPr marL="571500" indent="-571500">
              <a:lnSpc>
                <a:spcPts val="4000"/>
              </a:lnSpc>
              <a:spcBef>
                <a:spcPts val="960"/>
              </a:spcBef>
              <a:buFont typeface="Arial" panose="020B0604020202020204" pitchFamily="34" charset="0"/>
              <a:buChar char="•"/>
            </a:pPr>
            <a:r>
              <a:rPr lang="en-US" sz="4000" dirty="0"/>
              <a:t>Flasks </a:t>
            </a:r>
            <a:r>
              <a:rPr lang="en-US" sz="4000" dirty="0" smtClean="0"/>
              <a:t>filled to provide </a:t>
            </a:r>
            <a:r>
              <a:rPr lang="en-US" sz="4000" dirty="0"/>
              <a:t>a one-hour integrated air </a:t>
            </a:r>
            <a:r>
              <a:rPr lang="en-US" sz="4000" dirty="0" smtClean="0"/>
              <a:t>sample </a:t>
            </a:r>
            <a:r>
              <a:rPr lang="en-US" sz="4000" dirty="0"/>
              <a:t>(Turnbull et al., 2012</a:t>
            </a:r>
            <a:r>
              <a:rPr lang="en-US" sz="4000" dirty="0" smtClean="0"/>
              <a:t>)</a:t>
            </a:r>
          </a:p>
          <a:p>
            <a:pPr marL="571500" indent="-571500">
              <a:lnSpc>
                <a:spcPts val="4000"/>
              </a:lnSpc>
              <a:spcBef>
                <a:spcPts val="960"/>
              </a:spcBef>
              <a:buFont typeface="Arial" panose="020B0604020202020204" pitchFamily="34" charset="0"/>
              <a:buChar char="•"/>
            </a:pPr>
            <a:r>
              <a:rPr lang="en-US" sz="4000" dirty="0" smtClean="0"/>
              <a:t>Hourly average in situ values compared </a:t>
            </a:r>
            <a:r>
              <a:rPr lang="en-US" sz="4000" dirty="0" smtClean="0"/>
              <a:t>to flask </a:t>
            </a:r>
            <a:r>
              <a:rPr lang="en-US" sz="4000" dirty="0"/>
              <a:t>CO</a:t>
            </a:r>
            <a:r>
              <a:rPr lang="en-US" sz="4000" baseline="-25000" dirty="0"/>
              <a:t>2</a:t>
            </a:r>
            <a:r>
              <a:rPr lang="en-US" sz="4000" dirty="0"/>
              <a:t>, CO and CH</a:t>
            </a:r>
            <a:r>
              <a:rPr lang="en-US" sz="4000" baseline="-25000" dirty="0"/>
              <a:t>4</a:t>
            </a:r>
            <a:r>
              <a:rPr lang="en-US" sz="4000" dirty="0"/>
              <a:t> values </a:t>
            </a:r>
            <a:endParaRPr lang="en-US" sz="4000" dirty="0" smtClean="0"/>
          </a:p>
          <a:p>
            <a:pPr marL="571500" indent="-571500">
              <a:lnSpc>
                <a:spcPts val="4000"/>
              </a:lnSpc>
              <a:spcBef>
                <a:spcPts val="960"/>
              </a:spcBef>
              <a:buFont typeface="Arial" panose="020B0604020202020204" pitchFamily="34" charset="0"/>
              <a:buChar char="•"/>
            </a:pPr>
            <a:r>
              <a:rPr lang="en-US" sz="4000" dirty="0"/>
              <a:t>T</a:t>
            </a:r>
            <a:r>
              <a:rPr lang="en-US" sz="4000" dirty="0" smtClean="0"/>
              <a:t>he </a:t>
            </a:r>
            <a:r>
              <a:rPr lang="en-US" sz="4000" dirty="0"/>
              <a:t>mean offset between in situ and flask measurements is determined for all </a:t>
            </a:r>
            <a:r>
              <a:rPr lang="en-US" sz="4000" dirty="0" smtClean="0"/>
              <a:t>measurements</a:t>
            </a:r>
          </a:p>
          <a:p>
            <a:pPr marL="571500" indent="-571500">
              <a:lnSpc>
                <a:spcPts val="4000"/>
              </a:lnSpc>
              <a:spcBef>
                <a:spcPts val="960"/>
              </a:spcBef>
              <a:buFont typeface="Arial" panose="020B0604020202020204" pitchFamily="34" charset="0"/>
              <a:buChar char="•"/>
            </a:pPr>
            <a:r>
              <a:rPr lang="en-US" sz="4000" dirty="0" smtClean="0"/>
              <a:t>Then subset </a:t>
            </a:r>
            <a:r>
              <a:rPr lang="en-US" sz="4000" dirty="0"/>
              <a:t>of measurements </a:t>
            </a:r>
            <a:r>
              <a:rPr lang="en-US" sz="4000" dirty="0" smtClean="0"/>
              <a:t>with low variability </a:t>
            </a:r>
            <a:r>
              <a:rPr lang="en-US" sz="4000" dirty="0"/>
              <a:t>in the in situ measurements within the </a:t>
            </a:r>
            <a:r>
              <a:rPr lang="en-US" sz="4000" dirty="0" smtClean="0"/>
              <a:t>hour</a:t>
            </a:r>
          </a:p>
          <a:p>
            <a:pPr marL="2590495" lvl="1" indent="-571500">
              <a:lnSpc>
                <a:spcPts val="4000"/>
              </a:lnSpc>
              <a:spcBef>
                <a:spcPts val="960"/>
              </a:spcBef>
              <a:buFont typeface="Arial" panose="020B0604020202020204" pitchFamily="34" charset="0"/>
              <a:buChar char="•"/>
            </a:pPr>
            <a:r>
              <a:rPr lang="en-US" sz="4000" dirty="0"/>
              <a:t>CO</a:t>
            </a:r>
            <a:r>
              <a:rPr lang="en-US" sz="4000" baseline="-25000" dirty="0"/>
              <a:t>2 </a:t>
            </a:r>
            <a:r>
              <a:rPr lang="en-US" sz="4000" baseline="-25000" dirty="0" smtClean="0"/>
              <a:t> </a:t>
            </a:r>
            <a:r>
              <a:rPr lang="en-US" sz="4000" dirty="0" smtClean="0"/>
              <a:t>&lt; </a:t>
            </a:r>
            <a:r>
              <a:rPr lang="en-US" sz="4000" dirty="0"/>
              <a:t>0.5 </a:t>
            </a:r>
            <a:r>
              <a:rPr lang="en-US" sz="4000" dirty="0" smtClean="0"/>
              <a:t>ppm, CO </a:t>
            </a:r>
            <a:r>
              <a:rPr lang="en-US" sz="4000" dirty="0" smtClean="0"/>
              <a:t>&lt; 15 </a:t>
            </a:r>
            <a:r>
              <a:rPr lang="en-US" sz="4000" dirty="0" smtClean="0"/>
              <a:t>ppb, CH</a:t>
            </a:r>
            <a:r>
              <a:rPr lang="en-US" sz="4000" baseline="-25000" dirty="0" smtClean="0"/>
              <a:t>4</a:t>
            </a:r>
            <a:r>
              <a:rPr lang="en-US" sz="4000" dirty="0" smtClean="0"/>
              <a:t> </a:t>
            </a:r>
            <a:r>
              <a:rPr lang="en-US" sz="4000" dirty="0" smtClean="0"/>
              <a:t>&lt; 7 ppb</a:t>
            </a:r>
          </a:p>
          <a:p>
            <a:pPr marL="571500" indent="-571500">
              <a:lnSpc>
                <a:spcPts val="4000"/>
              </a:lnSpc>
              <a:spcBef>
                <a:spcPts val="960"/>
              </a:spcBef>
              <a:buFont typeface="Arial" panose="020B0604020202020204" pitchFamily="34" charset="0"/>
              <a:buChar char="•"/>
            </a:pPr>
            <a:r>
              <a:rPr lang="en-US" sz="4000" dirty="0" smtClean="0"/>
              <a:t>The </a:t>
            </a:r>
            <a:r>
              <a:rPr lang="en-US" sz="4000" dirty="0"/>
              <a:t>low variability subset should provide a better </a:t>
            </a:r>
            <a:r>
              <a:rPr lang="en-US" sz="4000" dirty="0" smtClean="0"/>
              <a:t>comparison.</a:t>
            </a:r>
          </a:p>
          <a:p>
            <a:pPr marL="571500" indent="-571500">
              <a:lnSpc>
                <a:spcPts val="4000"/>
              </a:lnSpc>
              <a:spcBef>
                <a:spcPts val="960"/>
              </a:spcBef>
              <a:buFont typeface="Arial" panose="020B0604020202020204" pitchFamily="34" charset="0"/>
              <a:buChar char="•"/>
            </a:pPr>
            <a:r>
              <a:rPr lang="en-US" sz="4000" dirty="0" smtClean="0"/>
              <a:t>CO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mean difference </a:t>
            </a:r>
            <a:r>
              <a:rPr lang="en-US" sz="4000" dirty="0"/>
              <a:t>of  0.05 ± 0.22 </a:t>
            </a:r>
            <a:r>
              <a:rPr lang="en-US" sz="4000" dirty="0" smtClean="0"/>
              <a:t>ppm (is </a:t>
            </a:r>
            <a:r>
              <a:rPr lang="en-US" sz="4000" dirty="0"/>
              <a:t>consistent across all towers and </a:t>
            </a:r>
            <a:r>
              <a:rPr lang="en-US" sz="4000" dirty="0" smtClean="0"/>
              <a:t>instruments).</a:t>
            </a:r>
          </a:p>
          <a:p>
            <a:pPr marL="571500" indent="-571500">
              <a:lnSpc>
                <a:spcPts val="4000"/>
              </a:lnSpc>
              <a:spcBef>
                <a:spcPts val="960"/>
              </a:spcBef>
              <a:buFont typeface="Arial" panose="020B0604020202020204" pitchFamily="34" charset="0"/>
              <a:buChar char="•"/>
            </a:pPr>
            <a:r>
              <a:rPr lang="en-US" sz="4000" dirty="0"/>
              <a:t>CH</a:t>
            </a:r>
            <a:r>
              <a:rPr lang="en-US" sz="4000" baseline="-25000" dirty="0"/>
              <a:t>4</a:t>
            </a:r>
            <a:r>
              <a:rPr lang="en-US" sz="4000" dirty="0"/>
              <a:t> </a:t>
            </a:r>
            <a:r>
              <a:rPr lang="en-US" sz="4000" dirty="0" smtClean="0"/>
              <a:t>Biases within WMO 2 ppb tolerance</a:t>
            </a:r>
          </a:p>
          <a:p>
            <a:pPr marL="571500" indent="-571500">
              <a:lnSpc>
                <a:spcPts val="4000"/>
              </a:lnSpc>
              <a:spcBef>
                <a:spcPts val="960"/>
              </a:spcBef>
              <a:buFont typeface="Arial" panose="020B0604020202020204" pitchFamily="34" charset="0"/>
              <a:buChar char="•"/>
            </a:pPr>
            <a:r>
              <a:rPr lang="en-US" sz="4000" dirty="0"/>
              <a:t>CO </a:t>
            </a:r>
            <a:r>
              <a:rPr lang="en-US" sz="4000" dirty="0" smtClean="0"/>
              <a:t>Biases within WMO 5 ppb (urban) tolerance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/>
          </a:p>
          <a:p>
            <a:endParaRPr lang="en-US" sz="4000" dirty="0"/>
          </a:p>
          <a:p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 smtClean="0"/>
          </a:p>
        </p:txBody>
      </p:sp>
      <p:sp>
        <p:nvSpPr>
          <p:cNvPr id="25" name="Rectangle 24"/>
          <p:cNvSpPr/>
          <p:nvPr/>
        </p:nvSpPr>
        <p:spPr>
          <a:xfrm>
            <a:off x="20231100" y="38311280"/>
            <a:ext cx="21297899" cy="30162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7000" b="1" dirty="0" smtClean="0">
                <a:ln w="12700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Measurement Network Plans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Maintain 12 measurement </a:t>
            </a:r>
            <a:r>
              <a:rPr lang="en-US" sz="4000" dirty="0" smtClean="0"/>
              <a:t>sites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Conduct round robing testing with full re-calibration using 4 tanks every 1-2 years</a:t>
            </a:r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Move one site to NW of city to investigate background site effect on inversion results</a:t>
            </a:r>
            <a:endParaRPr lang="en-US" sz="4000" dirty="0"/>
          </a:p>
        </p:txBody>
      </p:sp>
      <p:sp>
        <p:nvSpPr>
          <p:cNvPr id="26" name="Rectangle 25"/>
          <p:cNvSpPr/>
          <p:nvPr/>
        </p:nvSpPr>
        <p:spPr>
          <a:xfrm>
            <a:off x="94598" y="40143123"/>
            <a:ext cx="13198758" cy="158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algn="ctr" defTabSz="914400">
              <a:spcBef>
                <a:spcPct val="20000"/>
              </a:spcBef>
              <a:tabLst>
                <a:tab pos="228600" algn="l"/>
              </a:tabLst>
              <a:defRPr/>
            </a:pPr>
            <a:r>
              <a:rPr lang="en-US" sz="4400" b="1" dirty="0" smtClean="0">
                <a:ln w="6350">
                  <a:solidFill>
                    <a:schemeClr val="tx1"/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CONTACT: </a:t>
            </a:r>
            <a:r>
              <a:rPr lang="en-US" sz="4400" b="1" dirty="0" smtClean="0">
                <a:ln w="6350">
                  <a:solidFill>
                    <a:schemeClr val="tx1"/>
                  </a:solidFill>
                </a:ln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</a:rPr>
              <a:t>Scott </a:t>
            </a:r>
            <a:r>
              <a:rPr lang="en-US" sz="4400" b="1" dirty="0" smtClean="0">
                <a:solidFill>
                  <a:schemeClr val="bg1"/>
                </a:solidFill>
              </a:rPr>
              <a:t>Richardson, (814) 574-3232</a:t>
            </a:r>
          </a:p>
          <a:p>
            <a:pPr marL="228600" indent="-228600" algn="ctr" defTabSz="914400">
              <a:spcBef>
                <a:spcPct val="20000"/>
              </a:spcBef>
              <a:tabLst>
                <a:tab pos="228600" algn="l"/>
              </a:tabLst>
              <a:defRPr/>
            </a:pPr>
            <a:r>
              <a:rPr lang="en-US" sz="4400" b="1" dirty="0" smtClean="0">
                <a:solidFill>
                  <a:schemeClr val="bg1"/>
                </a:solidFill>
              </a:rPr>
              <a:t>srichardson@psu.edu</a:t>
            </a:r>
          </a:p>
        </p:txBody>
      </p:sp>
      <p:pic>
        <p:nvPicPr>
          <p:cNvPr id="1026" name="Picture 2" descr="http://www.carbonnowcast.com/sites/default/files/styles/medium/public/Scott_Richards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353" y="5761460"/>
            <a:ext cx="4207871" cy="436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0" y="0"/>
            <a:ext cx="420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26"/>
          <p:cNvSpPr>
            <a:spLocks noChangeArrowheads="1"/>
          </p:cNvSpPr>
          <p:nvPr/>
        </p:nvSpPr>
        <p:spPr bwMode="auto">
          <a:xfrm>
            <a:off x="0" y="457200"/>
            <a:ext cx="42062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12436" y="413126"/>
            <a:ext cx="11941757" cy="1315406"/>
          </a:xfrm>
          <a:prstGeom prst="rect">
            <a:avLst/>
          </a:prstGeom>
        </p:spPr>
        <p:txBody>
          <a:bodyPr wrap="square" lIns="83485" tIns="41742" rIns="83485" bIns="41742">
            <a:spAutoFit/>
          </a:bodyPr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5</a:t>
            </a:r>
            <a:r>
              <a:rPr lang="en-US" altLang="en-US" sz="4000" b="1" baseline="30000" dirty="0" smtClean="0">
                <a:solidFill>
                  <a:schemeClr val="bg1"/>
                </a:solidFill>
              </a:rPr>
              <a:t>th</a:t>
            </a:r>
            <a:r>
              <a:rPr lang="en-US" altLang="en-US" sz="4000" b="1" dirty="0" smtClean="0">
                <a:solidFill>
                  <a:schemeClr val="bg1"/>
                </a:solidFill>
              </a:rPr>
              <a:t> NACP Principal Investigators Meeting January 2015, Session: Urban Carbon</a:t>
            </a:r>
            <a:endParaRPr lang="en-US" sz="4000" dirty="0"/>
          </a:p>
        </p:txBody>
      </p:sp>
      <p:pic>
        <p:nvPicPr>
          <p:cNvPr id="28" name="Picture 27" descr="MarkRev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142" y="1989597"/>
            <a:ext cx="4927723" cy="2286000"/>
          </a:xfrm>
          <a:prstGeom prst="rect">
            <a:avLst/>
          </a:prstGeom>
        </p:spPr>
      </p:pic>
      <p:pic>
        <p:nvPicPr>
          <p:cNvPr id="29" name="Picture 28" descr="JPL_Logo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58" b="4343"/>
          <a:stretch/>
        </p:blipFill>
        <p:spPr>
          <a:xfrm>
            <a:off x="15207231" y="831420"/>
            <a:ext cx="4016381" cy="1749375"/>
          </a:xfrm>
          <a:prstGeom prst="rect">
            <a:avLst/>
          </a:prstGeom>
        </p:spPr>
      </p:pic>
      <p:pic>
        <p:nvPicPr>
          <p:cNvPr id="30" name="Picture 29" descr="GNS_Science_(logo)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7864" y="505994"/>
            <a:ext cx="1422400" cy="2273300"/>
          </a:xfrm>
          <a:prstGeom prst="rect">
            <a:avLst/>
          </a:prstGeom>
        </p:spPr>
      </p:pic>
      <p:pic>
        <p:nvPicPr>
          <p:cNvPr id="31" name="Picture 30" descr="320px-NIST_logo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3804" y="1075197"/>
            <a:ext cx="3483429" cy="914400"/>
          </a:xfrm>
          <a:prstGeom prst="rect">
            <a:avLst/>
          </a:prstGeom>
        </p:spPr>
      </p:pic>
      <p:pic>
        <p:nvPicPr>
          <p:cNvPr id="36" name="Picture 35" descr="noaa_logo_transparent.g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687" y="782051"/>
            <a:ext cx="1564105" cy="1554480"/>
          </a:xfrm>
          <a:prstGeom prst="rect">
            <a:avLst/>
          </a:prstGeom>
        </p:spPr>
      </p:pic>
      <p:pic>
        <p:nvPicPr>
          <p:cNvPr id="1029" name="Picture 5" descr="C:\Users\sjr17\Downloads\INFLUX_map_2015_street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6796" y="5761460"/>
            <a:ext cx="7807804" cy="585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20403431" y="18743556"/>
            <a:ext cx="6890622" cy="5394960"/>
            <a:chOff x="34573804" y="14289858"/>
            <a:chExt cx="6242922" cy="4899604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676"/>
            <a:stretch/>
          </p:blipFill>
          <p:spPr bwMode="auto">
            <a:xfrm>
              <a:off x="34573804" y="14289858"/>
              <a:ext cx="6135436" cy="4899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35718750" y="17755218"/>
              <a:ext cx="50979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2628900"/>
              <a:r>
                <a:rPr lang="en-US" sz="2000" dirty="0" smtClean="0"/>
                <a:t>All data mean diff:	 0.13 +- 0.54 ppm </a:t>
              </a:r>
            </a:p>
            <a:p>
              <a:pPr defTabSz="2686050"/>
              <a:r>
                <a:rPr lang="en-US" sz="2000" dirty="0" smtClean="0"/>
                <a:t>Low variability mean diff:	0.05 +- 0.22 ppm</a:t>
              </a:r>
              <a:endParaRPr lang="en-US" sz="20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5472648" y="18633870"/>
            <a:ext cx="5893069" cy="5486400"/>
            <a:chOff x="35110698" y="26093662"/>
            <a:chExt cx="5893069" cy="4965078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422"/>
            <a:stretch/>
          </p:blipFill>
          <p:spPr bwMode="auto">
            <a:xfrm>
              <a:off x="35110698" y="26093662"/>
              <a:ext cx="5893069" cy="4965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36058664" y="27261167"/>
              <a:ext cx="446068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2628900"/>
              <a:r>
                <a:rPr lang="en-US" sz="2000" dirty="0" smtClean="0"/>
                <a:t>All data mean diff:	 0.8 +- 4.9ppb</a:t>
              </a:r>
            </a:p>
            <a:p>
              <a:pPr defTabSz="2686050"/>
              <a:r>
                <a:rPr lang="en-US" sz="2000" dirty="0" smtClean="0"/>
                <a:t>Low variability mean diff:	0.3 +- 4.1 ppb</a:t>
              </a:r>
              <a:endParaRPr lang="en-US" sz="20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8213277" y="18667356"/>
            <a:ext cx="6100800" cy="5486400"/>
            <a:chOff x="34994812" y="20375161"/>
            <a:chExt cx="6100800" cy="486220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236"/>
            <a:stretch/>
          </p:blipFill>
          <p:spPr bwMode="auto">
            <a:xfrm>
              <a:off x="34994812" y="20375161"/>
              <a:ext cx="6100800" cy="4862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TextBox 34"/>
            <p:cNvSpPr txBox="1"/>
            <p:nvPr/>
          </p:nvSpPr>
          <p:spPr>
            <a:xfrm>
              <a:off x="35944364" y="21293829"/>
              <a:ext cx="446068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2628900"/>
              <a:r>
                <a:rPr lang="en-US" sz="2000" dirty="0" smtClean="0"/>
                <a:t>All data mean diff:	 -3.4 +- 5.6 ppb</a:t>
              </a:r>
            </a:p>
            <a:p>
              <a:pPr defTabSz="2686050"/>
              <a:r>
                <a:rPr lang="en-US" sz="2000" dirty="0" smtClean="0"/>
                <a:t>Low variability mean diff:	-3.6 +- 4.2 ppb</a:t>
              </a:r>
              <a:endParaRPr lang="en-US" sz="2000" dirty="0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20236258" y="24526181"/>
            <a:ext cx="21297900" cy="1348061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7000" b="1" dirty="0" smtClean="0">
                <a:ln w="12700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Round Robin Results</a:t>
            </a:r>
          </a:p>
          <a:p>
            <a:pPr marL="857250" indent="-857250" defTabSz="9144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4000" dirty="0" smtClean="0"/>
              <a:t>Very </a:t>
            </a:r>
            <a:r>
              <a:rPr lang="en-US" altLang="en-US" sz="4000" dirty="0"/>
              <a:t>recent </a:t>
            </a:r>
            <a:r>
              <a:rPr lang="en-US" altLang="en-US" sz="4000" dirty="0" smtClean="0"/>
              <a:t>calibration </a:t>
            </a:r>
            <a:r>
              <a:rPr lang="en-US" altLang="en-US" sz="4000" dirty="0"/>
              <a:t>at sites 01, 08, and 09</a:t>
            </a:r>
          </a:p>
          <a:p>
            <a:pPr marL="2876245" lvl="1" indent="-857250" defTabSz="9144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4000" b="1" dirty="0"/>
              <a:t>Ave site error: -0.08 to +</a:t>
            </a:r>
            <a:r>
              <a:rPr lang="en-US" altLang="en-US" sz="4000" b="1" dirty="0" smtClean="0"/>
              <a:t>0.05 ppm </a:t>
            </a:r>
            <a:r>
              <a:rPr lang="en-US" sz="4000" b="1" dirty="0"/>
              <a:t>CO</a:t>
            </a:r>
            <a:r>
              <a:rPr lang="en-US" sz="4000" b="1" baseline="-25000" dirty="0"/>
              <a:t>2</a:t>
            </a:r>
            <a:r>
              <a:rPr lang="en-US" altLang="en-US" sz="4000" b="1" dirty="0" smtClean="0"/>
              <a:t> </a:t>
            </a:r>
            <a:endParaRPr lang="en-US" altLang="en-US" sz="4000" b="1" dirty="0"/>
          </a:p>
          <a:p>
            <a:pPr marL="857250" indent="-857250" defTabSz="9144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4000" dirty="0"/>
              <a:t>~2 year old calibration at sites 03, 10, 11, and 13</a:t>
            </a:r>
          </a:p>
          <a:p>
            <a:pPr marL="2876245" lvl="2" indent="-857250" defTabSz="9144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4000" b="1" dirty="0"/>
              <a:t>Ave site error: -0.15 to -0.08 ppm </a:t>
            </a:r>
            <a:r>
              <a:rPr lang="en-US" sz="4000" b="1" dirty="0"/>
              <a:t>CO</a:t>
            </a:r>
            <a:r>
              <a:rPr lang="en-US" sz="4000" b="1" baseline="-25000" dirty="0"/>
              <a:t>2</a:t>
            </a:r>
            <a:r>
              <a:rPr lang="en-US" altLang="en-US" sz="4000" b="1" dirty="0"/>
              <a:t> </a:t>
            </a:r>
          </a:p>
          <a:p>
            <a:pPr marL="857250" indent="-857250" defTabSz="9144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4000" dirty="0"/>
              <a:t>&gt; 2 year old calibration at site 02, 04, 05, 06, and 07</a:t>
            </a:r>
          </a:p>
          <a:p>
            <a:pPr marL="2876245" lvl="1" indent="-857250" defTabSz="9144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4000" b="1" dirty="0"/>
              <a:t>Ave site error: -0.25 to +0.1 ppm </a:t>
            </a:r>
            <a:r>
              <a:rPr lang="en-US" sz="4000" b="1" dirty="0"/>
              <a:t>CO</a:t>
            </a:r>
            <a:r>
              <a:rPr lang="en-US" sz="4000" b="1" baseline="-25000" dirty="0"/>
              <a:t>2</a:t>
            </a:r>
            <a:r>
              <a:rPr lang="en-US" altLang="en-US" sz="4000" b="1" dirty="0"/>
              <a:t> </a:t>
            </a:r>
            <a:endParaRPr lang="en-US" altLang="en-U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Time since last </a:t>
            </a:r>
            <a:r>
              <a:rPr lang="en-US" sz="4000" dirty="0" err="1" smtClean="0"/>
              <a:t>cal</a:t>
            </a:r>
            <a:r>
              <a:rPr lang="en-US" sz="4000" dirty="0" smtClean="0"/>
              <a:t> more important than age of instrument</a:t>
            </a:r>
            <a:endParaRPr lang="en-US" sz="4000" dirty="0" smtClean="0"/>
          </a:p>
          <a:p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CO</a:t>
            </a:r>
            <a:r>
              <a:rPr lang="en-US" sz="4000" baseline="-25000" dirty="0"/>
              <a:t>2 </a:t>
            </a:r>
            <a:r>
              <a:rPr lang="en-US" sz="4000" dirty="0" smtClean="0"/>
              <a:t>only first generation systems (circled)</a:t>
            </a:r>
          </a:p>
          <a:p>
            <a:pPr marL="2590495" lvl="1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-0.18 to 0.1 ppm average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 smtClean="0"/>
          </a:p>
          <a:p>
            <a:endParaRPr lang="en-US" sz="4000" dirty="0" smtClean="0"/>
          </a:p>
          <a:p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 smtClean="0"/>
          </a:p>
        </p:txBody>
      </p:sp>
      <p:pic>
        <p:nvPicPr>
          <p:cNvPr id="37" name="Shape 154"/>
          <p:cNvPicPr preferRelativeResize="0">
            <a:picLocks noGrp="1"/>
          </p:cNvPicPr>
          <p:nvPr/>
        </p:nvPicPr>
        <p:blipFill rotWithShape="1">
          <a:blip r:embed="rId13">
            <a:alphaModFix/>
          </a:blip>
          <a:srcRect t="-5919" b="-889"/>
          <a:stretch/>
        </p:blipFill>
        <p:spPr>
          <a:xfrm>
            <a:off x="34014231" y="25136429"/>
            <a:ext cx="7315200" cy="5333205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TextBox 40"/>
          <p:cNvSpPr txBox="1"/>
          <p:nvPr/>
        </p:nvSpPr>
        <p:spPr>
          <a:xfrm>
            <a:off x="35833625" y="24617379"/>
            <a:ext cx="41946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CO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Round Robin</a:t>
            </a:r>
            <a:endParaRPr lang="en-US" sz="4400" dirty="0"/>
          </a:p>
        </p:txBody>
      </p:sp>
      <p:sp>
        <p:nvSpPr>
          <p:cNvPr id="14" name="Rectangle 13"/>
          <p:cNvSpPr/>
          <p:nvPr/>
        </p:nvSpPr>
        <p:spPr>
          <a:xfrm>
            <a:off x="33658424" y="24655479"/>
            <a:ext cx="7703816" cy="59626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38" name="Shape 175"/>
          <p:cNvPicPr preferRelativeResize="0">
            <a:picLocks noGrp="1"/>
          </p:cNvPicPr>
          <p:nvPr/>
        </p:nvPicPr>
        <p:blipFill rotWithShape="1">
          <a:blip r:embed="rId14">
            <a:alphaModFix/>
          </a:blip>
          <a:srcRect l="-8" r="-895"/>
          <a:stretch/>
        </p:blipFill>
        <p:spPr>
          <a:xfrm>
            <a:off x="34164857" y="31278254"/>
            <a:ext cx="7315200" cy="28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TextBox 39"/>
          <p:cNvSpPr txBox="1"/>
          <p:nvPr/>
        </p:nvSpPr>
        <p:spPr>
          <a:xfrm>
            <a:off x="35936120" y="30699313"/>
            <a:ext cx="39092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CO Round Robin</a:t>
            </a:r>
            <a:endParaRPr lang="en-US" sz="4400" dirty="0"/>
          </a:p>
        </p:txBody>
      </p:sp>
      <p:sp>
        <p:nvSpPr>
          <p:cNvPr id="43" name="Rectangle 42"/>
          <p:cNvSpPr/>
          <p:nvPr/>
        </p:nvSpPr>
        <p:spPr>
          <a:xfrm>
            <a:off x="33650035" y="30752450"/>
            <a:ext cx="7703816" cy="338444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4349" y="34126873"/>
            <a:ext cx="41771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CH</a:t>
            </a:r>
            <a:r>
              <a:rPr lang="en-US" sz="4400" baseline="-25000" dirty="0" smtClean="0"/>
              <a:t>4</a:t>
            </a:r>
            <a:r>
              <a:rPr lang="en-US" sz="4400" dirty="0" smtClean="0"/>
              <a:t> Round Robin</a:t>
            </a:r>
            <a:endParaRPr lang="en-US" sz="4400" dirty="0"/>
          </a:p>
        </p:txBody>
      </p:sp>
      <p:pic>
        <p:nvPicPr>
          <p:cNvPr id="39" name="Shape 195"/>
          <p:cNvPicPr preferRelativeResize="0">
            <a:picLocks noGrp="1"/>
          </p:cNvPicPr>
          <p:nvPr/>
        </p:nvPicPr>
        <p:blipFill rotWithShape="1">
          <a:blip r:embed="rId15">
            <a:alphaModFix/>
          </a:blip>
          <a:srcRect l="-187" r="-923"/>
          <a:stretch/>
        </p:blipFill>
        <p:spPr>
          <a:xfrm>
            <a:off x="33869345" y="34810563"/>
            <a:ext cx="7315200" cy="2846019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Rectangle 41"/>
          <p:cNvSpPr/>
          <p:nvPr/>
        </p:nvSpPr>
        <p:spPr>
          <a:xfrm>
            <a:off x="33650002" y="34254392"/>
            <a:ext cx="7703816" cy="3437583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2444" y="31856886"/>
            <a:ext cx="12495517" cy="5634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1" r="6780"/>
          <a:stretch/>
        </p:blipFill>
        <p:spPr>
          <a:xfrm>
            <a:off x="5848765" y="24615338"/>
            <a:ext cx="9681008" cy="4988356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8774" y="17816513"/>
            <a:ext cx="5647026" cy="8181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Bent Arrow 14"/>
          <p:cNvSpPr/>
          <p:nvPr/>
        </p:nvSpPr>
        <p:spPr>
          <a:xfrm flipV="1">
            <a:off x="1894753" y="25166052"/>
            <a:ext cx="3922294" cy="2849548"/>
          </a:xfrm>
          <a:prstGeom prst="bentArrow">
            <a:avLst>
              <a:gd name="adj1" fmla="val 16555"/>
              <a:gd name="adj2" fmla="val 25000"/>
              <a:gd name="adj3" fmla="val 25000"/>
              <a:gd name="adj4" fmla="val 528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55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6648</TotalTime>
  <Words>533</Words>
  <Application>Microsoft Office PowerPoint</Application>
  <PresentationFormat>Custom</PresentationFormat>
  <Paragraphs>93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Morgan e. McAfee</dc:creator>
  <cp:lastModifiedBy>Scott</cp:lastModifiedBy>
  <cp:revision>123</cp:revision>
  <dcterms:created xsi:type="dcterms:W3CDTF">2014-12-15T17:56:37Z</dcterms:created>
  <dcterms:modified xsi:type="dcterms:W3CDTF">2015-01-22T17:24:21Z</dcterms:modified>
</cp:coreProperties>
</file>