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62" r:id="rId1"/>
    <p:sldMasterId id="2147484365" r:id="rId2"/>
    <p:sldMasterId id="2147484418" r:id="rId3"/>
    <p:sldMasterId id="2147484421" r:id="rId4"/>
  </p:sldMasterIdLst>
  <p:notesMasterIdLst>
    <p:notesMasterId r:id="rId24"/>
  </p:notesMasterIdLst>
  <p:handoutMasterIdLst>
    <p:handoutMasterId r:id="rId25"/>
  </p:handoutMasterIdLst>
  <p:sldIdLst>
    <p:sldId id="911" r:id="rId5"/>
    <p:sldId id="913" r:id="rId6"/>
    <p:sldId id="914" r:id="rId7"/>
    <p:sldId id="912" r:id="rId8"/>
    <p:sldId id="915" r:id="rId9"/>
    <p:sldId id="925" r:id="rId10"/>
    <p:sldId id="924" r:id="rId11"/>
    <p:sldId id="923" r:id="rId12"/>
    <p:sldId id="934" r:id="rId13"/>
    <p:sldId id="935" r:id="rId14"/>
    <p:sldId id="916" r:id="rId15"/>
    <p:sldId id="917" r:id="rId16"/>
    <p:sldId id="918" r:id="rId17"/>
    <p:sldId id="932" r:id="rId18"/>
    <p:sldId id="919" r:id="rId19"/>
    <p:sldId id="933" r:id="rId20"/>
    <p:sldId id="927" r:id="rId21"/>
    <p:sldId id="926" r:id="rId22"/>
    <p:sldId id="931" r:id="rId23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orient="horz" pos="4031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pos="2865">
          <p15:clr>
            <a:srgbClr val="A4A3A4"/>
          </p15:clr>
        </p15:guide>
        <p15:guide id="5" pos="428">
          <p15:clr>
            <a:srgbClr val="A4A3A4"/>
          </p15:clr>
        </p15:guide>
        <p15:guide id="6" pos="5325">
          <p15:clr>
            <a:srgbClr val="A4A3A4"/>
          </p15:clr>
        </p15:guide>
        <p15:guide id="7" pos="49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5FD3B3"/>
    <a:srgbClr val="35D3A7"/>
    <a:srgbClr val="00A779"/>
    <a:srgbClr val="1F7D63"/>
    <a:srgbClr val="006D4F"/>
    <a:srgbClr val="3CF2F6"/>
    <a:srgbClr val="595959"/>
    <a:srgbClr val="8EC000"/>
    <a:srgbClr val="BFE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5" autoAdjust="0"/>
    <p:restoredTop sz="94606" autoAdjust="0"/>
  </p:normalViewPr>
  <p:slideViewPr>
    <p:cSldViewPr snapToGrid="0" showGuides="1">
      <p:cViewPr varScale="1">
        <p:scale>
          <a:sx n="134" d="100"/>
          <a:sy n="134" d="100"/>
        </p:scale>
        <p:origin x="606" y="120"/>
      </p:cViewPr>
      <p:guideLst>
        <p:guide orient="horz" pos="2158"/>
        <p:guide orient="horz" pos="4031"/>
        <p:guide orient="horz" pos="960"/>
        <p:guide pos="2865"/>
        <p:guide pos="428"/>
        <p:guide pos="5325"/>
        <p:guide pos="4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3480" y="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roup\hok\hou\Projects\2011\11.10037.00%20BPAmerica%20High%20Performance%20Computing%20Ctr\I-Engineering\M\OG%20HPC%20Presentation%20March%204%202015\PUE%20Report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Monthly Average PUE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>
              <a:solidFill>
                <a:srgbClr val="6699FF"/>
              </a:solidFill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'MSWG-4h-Jan-August.txt'!$AF$29:$AF$42</c15:sqref>
                  </c15:fullRef>
                </c:ext>
              </c:extLst>
              <c:f>'MSWG-4h-Jan-August.txt'!$AF$31:$AF$42</c:f>
              <c:numCache>
                <c:formatCode>[$-409]mmmm\-yy;@</c:formatCode>
                <c:ptCount val="12"/>
                <c:pt idx="0">
                  <c:v>41699</c:v>
                </c:pt>
                <c:pt idx="1">
                  <c:v>41730</c:v>
                </c:pt>
                <c:pt idx="2">
                  <c:v>41760</c:v>
                </c:pt>
                <c:pt idx="3">
                  <c:v>41791</c:v>
                </c:pt>
                <c:pt idx="4">
                  <c:v>41821</c:v>
                </c:pt>
                <c:pt idx="5">
                  <c:v>41852</c:v>
                </c:pt>
                <c:pt idx="6">
                  <c:v>41883</c:v>
                </c:pt>
                <c:pt idx="7">
                  <c:v>41913</c:v>
                </c:pt>
                <c:pt idx="8">
                  <c:v>41944</c:v>
                </c:pt>
                <c:pt idx="9">
                  <c:v>41974</c:v>
                </c:pt>
                <c:pt idx="10">
                  <c:v>42005</c:v>
                </c:pt>
                <c:pt idx="11">
                  <c:v>42036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'MSWG-4h-Jan-August.txt'!$AG$29:$AG$42</c15:sqref>
                  </c15:fullRef>
                </c:ext>
              </c:extLst>
              <c:f>'MSWG-4h-Jan-August.txt'!$AG$31:$AG$42</c:f>
              <c:numCache>
                <c:formatCode>0.00</c:formatCode>
                <c:ptCount val="12"/>
                <c:pt idx="0">
                  <c:v>1.3361485109256963</c:v>
                </c:pt>
                <c:pt idx="1">
                  <c:v>1.328375727530213</c:v>
                </c:pt>
                <c:pt idx="2">
                  <c:v>1.3132109054607082</c:v>
                </c:pt>
                <c:pt idx="3">
                  <c:v>1.3850763174964928</c:v>
                </c:pt>
                <c:pt idx="4">
                  <c:v>1.3600841384550784</c:v>
                </c:pt>
                <c:pt idx="5">
                  <c:v>1.3501169436323073</c:v>
                </c:pt>
                <c:pt idx="6">
                  <c:v>1.3522819141448719</c:v>
                </c:pt>
                <c:pt idx="7">
                  <c:v>1.3239047008250266</c:v>
                </c:pt>
                <c:pt idx="8">
                  <c:v>1.2869790490329516</c:v>
                </c:pt>
                <c:pt idx="9">
                  <c:v>1.2651932132626789</c:v>
                </c:pt>
                <c:pt idx="10">
                  <c:v>1.2632697461363467</c:v>
                </c:pt>
                <c:pt idx="11">
                  <c:v>1.282034351838186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323876048"/>
        <c:axId val="323876440"/>
      </c:barChart>
      <c:catAx>
        <c:axId val="323876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-409]mmmm\-yy;@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876440"/>
        <c:crosses val="autoZero"/>
        <c:auto val="0"/>
        <c:lblAlgn val="ctr"/>
        <c:lblOffset val="100"/>
        <c:noMultiLvlLbl val="1"/>
      </c:catAx>
      <c:valAx>
        <c:axId val="323876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PUE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87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6" tIns="47854" rIns="95706" bIns="47854" numCol="1" anchor="t" anchorCtr="0" compatLnSpc="1">
            <a:prstTxWarp prst="textNoShape">
              <a:avLst/>
            </a:prstTxWarp>
          </a:bodyPr>
          <a:lstStyle>
            <a:lvl1pPr defTabSz="95636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7" y="2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6" tIns="47854" rIns="95706" bIns="47854" numCol="1" anchor="t" anchorCtr="0" compatLnSpc="1">
            <a:prstTxWarp prst="textNoShape">
              <a:avLst/>
            </a:prstTxWarp>
          </a:bodyPr>
          <a:lstStyle>
            <a:lvl1pPr algn="r" defTabSz="95636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2019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6" tIns="47854" rIns="95706" bIns="47854" numCol="1" anchor="b" anchorCtr="0" compatLnSpc="1">
            <a:prstTxWarp prst="textNoShape">
              <a:avLst/>
            </a:prstTxWarp>
          </a:bodyPr>
          <a:lstStyle>
            <a:lvl1pPr defTabSz="95636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7" y="912019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6" tIns="47854" rIns="95706" bIns="47854" numCol="1" anchor="b" anchorCtr="0" compatLnSpc="1">
            <a:prstTxWarp prst="textNoShape">
              <a:avLst/>
            </a:prstTxWarp>
          </a:bodyPr>
          <a:lstStyle>
            <a:lvl1pPr algn="r" defTabSz="95636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A9FA1D-9121-43BA-8855-97B3E719DE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8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6" tIns="47854" rIns="95706" bIns="47854" numCol="1" anchor="t" anchorCtr="0" compatLnSpc="1">
            <a:prstTxWarp prst="textNoShape">
              <a:avLst/>
            </a:prstTxWarp>
          </a:bodyPr>
          <a:lstStyle>
            <a:lvl1pPr defTabSz="95636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7" y="2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6" tIns="47854" rIns="95706" bIns="47854" numCol="1" anchor="t" anchorCtr="0" compatLnSpc="1">
            <a:prstTxWarp prst="textNoShape">
              <a:avLst/>
            </a:prstTxWarp>
          </a:bodyPr>
          <a:lstStyle>
            <a:lvl1pPr algn="r" defTabSz="95636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40" y="4560889"/>
            <a:ext cx="5851524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6" tIns="47854" rIns="95706" bIns="478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019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6" tIns="47854" rIns="95706" bIns="47854" numCol="1" anchor="b" anchorCtr="0" compatLnSpc="1">
            <a:prstTxWarp prst="textNoShape">
              <a:avLst/>
            </a:prstTxWarp>
          </a:bodyPr>
          <a:lstStyle>
            <a:lvl1pPr defTabSz="95636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7" y="912019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6" tIns="47854" rIns="95706" bIns="47854" numCol="1" anchor="b" anchorCtr="0" compatLnSpc="1">
            <a:prstTxWarp prst="textNoShape">
              <a:avLst/>
            </a:prstTxWarp>
          </a:bodyPr>
          <a:lstStyle>
            <a:lvl1pPr algn="r" defTabSz="95636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E73E53-655A-4C7A-B5BE-039AE44B51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819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2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655" indent="-285636" defTabSz="9552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547" indent="-228510" defTabSz="9552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566" indent="-228510" defTabSz="9552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6584" indent="-228510" defTabSz="9552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3602" indent="-228510" defTabSz="955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0620" indent="-228510" defTabSz="955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7640" indent="-228510" defTabSz="955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4657" indent="-228510" defTabSz="955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3AB4CB0-7127-4F6B-BFF2-5D908CEEC800}" type="slidenum">
              <a:rPr lang="en-GB" smtClean="0">
                <a:solidFill>
                  <a:srgbClr val="000000"/>
                </a:solidFill>
              </a:rPr>
              <a:pPr eaLnBrk="1" hangingPunct="1"/>
              <a:t>1</a:t>
            </a:fld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7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246563"/>
            <a:ext cx="6945313" cy="16176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5388" y="195263"/>
            <a:ext cx="13366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76263" y="5543550"/>
            <a:ext cx="4649787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" y="4251326"/>
            <a:ext cx="6945313" cy="1612900"/>
          </a:xfrm>
          <a:solidFill>
            <a:schemeClr val="accent2"/>
          </a:solidFill>
        </p:spPr>
        <p:txBody>
          <a:bodyPr lIns="576000" rIns="36000" bIns="360000"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7851" y="5543550"/>
            <a:ext cx="4664075" cy="647700"/>
          </a:xfrm>
          <a:solidFill>
            <a:schemeClr val="accent1"/>
          </a:solidFill>
          <a:ln algn="ctr"/>
        </p:spPr>
        <p:txBody>
          <a:bodyPr wrap="none" lIns="91440" tIns="45720" rIns="36000" anchor="ctr"/>
          <a:lstStyle>
            <a:lvl1pPr marL="0" indent="0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2" descr="HOK_logo_CMYK_jpg_l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7359" y="1858963"/>
            <a:ext cx="792732" cy="79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4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246563"/>
            <a:ext cx="6945313" cy="16176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5388" y="195263"/>
            <a:ext cx="13366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76263" y="5543550"/>
            <a:ext cx="4649787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" y="4251326"/>
            <a:ext cx="6945313" cy="1612900"/>
          </a:xfrm>
          <a:solidFill>
            <a:schemeClr val="accent2"/>
          </a:solidFill>
        </p:spPr>
        <p:txBody>
          <a:bodyPr lIns="576000" rIns="36000" bIns="360000"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7851" y="5543550"/>
            <a:ext cx="4664075" cy="647700"/>
          </a:xfrm>
          <a:solidFill>
            <a:schemeClr val="accent1"/>
          </a:solidFill>
          <a:ln algn="ctr"/>
        </p:spPr>
        <p:txBody>
          <a:bodyPr wrap="none" lIns="91440" tIns="45720" rIns="36000" anchor="ctr"/>
          <a:lstStyle>
            <a:lvl1pPr marL="0" indent="0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1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698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807325" y="6626225"/>
            <a:ext cx="101917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969696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908550" y="6626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969696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815388" y="6626225"/>
            <a:ext cx="3476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1274A-A747-44E9-AD3C-50A7EA02804A}" type="slidenum">
              <a:rPr lang="en-GB">
                <a:solidFill>
                  <a:srgbClr val="0066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7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79090" y="239431"/>
            <a:ext cx="7481805" cy="46403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000" baseline="0">
                <a:solidFill>
                  <a:schemeClr val="tx1"/>
                </a:solidFill>
                <a:latin typeface="HOK Sans" pitchFamily="50" charset="0"/>
                <a:ea typeface="HOK Sans" pitchFamily="50" charset="0"/>
              </a:defRPr>
            </a:lvl1pPr>
            <a:lvl2pPr>
              <a:defRPr sz="2400">
                <a:latin typeface="HOK Sans" pitchFamily="50" charset="0"/>
                <a:ea typeface="HOK Sans" pitchFamily="50" charset="0"/>
              </a:defRPr>
            </a:lvl2pPr>
            <a:lvl3pPr>
              <a:defRPr sz="2400">
                <a:latin typeface="HOK Sans" pitchFamily="50" charset="0"/>
                <a:ea typeface="HOK Sans" pitchFamily="50" charset="0"/>
              </a:defRPr>
            </a:lvl3pPr>
            <a:lvl4pPr>
              <a:defRPr sz="2400">
                <a:latin typeface="HOK Sans" pitchFamily="50" charset="0"/>
                <a:ea typeface="HOK Sans" pitchFamily="50" charset="0"/>
              </a:defRPr>
            </a:lvl4pPr>
            <a:lvl5pPr>
              <a:defRPr sz="2400">
                <a:latin typeface="HOK Sans" pitchFamily="50" charset="0"/>
                <a:ea typeface="HOK Sans" pitchFamily="50" charset="0"/>
              </a:defRPr>
            </a:lvl5pPr>
          </a:lstStyle>
          <a:p>
            <a:pPr lvl="0"/>
            <a:r>
              <a:rPr lang="en-US" dirty="0" smtClean="0"/>
              <a:t>CLICK TO ADD TITLE HERE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75057" y="1370642"/>
            <a:ext cx="4064835" cy="4525963"/>
          </a:xfrm>
          <a:prstGeom prst="rect">
            <a:avLst/>
          </a:prstGeom>
        </p:spPr>
        <p:txBody>
          <a:bodyPr/>
          <a:lstStyle>
            <a:lvl1pPr marL="190500" indent="-190500">
              <a:spcBef>
                <a:spcPts val="375"/>
              </a:spcBef>
              <a:spcAft>
                <a:spcPts val="1200"/>
              </a:spcAft>
              <a:buClr>
                <a:srgbClr val="F8DB30"/>
              </a:buClr>
              <a:buFont typeface="Wingdings" pitchFamily="2" charset="2"/>
              <a:buChar char="§"/>
              <a:defRPr sz="1600">
                <a:solidFill>
                  <a:schemeClr val="bg2">
                    <a:lumMod val="50000"/>
                  </a:schemeClr>
                </a:solidFill>
                <a:latin typeface="HOK Sans Pro Medium" pitchFamily="34" charset="0"/>
                <a:ea typeface="HOK Sans Pro Medium" pitchFamily="34" charset="0"/>
                <a:cs typeface="HOK Sans Pro Medium" pitchFamily="34" charset="0"/>
              </a:defRPr>
            </a:lvl1pPr>
            <a:lvl2pPr marL="395288" indent="-190500">
              <a:spcBef>
                <a:spcPts val="0"/>
              </a:spcBef>
              <a:spcAft>
                <a:spcPts val="375"/>
              </a:spcAft>
              <a:buClr>
                <a:schemeClr val="bg1">
                  <a:lumMod val="50000"/>
                </a:schemeClr>
              </a:buClr>
              <a:defRPr sz="1600">
                <a:latin typeface="HOK Sans Pro Book" pitchFamily="50" charset="0"/>
                <a:ea typeface="HOK Sans Pro Book" pitchFamily="50" charset="0"/>
                <a:cs typeface="HOK Sans Pro Book" pitchFamily="50" charset="0"/>
              </a:defRPr>
            </a:lvl2pPr>
            <a:lvl3pPr marL="527050" indent="-117475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 sz="1400">
                <a:latin typeface="HOK Sans Pro Book" pitchFamily="50" charset="0"/>
                <a:ea typeface="HOK Sans Pro Book" pitchFamily="50" charset="0"/>
                <a:cs typeface="HOK Sans Pro Book" pitchFamily="50" charset="0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7697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79090" y="239431"/>
            <a:ext cx="7481805" cy="46403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000" baseline="0">
                <a:solidFill>
                  <a:schemeClr val="tx1"/>
                </a:solidFill>
                <a:latin typeface="HOK Sans" pitchFamily="50" charset="0"/>
                <a:ea typeface="HOK Sans" pitchFamily="50" charset="0"/>
              </a:defRPr>
            </a:lvl1pPr>
            <a:lvl2pPr>
              <a:defRPr sz="2400">
                <a:latin typeface="HOK Sans" pitchFamily="50" charset="0"/>
                <a:ea typeface="HOK Sans" pitchFamily="50" charset="0"/>
              </a:defRPr>
            </a:lvl2pPr>
            <a:lvl3pPr>
              <a:defRPr sz="2400">
                <a:latin typeface="HOK Sans" pitchFamily="50" charset="0"/>
                <a:ea typeface="HOK Sans" pitchFamily="50" charset="0"/>
              </a:defRPr>
            </a:lvl3pPr>
            <a:lvl4pPr>
              <a:defRPr sz="2400">
                <a:latin typeface="HOK Sans" pitchFamily="50" charset="0"/>
                <a:ea typeface="HOK Sans" pitchFamily="50" charset="0"/>
              </a:defRPr>
            </a:lvl4pPr>
            <a:lvl5pPr>
              <a:defRPr sz="2400">
                <a:latin typeface="HOK Sans" pitchFamily="50" charset="0"/>
                <a:ea typeface="HOK Sans" pitchFamily="50" charset="0"/>
              </a:defRPr>
            </a:lvl5pPr>
          </a:lstStyle>
          <a:p>
            <a:pPr lvl="0"/>
            <a:r>
              <a:rPr lang="en-US" dirty="0" smtClean="0"/>
              <a:t>CLICK TO ADD TITLE HERE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75057" y="1370642"/>
            <a:ext cx="4064835" cy="4525963"/>
          </a:xfrm>
          <a:prstGeom prst="rect">
            <a:avLst/>
          </a:prstGeom>
        </p:spPr>
        <p:txBody>
          <a:bodyPr/>
          <a:lstStyle>
            <a:lvl1pPr marL="190500" indent="-190500">
              <a:spcBef>
                <a:spcPts val="375"/>
              </a:spcBef>
              <a:spcAft>
                <a:spcPts val="1200"/>
              </a:spcAft>
              <a:buClr>
                <a:srgbClr val="F8DB30"/>
              </a:buClr>
              <a:buFont typeface="Wingdings" pitchFamily="2" charset="2"/>
              <a:buChar char="§"/>
              <a:defRPr sz="1600">
                <a:solidFill>
                  <a:schemeClr val="bg2">
                    <a:lumMod val="50000"/>
                  </a:schemeClr>
                </a:solidFill>
                <a:latin typeface="HOK Sans Pro Medium" pitchFamily="34" charset="0"/>
                <a:ea typeface="HOK Sans Pro Medium" pitchFamily="34" charset="0"/>
                <a:cs typeface="HOK Sans Pro Medium" pitchFamily="34" charset="0"/>
              </a:defRPr>
            </a:lvl1pPr>
            <a:lvl2pPr marL="395288" indent="-190500">
              <a:spcBef>
                <a:spcPts val="0"/>
              </a:spcBef>
              <a:spcAft>
                <a:spcPts val="375"/>
              </a:spcAft>
              <a:buClr>
                <a:schemeClr val="bg1">
                  <a:lumMod val="50000"/>
                </a:schemeClr>
              </a:buClr>
              <a:defRPr sz="1600">
                <a:latin typeface="HOK Sans Pro Book" pitchFamily="50" charset="0"/>
                <a:ea typeface="HOK Sans Pro Book" pitchFamily="50" charset="0"/>
                <a:cs typeface="HOK Sans Pro Book" pitchFamily="50" charset="0"/>
              </a:defRPr>
            </a:lvl2pPr>
            <a:lvl3pPr marL="527050" indent="-117475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 sz="1400">
                <a:latin typeface="HOK Sans Pro Book" pitchFamily="50" charset="0"/>
                <a:ea typeface="HOK Sans Pro Book" pitchFamily="50" charset="0"/>
                <a:cs typeface="HOK Sans Pro Book" pitchFamily="50" charset="0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090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79091" y="239431"/>
            <a:ext cx="7121140" cy="921459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aseline="0">
                <a:solidFill>
                  <a:schemeClr val="accent3"/>
                </a:solidFill>
                <a:latin typeface="Calibri" panose="020F0502020204030204" pitchFamily="34" charset="0"/>
                <a:ea typeface="HOK Sans" pitchFamily="50" charset="0"/>
              </a:defRPr>
            </a:lvl1pPr>
            <a:lvl2pPr>
              <a:defRPr sz="2400">
                <a:latin typeface="HOK Sans" pitchFamily="50" charset="0"/>
                <a:ea typeface="HOK Sans" pitchFamily="50" charset="0"/>
              </a:defRPr>
            </a:lvl2pPr>
            <a:lvl3pPr>
              <a:defRPr sz="2400">
                <a:latin typeface="HOK Sans" pitchFamily="50" charset="0"/>
                <a:ea typeface="HOK Sans" pitchFamily="50" charset="0"/>
              </a:defRPr>
            </a:lvl3pPr>
            <a:lvl4pPr>
              <a:defRPr sz="2400">
                <a:latin typeface="HOK Sans" pitchFamily="50" charset="0"/>
                <a:ea typeface="HOK Sans" pitchFamily="50" charset="0"/>
              </a:defRPr>
            </a:lvl4pPr>
            <a:lvl5pPr>
              <a:defRPr sz="2400">
                <a:latin typeface="HOK Sans" pitchFamily="50" charset="0"/>
                <a:ea typeface="HOK Sans" pitchFamily="50" charset="0"/>
              </a:defRPr>
            </a:lvl5pPr>
          </a:lstStyle>
          <a:p>
            <a:pPr lvl="0"/>
            <a:r>
              <a:rPr lang="en-US" dirty="0" smtClean="0"/>
              <a:t>CLICK TO ADD TITLE HERE</a:t>
            </a:r>
          </a:p>
        </p:txBody>
      </p:sp>
    </p:spTree>
    <p:extLst>
      <p:ext uri="{BB962C8B-B14F-4D97-AF65-F5344CB8AC3E}">
        <p14:creationId xmlns:p14="http://schemas.microsoft.com/office/powerpoint/2010/main" val="257677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79091" y="239431"/>
            <a:ext cx="7121140" cy="921459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aseline="0">
                <a:solidFill>
                  <a:schemeClr val="accent3"/>
                </a:solidFill>
                <a:latin typeface="Calibri" panose="020F0502020204030204" pitchFamily="34" charset="0"/>
                <a:ea typeface="HOK Sans" pitchFamily="50" charset="0"/>
              </a:defRPr>
            </a:lvl1pPr>
            <a:lvl2pPr>
              <a:defRPr sz="2400">
                <a:latin typeface="HOK Sans" pitchFamily="50" charset="0"/>
                <a:ea typeface="HOK Sans" pitchFamily="50" charset="0"/>
              </a:defRPr>
            </a:lvl2pPr>
            <a:lvl3pPr>
              <a:defRPr sz="2400">
                <a:latin typeface="HOK Sans" pitchFamily="50" charset="0"/>
                <a:ea typeface="HOK Sans" pitchFamily="50" charset="0"/>
              </a:defRPr>
            </a:lvl3pPr>
            <a:lvl4pPr>
              <a:defRPr sz="2400">
                <a:latin typeface="HOK Sans" pitchFamily="50" charset="0"/>
                <a:ea typeface="HOK Sans" pitchFamily="50" charset="0"/>
              </a:defRPr>
            </a:lvl4pPr>
            <a:lvl5pPr>
              <a:defRPr sz="2400">
                <a:latin typeface="HOK Sans" pitchFamily="50" charset="0"/>
                <a:ea typeface="HOK Sans" pitchFamily="50" charset="0"/>
              </a:defRPr>
            </a:lvl5pPr>
          </a:lstStyle>
          <a:p>
            <a:pPr lvl="0"/>
            <a:r>
              <a:rPr lang="en-US" dirty="0" smtClean="0"/>
              <a:t>CLICK TO ADD TITLE HERE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75057" y="1370642"/>
            <a:ext cx="4064835" cy="4525963"/>
          </a:xfrm>
          <a:prstGeom prst="rect">
            <a:avLst/>
          </a:prstGeom>
        </p:spPr>
        <p:txBody>
          <a:bodyPr/>
          <a:lstStyle>
            <a:lvl1pPr marL="190500" indent="-190500">
              <a:spcBef>
                <a:spcPts val="375"/>
              </a:spcBef>
              <a:spcAft>
                <a:spcPts val="1200"/>
              </a:spcAft>
              <a:buClr>
                <a:srgbClr val="F8DB30"/>
              </a:buClr>
              <a:buFont typeface="Wingdings" pitchFamily="2" charset="2"/>
              <a:buChar char="§"/>
              <a:defRPr sz="16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OK Sans Pro Medium" pitchFamily="34" charset="0"/>
                <a:cs typeface="HOK Sans Pro Medium" pitchFamily="34" charset="0"/>
              </a:defRPr>
            </a:lvl1pPr>
            <a:lvl2pPr marL="395288" indent="-190500">
              <a:spcBef>
                <a:spcPts val="0"/>
              </a:spcBef>
              <a:spcAft>
                <a:spcPts val="375"/>
              </a:spcAft>
              <a:buClr>
                <a:schemeClr val="bg1">
                  <a:lumMod val="50000"/>
                </a:schemeClr>
              </a:buClr>
              <a:defRPr sz="1600">
                <a:latin typeface="Calibri" panose="020F0502020204030204" pitchFamily="34" charset="0"/>
                <a:ea typeface="HOK Sans Pro Book" pitchFamily="50" charset="0"/>
                <a:cs typeface="HOK Sans Pro Book" pitchFamily="50" charset="0"/>
              </a:defRPr>
            </a:lvl2pPr>
            <a:lvl3pPr marL="527050" indent="-117475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 sz="1400">
                <a:latin typeface="Calibri" panose="020F0502020204030204" pitchFamily="34" charset="0"/>
                <a:ea typeface="HOK Sans Pro Book" pitchFamily="50" charset="0"/>
                <a:cs typeface="HOK Sans Pro Book" pitchFamily="50" charset="0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38168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67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" y="4251326"/>
            <a:ext cx="6945313" cy="1612900"/>
          </a:xfrm>
          <a:solidFill>
            <a:schemeClr val="accent2"/>
          </a:solidFill>
        </p:spPr>
        <p:txBody>
          <a:bodyPr lIns="576000" rIns="36000" bIns="360000"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7851" y="5543550"/>
            <a:ext cx="4664075" cy="647700"/>
          </a:xfrm>
          <a:prstGeom prst="rect">
            <a:avLst/>
          </a:prstGeom>
          <a:solidFill>
            <a:schemeClr val="accent1"/>
          </a:solidFill>
          <a:ln algn="ctr"/>
        </p:spPr>
        <p:txBody>
          <a:bodyPr wrap="none" lIns="91440" tIns="45720" rIns="36000" anchor="ctr"/>
          <a:lstStyle>
            <a:lvl1pPr marL="0" indent="0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39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79090" y="239431"/>
            <a:ext cx="7481805" cy="46403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000" baseline="0">
                <a:solidFill>
                  <a:schemeClr val="tx1"/>
                </a:solidFill>
                <a:latin typeface="HOK Sans" pitchFamily="50" charset="0"/>
                <a:ea typeface="HOK Sans" pitchFamily="50" charset="0"/>
              </a:defRPr>
            </a:lvl1pPr>
            <a:lvl2pPr>
              <a:defRPr sz="2400">
                <a:latin typeface="HOK Sans" pitchFamily="50" charset="0"/>
                <a:ea typeface="HOK Sans" pitchFamily="50" charset="0"/>
              </a:defRPr>
            </a:lvl2pPr>
            <a:lvl3pPr>
              <a:defRPr sz="2400">
                <a:latin typeface="HOK Sans" pitchFamily="50" charset="0"/>
                <a:ea typeface="HOK Sans" pitchFamily="50" charset="0"/>
              </a:defRPr>
            </a:lvl3pPr>
            <a:lvl4pPr>
              <a:defRPr sz="2400">
                <a:latin typeface="HOK Sans" pitchFamily="50" charset="0"/>
                <a:ea typeface="HOK Sans" pitchFamily="50" charset="0"/>
              </a:defRPr>
            </a:lvl4pPr>
            <a:lvl5pPr>
              <a:defRPr sz="2400">
                <a:latin typeface="HOK Sans" pitchFamily="50" charset="0"/>
                <a:ea typeface="HOK Sans" pitchFamily="50" charset="0"/>
              </a:defRPr>
            </a:lvl5pPr>
          </a:lstStyle>
          <a:p>
            <a:pPr lvl="0"/>
            <a:r>
              <a:rPr lang="en-US" dirty="0" smtClean="0"/>
              <a:t>CLICK TO ADD TITLE HERE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75057" y="1370642"/>
            <a:ext cx="4064835" cy="4525963"/>
          </a:xfrm>
          <a:prstGeom prst="rect">
            <a:avLst/>
          </a:prstGeom>
        </p:spPr>
        <p:txBody>
          <a:bodyPr/>
          <a:lstStyle>
            <a:lvl1pPr marL="190500" indent="-190500">
              <a:spcBef>
                <a:spcPts val="375"/>
              </a:spcBef>
              <a:spcAft>
                <a:spcPts val="1200"/>
              </a:spcAft>
              <a:buClr>
                <a:srgbClr val="F8DB30"/>
              </a:buClr>
              <a:buFont typeface="Wingdings" pitchFamily="2" charset="2"/>
              <a:buChar char="§"/>
              <a:defRPr sz="1600">
                <a:solidFill>
                  <a:schemeClr val="bg2">
                    <a:lumMod val="50000"/>
                  </a:schemeClr>
                </a:solidFill>
                <a:latin typeface="HOK Sans Pro Medium" pitchFamily="34" charset="0"/>
                <a:ea typeface="HOK Sans Pro Medium" pitchFamily="34" charset="0"/>
                <a:cs typeface="HOK Sans Pro Medium" pitchFamily="34" charset="0"/>
              </a:defRPr>
            </a:lvl1pPr>
            <a:lvl2pPr marL="395288" indent="-190500">
              <a:spcBef>
                <a:spcPts val="0"/>
              </a:spcBef>
              <a:spcAft>
                <a:spcPts val="375"/>
              </a:spcAft>
              <a:buClr>
                <a:schemeClr val="bg1">
                  <a:lumMod val="50000"/>
                </a:schemeClr>
              </a:buClr>
              <a:defRPr sz="1600">
                <a:latin typeface="HOK Sans Pro Book" pitchFamily="50" charset="0"/>
                <a:ea typeface="HOK Sans Pro Book" pitchFamily="50" charset="0"/>
                <a:cs typeface="HOK Sans Pro Book" pitchFamily="50" charset="0"/>
              </a:defRPr>
            </a:lvl2pPr>
            <a:lvl3pPr marL="527050" indent="-117475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 sz="1400">
                <a:latin typeface="HOK Sans Pro Book" pitchFamily="50" charset="0"/>
                <a:ea typeface="HOK Sans Pro Book" pitchFamily="50" charset="0"/>
                <a:cs typeface="HOK Sans Pro Book" pitchFamily="50" charset="0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383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14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" y="4251326"/>
            <a:ext cx="6945313" cy="1612900"/>
          </a:xfrm>
          <a:prstGeom prst="rect">
            <a:avLst/>
          </a:prstGeom>
          <a:solidFill>
            <a:schemeClr val="accent2"/>
          </a:solidFill>
        </p:spPr>
        <p:txBody>
          <a:bodyPr lIns="576000" rIns="36000" bIns="360000"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7851" y="5543550"/>
            <a:ext cx="4664075" cy="647700"/>
          </a:xfrm>
          <a:prstGeom prst="rect">
            <a:avLst/>
          </a:prstGeom>
          <a:solidFill>
            <a:schemeClr val="accent1"/>
          </a:solidFill>
          <a:ln algn="ctr"/>
        </p:spPr>
        <p:txBody>
          <a:bodyPr wrap="none" lIns="91440" tIns="45720" rIns="36000" anchor="ctr"/>
          <a:lstStyle>
            <a:lvl1pPr marL="0" indent="0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55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79090" y="239431"/>
            <a:ext cx="7481805" cy="46403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000" baseline="0">
                <a:solidFill>
                  <a:schemeClr val="tx1"/>
                </a:solidFill>
                <a:latin typeface="HOK Sans" pitchFamily="50" charset="0"/>
                <a:ea typeface="HOK Sans" pitchFamily="50" charset="0"/>
              </a:defRPr>
            </a:lvl1pPr>
            <a:lvl2pPr>
              <a:defRPr sz="2400">
                <a:latin typeface="HOK Sans" pitchFamily="50" charset="0"/>
                <a:ea typeface="HOK Sans" pitchFamily="50" charset="0"/>
              </a:defRPr>
            </a:lvl2pPr>
            <a:lvl3pPr>
              <a:defRPr sz="2400">
                <a:latin typeface="HOK Sans" pitchFamily="50" charset="0"/>
                <a:ea typeface="HOK Sans" pitchFamily="50" charset="0"/>
              </a:defRPr>
            </a:lvl3pPr>
            <a:lvl4pPr>
              <a:defRPr sz="2400">
                <a:latin typeface="HOK Sans" pitchFamily="50" charset="0"/>
                <a:ea typeface="HOK Sans" pitchFamily="50" charset="0"/>
              </a:defRPr>
            </a:lvl4pPr>
            <a:lvl5pPr>
              <a:defRPr sz="2400">
                <a:latin typeface="HOK Sans" pitchFamily="50" charset="0"/>
                <a:ea typeface="HOK Sans" pitchFamily="50" charset="0"/>
              </a:defRPr>
            </a:lvl5pPr>
          </a:lstStyle>
          <a:p>
            <a:pPr lvl="0"/>
            <a:r>
              <a:rPr lang="en-US" dirty="0" smtClean="0"/>
              <a:t>CLICK TO ADD TITLE HERE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75057" y="1370642"/>
            <a:ext cx="4064835" cy="4525963"/>
          </a:xfrm>
          <a:prstGeom prst="rect">
            <a:avLst/>
          </a:prstGeom>
        </p:spPr>
        <p:txBody>
          <a:bodyPr/>
          <a:lstStyle>
            <a:lvl1pPr marL="190500" indent="-190500">
              <a:spcBef>
                <a:spcPts val="375"/>
              </a:spcBef>
              <a:spcAft>
                <a:spcPts val="1200"/>
              </a:spcAft>
              <a:buClr>
                <a:srgbClr val="F8DB30"/>
              </a:buClr>
              <a:buFont typeface="Wingdings" pitchFamily="2" charset="2"/>
              <a:buChar char="§"/>
              <a:defRPr sz="1600">
                <a:solidFill>
                  <a:schemeClr val="bg2">
                    <a:lumMod val="50000"/>
                  </a:schemeClr>
                </a:solidFill>
                <a:latin typeface="HOK Sans Pro Medium" pitchFamily="34" charset="0"/>
                <a:ea typeface="HOK Sans Pro Medium" pitchFamily="34" charset="0"/>
                <a:cs typeface="HOK Sans Pro Medium" pitchFamily="34" charset="0"/>
              </a:defRPr>
            </a:lvl1pPr>
            <a:lvl2pPr marL="395288" indent="-190500">
              <a:spcBef>
                <a:spcPts val="0"/>
              </a:spcBef>
              <a:spcAft>
                <a:spcPts val="375"/>
              </a:spcAft>
              <a:buClr>
                <a:schemeClr val="bg1">
                  <a:lumMod val="50000"/>
                </a:schemeClr>
              </a:buClr>
              <a:defRPr sz="1600">
                <a:latin typeface="HOK Sans Pro Book" pitchFamily="50" charset="0"/>
                <a:ea typeface="HOK Sans Pro Book" pitchFamily="50" charset="0"/>
                <a:cs typeface="HOK Sans Pro Book" pitchFamily="50" charset="0"/>
              </a:defRPr>
            </a:lvl2pPr>
            <a:lvl3pPr marL="527050" indent="-117475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 sz="1400">
                <a:latin typeface="HOK Sans Pro Book" pitchFamily="50" charset="0"/>
                <a:ea typeface="HOK Sans Pro Book" pitchFamily="50" charset="0"/>
                <a:cs typeface="HOK Sans Pro Book" pitchFamily="50" charset="0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8350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231775"/>
            <a:ext cx="7799388" cy="928688"/>
          </a:xfrm>
          <a:prstGeom prst="rect">
            <a:avLst/>
          </a:prstGeom>
          <a:solidFill>
            <a:srgbClr val="7FA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30188"/>
            <a:ext cx="78295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6563" y="133350"/>
            <a:ext cx="908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736725"/>
            <a:ext cx="728345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23738" y="6370636"/>
            <a:ext cx="3352800" cy="487363"/>
          </a:xfrm>
          <a:prstGeom prst="rect">
            <a:avLst/>
          </a:prstGeom>
        </p:spPr>
        <p:txBody>
          <a:bodyPr lIns="121789" tIns="60894" rIns="121789" bIns="60894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1217889">
              <a:defRPr/>
            </a:pPr>
            <a:r>
              <a:rPr lang="en-US" sz="800" dirty="0" smtClean="0">
                <a:solidFill>
                  <a:srgbClr val="595959"/>
                </a:solidFill>
              </a:rPr>
              <a:t>2015 Rice</a:t>
            </a:r>
            <a:r>
              <a:rPr lang="en-US" sz="800" baseline="0" dirty="0" smtClean="0">
                <a:solidFill>
                  <a:srgbClr val="595959"/>
                </a:solidFill>
              </a:rPr>
              <a:t> Oil &amp; Gas HPC Workshop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329801" y="6370637"/>
            <a:ext cx="2438400" cy="487363"/>
          </a:xfrm>
          <a:prstGeom prst="rect">
            <a:avLst/>
          </a:prstGeom>
        </p:spPr>
        <p:txBody>
          <a:bodyPr lIns="121789" tIns="60894" rIns="121789" bIns="60894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1217889">
              <a:defRPr/>
            </a:pP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Hellmuth, Obata + Kassabaum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709863" y="6438900"/>
            <a:ext cx="3657600" cy="485775"/>
          </a:xfrm>
          <a:prstGeom prst="rect">
            <a:avLst/>
          </a:prstGeom>
        </p:spPr>
        <p:txBody>
          <a:bodyPr lIns="121789" tIns="60894" rIns="121789" bIns="6089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baseline="0" dirty="0" smtClean="0">
                <a:solidFill>
                  <a:srgbClr val="595959"/>
                </a:solidFill>
              </a:rPr>
              <a:t>March 4</a:t>
            </a:r>
            <a:r>
              <a:rPr lang="en-US" sz="800" dirty="0" smtClean="0">
                <a:solidFill>
                  <a:srgbClr val="595959"/>
                </a:solidFill>
              </a:rPr>
              <a:t> 2015   I   </a:t>
            </a:r>
            <a:r>
              <a:rPr lang="en-US" sz="800" dirty="0" smtClean="0">
                <a:solidFill>
                  <a:srgbClr val="404040"/>
                </a:solidFill>
              </a:rPr>
              <a:t>Page </a:t>
            </a:r>
            <a:fld id="{BEA2AB36-0846-422B-8429-4DA2002AE4AC}" type="slidenum">
              <a:rPr lang="es-ES_tradnl" sz="800" smtClean="0">
                <a:solidFill>
                  <a:srgbClr val="404040"/>
                </a:solidFill>
              </a:rPr>
              <a:pPr algn="ctr" eaLnBrk="1" hangingPunct="1">
                <a:defRPr/>
              </a:pPr>
              <a:t>‹#›</a:t>
            </a:fld>
            <a:endParaRPr lang="es-ES_tradnl" sz="800" dirty="0" smtClean="0">
              <a:solidFill>
                <a:srgbClr val="404040"/>
              </a:solidFill>
            </a:endParaRPr>
          </a:p>
          <a:p>
            <a:pPr algn="ctr"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</a:rPr>
              <a:t>   </a:t>
            </a:r>
          </a:p>
        </p:txBody>
      </p:sp>
      <p:pic>
        <p:nvPicPr>
          <p:cNvPr id="2" name="Picture 2" descr="HOK_logo_CMYK_jpg_l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939" y="6176251"/>
            <a:ext cx="525297" cy="52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3" r:id="rId2"/>
    <p:sldLayoutId id="214748444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9pPr>
    </p:titleStyle>
    <p:bodyStyle>
      <a:lvl1pPr marL="274638" indent="-274638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Univers 45 Light" pitchFamily="34" charset="0"/>
        <a:buChar char="•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9275" indent="-2730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Arial" pitchFamily="34" charset="0"/>
        <a:buChar char="−"/>
        <a:defRPr sz="16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08038" indent="-257175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Arial" pitchFamily="34" charset="0"/>
        <a:buChar char="−"/>
        <a:defRPr sz="16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082675" indent="-2730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Arial" pitchFamily="34" charset="0"/>
        <a:buChar char="−"/>
        <a:defRPr sz="16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355725" indent="-27146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Arial" pitchFamily="34" charset="0"/>
        <a:buChar char="−"/>
        <a:defRPr sz="16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12925" indent="-271463" algn="l" rtl="0" fontAlgn="base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6pPr>
      <a:lvl7pPr marL="2270125" indent="-271463" algn="l" rtl="0" fontAlgn="base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7pPr>
      <a:lvl8pPr marL="2727325" indent="-271463" algn="l" rtl="0" fontAlgn="base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8pPr>
      <a:lvl9pPr marL="3184525" indent="-271463" algn="l" rtl="0" fontAlgn="base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231775"/>
            <a:ext cx="7834313" cy="928688"/>
          </a:xfrm>
          <a:prstGeom prst="rect">
            <a:avLst/>
          </a:prstGeom>
          <a:solidFill>
            <a:srgbClr val="7FA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30188"/>
            <a:ext cx="78295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6563" y="133350"/>
            <a:ext cx="908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26" r:id="rId2"/>
    <p:sldLayoutId id="214748442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9pPr>
    </p:titleStyle>
    <p:bodyStyle>
      <a:lvl1pPr marL="274638" indent="-274638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Univers 45 Light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49275" indent="-2730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Arial" pitchFamily="34" charset="0"/>
        <a:buChar char="−"/>
        <a:defRPr sz="1600">
          <a:solidFill>
            <a:schemeClr val="tx1"/>
          </a:solidFill>
          <a:latin typeface="+mn-lt"/>
          <a:cs typeface="+mn-cs"/>
        </a:defRPr>
      </a:lvl2pPr>
      <a:lvl3pPr marL="808038" indent="-257175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Arial" pitchFamily="34" charset="0"/>
        <a:buChar char="−"/>
        <a:defRPr sz="1600">
          <a:solidFill>
            <a:schemeClr val="tx1"/>
          </a:solidFill>
          <a:latin typeface="+mn-lt"/>
          <a:cs typeface="+mn-cs"/>
        </a:defRPr>
      </a:lvl3pPr>
      <a:lvl4pPr marL="1082675" indent="-2730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Arial" pitchFamily="34" charset="0"/>
        <a:buChar char="−"/>
        <a:defRPr sz="1600">
          <a:solidFill>
            <a:schemeClr val="tx1"/>
          </a:solidFill>
          <a:latin typeface="+mn-lt"/>
          <a:cs typeface="+mn-cs"/>
        </a:defRPr>
      </a:lvl4pPr>
      <a:lvl5pPr marL="1355725" indent="-27146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Arial" pitchFamily="34" charset="0"/>
        <a:buChar char="−"/>
        <a:defRPr sz="1600">
          <a:solidFill>
            <a:schemeClr val="tx1"/>
          </a:solidFill>
          <a:latin typeface="+mn-lt"/>
          <a:cs typeface="+mn-cs"/>
        </a:defRPr>
      </a:lvl5pPr>
      <a:lvl6pPr marL="1812925" indent="-271463" algn="l" rtl="0" fontAlgn="base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6pPr>
      <a:lvl7pPr marL="2270125" indent="-271463" algn="l" rtl="0" fontAlgn="base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7pPr>
      <a:lvl8pPr marL="2727325" indent="-271463" algn="l" rtl="0" fontAlgn="base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8pPr>
      <a:lvl9pPr marL="3184525" indent="-271463" algn="l" rtl="0" fontAlgn="base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1"/>
            <a:ext cx="9204385" cy="6857999"/>
          </a:xfrm>
          <a:prstGeom prst="rect">
            <a:avLst/>
          </a:prstGeom>
          <a:solidFill>
            <a:srgbClr val="7FA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5388" y="195263"/>
            <a:ext cx="13366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4246563"/>
            <a:ext cx="6945313" cy="93268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0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42" r:id="rId2"/>
    <p:sldLayoutId id="214748444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9pPr>
    </p:titleStyle>
    <p:bodyStyle>
      <a:lvl1pPr marL="274638" indent="-274638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Univers 45 Light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49275" indent="-2730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Arial" pitchFamily="34" charset="0"/>
        <a:buChar char="−"/>
        <a:defRPr sz="1600">
          <a:solidFill>
            <a:schemeClr val="tx1"/>
          </a:solidFill>
          <a:latin typeface="+mn-lt"/>
          <a:cs typeface="+mn-cs"/>
        </a:defRPr>
      </a:lvl2pPr>
      <a:lvl3pPr marL="808038" indent="-257175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Arial" pitchFamily="34" charset="0"/>
        <a:buChar char="−"/>
        <a:defRPr sz="1600">
          <a:solidFill>
            <a:schemeClr val="tx1"/>
          </a:solidFill>
          <a:latin typeface="+mn-lt"/>
          <a:cs typeface="+mn-cs"/>
        </a:defRPr>
      </a:lvl3pPr>
      <a:lvl4pPr marL="1082675" indent="-2730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Arial" pitchFamily="34" charset="0"/>
        <a:buChar char="−"/>
        <a:defRPr sz="1600">
          <a:solidFill>
            <a:schemeClr val="tx1"/>
          </a:solidFill>
          <a:latin typeface="+mn-lt"/>
          <a:cs typeface="+mn-cs"/>
        </a:defRPr>
      </a:lvl4pPr>
      <a:lvl5pPr marL="1355725" indent="-27146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Arial" pitchFamily="34" charset="0"/>
        <a:buChar char="−"/>
        <a:defRPr sz="1600">
          <a:solidFill>
            <a:schemeClr val="tx1"/>
          </a:solidFill>
          <a:latin typeface="+mn-lt"/>
          <a:cs typeface="+mn-cs"/>
        </a:defRPr>
      </a:lvl5pPr>
      <a:lvl6pPr marL="1812925" indent="-271463" algn="l" rtl="0" fontAlgn="base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6pPr>
      <a:lvl7pPr marL="2270125" indent="-271463" algn="l" rtl="0" fontAlgn="base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7pPr>
      <a:lvl8pPr marL="2727325" indent="-271463" algn="l" rtl="0" fontAlgn="base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8pPr>
      <a:lvl9pPr marL="3184525" indent="-271463" algn="l" rtl="0" fontAlgn="base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31775"/>
            <a:ext cx="7834313" cy="928688"/>
          </a:xfrm>
          <a:prstGeom prst="rect">
            <a:avLst/>
          </a:prstGeom>
          <a:solidFill>
            <a:srgbClr val="7FA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30188"/>
            <a:ext cx="78295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6563" y="133350"/>
            <a:ext cx="908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736725"/>
            <a:ext cx="728345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44513" y="6372225"/>
            <a:ext cx="3352800" cy="487363"/>
          </a:xfrm>
          <a:prstGeom prst="rect">
            <a:avLst/>
          </a:prstGeom>
        </p:spPr>
        <p:txBody>
          <a:bodyPr lIns="121789" tIns="60894" rIns="121789" bIns="60894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1217889">
              <a:defRPr/>
            </a:pPr>
            <a:r>
              <a:rPr lang="en-US" sz="8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HPC Facility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918790" y="6372225"/>
            <a:ext cx="2438400" cy="487363"/>
          </a:xfrm>
          <a:prstGeom prst="rect">
            <a:avLst/>
          </a:prstGeom>
        </p:spPr>
        <p:txBody>
          <a:bodyPr lIns="121789" tIns="60894" rIns="121789" bIns="60894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1217889">
              <a:defRPr/>
            </a:pPr>
            <a:r>
              <a:rPr lang="en-US" sz="8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Hellmuth, Obata + Kassabaum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709863" y="6438900"/>
            <a:ext cx="3657600" cy="485775"/>
          </a:xfrm>
          <a:prstGeom prst="rect">
            <a:avLst/>
          </a:prstGeom>
        </p:spPr>
        <p:txBody>
          <a:bodyPr lIns="121789" tIns="60894" rIns="121789" bIns="6089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</a:rPr>
              <a:t>August 19 2011   I   Concept Design   I   </a:t>
            </a:r>
            <a:r>
              <a:rPr lang="en-US" sz="800" dirty="0" smtClean="0">
                <a:solidFill>
                  <a:srgbClr val="404040"/>
                </a:solidFill>
              </a:rPr>
              <a:t>Page </a:t>
            </a:r>
            <a:fld id="{BEA2AB36-0846-422B-8429-4DA2002AE4AC}" type="slidenum">
              <a:rPr lang="es-ES_tradnl" sz="800" smtClean="0">
                <a:solidFill>
                  <a:srgbClr val="404040"/>
                </a:solidFill>
              </a:rPr>
              <a:pPr algn="ctr" eaLnBrk="1" hangingPunct="1">
                <a:defRPr/>
              </a:pPr>
              <a:t>‹#›</a:t>
            </a:fld>
            <a:endParaRPr lang="es-ES_tradnl" sz="800" dirty="0" smtClean="0">
              <a:solidFill>
                <a:srgbClr val="404040"/>
              </a:solidFill>
            </a:endParaRPr>
          </a:p>
          <a:p>
            <a:pPr algn="ctr"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197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8" r:id="rId4"/>
    <p:sldLayoutId id="214748444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9pPr>
    </p:titleStyle>
    <p:bodyStyle>
      <a:lvl1pPr marL="274638" indent="-274638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Univers 45 Light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49275" indent="-2730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Arial" pitchFamily="34" charset="0"/>
        <a:buChar char="−"/>
        <a:defRPr sz="1600">
          <a:solidFill>
            <a:schemeClr val="tx1"/>
          </a:solidFill>
          <a:latin typeface="+mn-lt"/>
          <a:cs typeface="+mn-cs"/>
        </a:defRPr>
      </a:lvl2pPr>
      <a:lvl3pPr marL="808038" indent="-257175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Arial" pitchFamily="34" charset="0"/>
        <a:buChar char="−"/>
        <a:defRPr sz="1600">
          <a:solidFill>
            <a:schemeClr val="tx1"/>
          </a:solidFill>
          <a:latin typeface="+mn-lt"/>
          <a:cs typeface="+mn-cs"/>
        </a:defRPr>
      </a:lvl3pPr>
      <a:lvl4pPr marL="1082675" indent="-2730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Arial" pitchFamily="34" charset="0"/>
        <a:buChar char="−"/>
        <a:defRPr sz="1600">
          <a:solidFill>
            <a:schemeClr val="tx1"/>
          </a:solidFill>
          <a:latin typeface="+mn-lt"/>
          <a:cs typeface="+mn-cs"/>
        </a:defRPr>
      </a:lvl4pPr>
      <a:lvl5pPr marL="1355725" indent="-27146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Arial" pitchFamily="34" charset="0"/>
        <a:buChar char="−"/>
        <a:defRPr sz="1600">
          <a:solidFill>
            <a:schemeClr val="tx1"/>
          </a:solidFill>
          <a:latin typeface="+mn-lt"/>
          <a:cs typeface="+mn-cs"/>
        </a:defRPr>
      </a:lvl5pPr>
      <a:lvl6pPr marL="1812925" indent="-271463" algn="l" rtl="0" fontAlgn="base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6pPr>
      <a:lvl7pPr marL="2270125" indent="-271463" algn="l" rtl="0" fontAlgn="base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7pPr>
      <a:lvl8pPr marL="2727325" indent="-271463" algn="l" rtl="0" fontAlgn="base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8pPr>
      <a:lvl9pPr marL="3184525" indent="-271463" algn="l" rtl="0" fontAlgn="base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aad.dimachkieh@hok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" y="4251326"/>
            <a:ext cx="5395862" cy="16129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BP Center for High Performance Computing Facility – Year One Review</a:t>
            </a:r>
            <a:r>
              <a:rPr lang="en-US" dirty="0" smtClean="0"/>
              <a:t>	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sz="quarter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2015 Rice Oil &amp; Gas HPC Workshop</a:t>
            </a:r>
          </a:p>
          <a:p>
            <a:pPr eaLnBrk="1" hangingPunct="1"/>
            <a:r>
              <a:rPr lang="en-US" dirty="0" smtClean="0"/>
              <a:t>March 4, 2015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9881"/>
            <a:ext cx="6944008" cy="3931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ARCHITECTURE AND INTERIOR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50" y="1386386"/>
            <a:ext cx="3643984" cy="4856748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79450" y="6057901"/>
            <a:ext cx="3643984" cy="19343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1200" dirty="0" smtClean="0"/>
              <a:t>VERTICAL CONNECTIVITY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4414" y="1386386"/>
            <a:ext cx="3244973" cy="23679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187" y="3826876"/>
            <a:ext cx="3261949" cy="2416258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48187" y="6049703"/>
            <a:ext cx="3251201" cy="20162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ts val="375"/>
              </a:spcBef>
              <a:spcAft>
                <a:spcPts val="1200"/>
              </a:spcAft>
              <a:buClr>
                <a:srgbClr val="F8DB30"/>
              </a:buClr>
              <a:buFont typeface="Wingdings" pitchFamily="2" charset="2"/>
              <a:buChar char="§"/>
              <a:defRPr sz="1600">
                <a:solidFill>
                  <a:schemeClr val="bg2">
                    <a:lumMod val="50000"/>
                  </a:schemeClr>
                </a:solidFill>
                <a:latin typeface="HOK Sans Pro Medium" pitchFamily="34" charset="0"/>
                <a:ea typeface="HOK Sans Pro Medium" pitchFamily="34" charset="0"/>
                <a:cs typeface="HOK Sans Pro Medium" pitchFamily="34" charset="0"/>
              </a:defRPr>
            </a:lvl1pPr>
            <a:lvl2pPr marL="395288" indent="-190500" algn="l" rtl="0" eaLnBrk="0" fontAlgn="base" hangingPunct="0">
              <a:spcBef>
                <a:spcPts val="0"/>
              </a:spcBef>
              <a:spcAft>
                <a:spcPts val="375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HOK Sans Pro Book" pitchFamily="50" charset="0"/>
                <a:ea typeface="HOK Sans Pro Book" pitchFamily="50" charset="0"/>
                <a:cs typeface="HOK Sans Pro Book" pitchFamily="50" charset="0"/>
              </a:defRPr>
            </a:lvl2pPr>
            <a:lvl3pPr marL="527050" indent="-1174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 sz="1400">
                <a:solidFill>
                  <a:schemeClr val="tx1"/>
                </a:solidFill>
                <a:latin typeface="HOK Sans Pro Book" pitchFamily="50" charset="0"/>
                <a:ea typeface="HOK Sans Pro Book" pitchFamily="50" charset="0"/>
                <a:cs typeface="HOK Sans Pro Book" pitchFamily="50" charset="0"/>
              </a:defRPr>
            </a:lvl3pPr>
            <a:lvl4pPr marL="1082675" indent="-273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55725" indent="-2714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8129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701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273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845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200" kern="0" dirty="0" smtClean="0">
                <a:latin typeface="Calibri" panose="020F0502020204030204" pitchFamily="34" charset="0"/>
              </a:rPr>
              <a:t>SILICON SPACE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548186" y="3554604"/>
            <a:ext cx="3251201" cy="20162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ts val="375"/>
              </a:spcBef>
              <a:spcAft>
                <a:spcPts val="1200"/>
              </a:spcAft>
              <a:buClr>
                <a:srgbClr val="F8DB30"/>
              </a:buClr>
              <a:buFont typeface="Wingdings" pitchFamily="2" charset="2"/>
              <a:buChar char="§"/>
              <a:defRPr sz="1600">
                <a:solidFill>
                  <a:schemeClr val="bg2">
                    <a:lumMod val="50000"/>
                  </a:schemeClr>
                </a:solidFill>
                <a:latin typeface="HOK Sans Pro Medium" pitchFamily="34" charset="0"/>
                <a:ea typeface="HOK Sans Pro Medium" pitchFamily="34" charset="0"/>
                <a:cs typeface="HOK Sans Pro Medium" pitchFamily="34" charset="0"/>
              </a:defRPr>
            </a:lvl1pPr>
            <a:lvl2pPr marL="395288" indent="-190500" algn="l" rtl="0" eaLnBrk="0" fontAlgn="base" hangingPunct="0">
              <a:spcBef>
                <a:spcPts val="0"/>
              </a:spcBef>
              <a:spcAft>
                <a:spcPts val="375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HOK Sans Pro Book" pitchFamily="50" charset="0"/>
                <a:ea typeface="HOK Sans Pro Book" pitchFamily="50" charset="0"/>
                <a:cs typeface="HOK Sans Pro Book" pitchFamily="50" charset="0"/>
              </a:defRPr>
            </a:lvl2pPr>
            <a:lvl3pPr marL="527050" indent="-1174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 sz="1400">
                <a:solidFill>
                  <a:schemeClr val="tx1"/>
                </a:solidFill>
                <a:latin typeface="HOK Sans Pro Book" pitchFamily="50" charset="0"/>
                <a:ea typeface="HOK Sans Pro Book" pitchFamily="50" charset="0"/>
                <a:cs typeface="HOK Sans Pro Book" pitchFamily="50" charset="0"/>
              </a:defRPr>
            </a:lvl3pPr>
            <a:lvl4pPr marL="1082675" indent="-273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55725" indent="-2714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8129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701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273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845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200" kern="0" dirty="0" smtClean="0">
                <a:latin typeface="Calibri" panose="020F0502020204030204" pitchFamily="34" charset="0"/>
              </a:rPr>
              <a:t>CARBON SPACE / WORK AREAS</a:t>
            </a:r>
          </a:p>
        </p:txBody>
      </p:sp>
    </p:spTree>
    <p:extLst>
      <p:ext uri="{BB962C8B-B14F-4D97-AF65-F5344CB8AC3E}">
        <p14:creationId xmlns:p14="http://schemas.microsoft.com/office/powerpoint/2010/main" val="41961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57" y="1370642"/>
            <a:ext cx="3632623" cy="4525963"/>
          </a:xfrm>
        </p:spPr>
        <p:txBody>
          <a:bodyPr/>
          <a:lstStyle/>
          <a:p>
            <a:r>
              <a:rPr lang="en-US" dirty="0" smtClean="0"/>
              <a:t>SECURE, ELEVATED AND COVERED LOADING DOCK</a:t>
            </a:r>
          </a:p>
          <a:p>
            <a:r>
              <a:rPr lang="en-US" dirty="0" smtClean="0"/>
              <a:t>PROTECTED WHITE SPACE WITH PERIMETER PERSONNEL ACCESS</a:t>
            </a:r>
          </a:p>
          <a:p>
            <a:r>
              <a:rPr lang="en-US" dirty="0" smtClean="0"/>
              <a:t>STRUCTURE WITH 300 PSF LOADING</a:t>
            </a:r>
          </a:p>
          <a:p>
            <a:r>
              <a:rPr lang="en-US" dirty="0"/>
              <a:t>PEOPLE FRIENDLY</a:t>
            </a:r>
          </a:p>
          <a:p>
            <a:r>
              <a:rPr lang="en-US" dirty="0"/>
              <a:t>PARAPET WALL 5+ FT. ABOVE ROOF</a:t>
            </a:r>
          </a:p>
          <a:p>
            <a:r>
              <a:rPr lang="en-US" dirty="0"/>
              <a:t>ROOF STRUCTURE SLOPED FOR </a:t>
            </a:r>
            <a:r>
              <a:rPr lang="en-US" dirty="0" smtClean="0"/>
              <a:t>STRATEGIC DRAINAGE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732" y="1363498"/>
            <a:ext cx="3544499" cy="2368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9725" y="3934402"/>
            <a:ext cx="2908461" cy="251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58" y="1370642"/>
            <a:ext cx="3175424" cy="4525963"/>
          </a:xfrm>
        </p:spPr>
        <p:txBody>
          <a:bodyPr/>
          <a:lstStyle/>
          <a:p>
            <a:r>
              <a:rPr lang="en-US" dirty="0" smtClean="0"/>
              <a:t>DISTRIBUTION NETWORK SIZED FOR ULTIMATE LOAD</a:t>
            </a:r>
          </a:p>
          <a:p>
            <a:r>
              <a:rPr lang="en-US" dirty="0" smtClean="0"/>
              <a:t>EQUIPMENT INCREMENTALLY ADDED TO SUPPORT DEMAND</a:t>
            </a:r>
          </a:p>
          <a:p>
            <a:r>
              <a:rPr lang="en-US" dirty="0" smtClean="0"/>
              <a:t>N + 1 EQUIPMENT</a:t>
            </a:r>
          </a:p>
          <a:p>
            <a:r>
              <a:rPr lang="en-US" dirty="0" smtClean="0"/>
              <a:t>DUAL CHILLED WATER SYSTEMS</a:t>
            </a:r>
          </a:p>
          <a:p>
            <a:r>
              <a:rPr lang="en-US" dirty="0" smtClean="0"/>
              <a:t>WATER-COOLED CHILLERS</a:t>
            </a:r>
          </a:p>
          <a:p>
            <a:r>
              <a:rPr lang="en-US" dirty="0" smtClean="0"/>
              <a:t>WATER ECONOMIZER</a:t>
            </a:r>
          </a:p>
          <a:p>
            <a:r>
              <a:rPr lang="en-US" dirty="0" smtClean="0"/>
              <a:t>RESERVE MAKE-UP WATER STORAGE</a:t>
            </a:r>
          </a:p>
        </p:txBody>
      </p:sp>
      <p:pic>
        <p:nvPicPr>
          <p:cNvPr id="4" name="Picture 8" descr="C:\Users\shaun.thomsen\Desktop\BP ARCH PEER REVIEW PREP\Mechanical Images\03_CWP Layout\Binder1_Page_2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13003" y="1160890"/>
            <a:ext cx="4380891" cy="2999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haun.thomsen\Desktop\BP ARCH PEER REVIEW PREP\Mechanical Images\05_Cooling Tower\Binder1_Page_0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1785" y="3579595"/>
            <a:ext cx="3743325" cy="2897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5057" y="1370642"/>
            <a:ext cx="3462377" cy="4525963"/>
          </a:xfrm>
        </p:spPr>
        <p:txBody>
          <a:bodyPr/>
          <a:lstStyle/>
          <a:p>
            <a:r>
              <a:rPr lang="en-US" dirty="0"/>
              <a:t>LOOP PIPE DISTRIBUTION WITH DUAL </a:t>
            </a:r>
            <a:r>
              <a:rPr lang="en-US" dirty="0" smtClean="0"/>
              <a:t>FEEDS</a:t>
            </a:r>
            <a:endParaRPr lang="en-US" dirty="0"/>
          </a:p>
          <a:p>
            <a:r>
              <a:rPr lang="en-US" dirty="0" smtClean="0"/>
              <a:t>PRE-TREATED OUTDOOR AIR SUPPLY</a:t>
            </a:r>
          </a:p>
          <a:p>
            <a:r>
              <a:rPr lang="en-US" dirty="0" smtClean="0"/>
              <a:t>MEASUREMENT AND VERIFICATION (SUBMETERING)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COOLING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88" y="1370642"/>
            <a:ext cx="3372143" cy="2248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88" y="3825622"/>
            <a:ext cx="3372143" cy="2269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57" y="3825622"/>
            <a:ext cx="3389932" cy="22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COOLING </a:t>
            </a:r>
            <a:r>
              <a:rPr lang="en-US" dirty="0"/>
              <a:t>-</a:t>
            </a:r>
            <a:r>
              <a:rPr lang="en-US" dirty="0" smtClean="0"/>
              <a:t> WHITE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57" y="1370642"/>
            <a:ext cx="7647412" cy="4525963"/>
          </a:xfrm>
        </p:spPr>
        <p:txBody>
          <a:bodyPr/>
          <a:lstStyle/>
          <a:p>
            <a:pPr>
              <a:buClr>
                <a:srgbClr val="F7D60D"/>
              </a:buClr>
            </a:pPr>
            <a:r>
              <a:rPr lang="en-US" dirty="0"/>
              <a:t>CAPABLE OF AIR AND LIQUID COOLING</a:t>
            </a:r>
          </a:p>
          <a:p>
            <a:pPr>
              <a:buClr>
                <a:srgbClr val="F7D60D"/>
              </a:buClr>
            </a:pPr>
            <a:r>
              <a:rPr lang="en-US" dirty="0" smtClean="0"/>
              <a:t>TREND </a:t>
            </a:r>
            <a:r>
              <a:rPr lang="en-US" dirty="0"/>
              <a:t>TOWARDS INCREASED HEAT DENSITY</a:t>
            </a:r>
          </a:p>
          <a:p>
            <a:pPr lvl="1">
              <a:buClr>
                <a:srgbClr val="F7D60D"/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INITIALLY 35 KW/RACK</a:t>
            </a:r>
          </a:p>
          <a:p>
            <a:pPr lvl="1">
              <a:buClr>
                <a:srgbClr val="F7D60D"/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LATER CHALLENGED (80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KW/RACK WATER-COOLED)</a:t>
            </a:r>
          </a:p>
          <a:p>
            <a:r>
              <a:rPr lang="en-US" dirty="0" smtClean="0"/>
              <a:t>DEMAND CONTROLLED VAV AIRFLOW IN WHITE SPACE</a:t>
            </a:r>
          </a:p>
          <a:p>
            <a:r>
              <a:rPr lang="en-US" dirty="0" smtClean="0"/>
              <a:t>LIQUID COOLING FOR HIGH HEAT DENSITY APPLICATIONS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57" y="3633623"/>
            <a:ext cx="4171238" cy="262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956" y="3633623"/>
            <a:ext cx="2435275" cy="26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ELECTRICAL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58" y="1370642"/>
            <a:ext cx="3281947" cy="4525963"/>
          </a:xfrm>
        </p:spPr>
        <p:txBody>
          <a:bodyPr/>
          <a:lstStyle/>
          <a:p>
            <a:r>
              <a:rPr lang="en-US" dirty="0" smtClean="0"/>
              <a:t>100% REDUNDANCY AT 34.5 KV SERVICE, 5 KV SWITCHGEAR AND SOME 480V / 277V UNIT SUBSTATIONS</a:t>
            </a:r>
          </a:p>
          <a:p>
            <a:r>
              <a:rPr lang="en-US" dirty="0" smtClean="0"/>
              <a:t>BACKUP GENERATORS FOR SOME COMPUTING / RACK SPACE</a:t>
            </a:r>
          </a:p>
          <a:p>
            <a:r>
              <a:rPr lang="en-US" dirty="0" smtClean="0"/>
              <a:t>STATIC UPS ENERGY </a:t>
            </a:r>
            <a:r>
              <a:rPr lang="en-US" dirty="0"/>
              <a:t>SAVER </a:t>
            </a:r>
            <a:r>
              <a:rPr lang="en-US" dirty="0" smtClean="0"/>
              <a:t>MODE</a:t>
            </a:r>
          </a:p>
          <a:p>
            <a:r>
              <a:rPr lang="en-US" dirty="0" smtClean="0"/>
              <a:t>FLYWHEEL TYPE UPS</a:t>
            </a:r>
            <a:endParaRPr lang="en-US" dirty="0"/>
          </a:p>
          <a:p>
            <a:r>
              <a:rPr lang="en-US" dirty="0"/>
              <a:t>RACK POWER-BLDG. UTILIZATION </a:t>
            </a:r>
            <a:r>
              <a:rPr lang="en-US" dirty="0" smtClean="0"/>
              <a:t>VOLTAGE (480V</a:t>
            </a:r>
            <a:r>
              <a:rPr lang="en-US" dirty="0"/>
              <a:t> </a:t>
            </a:r>
            <a:r>
              <a:rPr lang="en-US" dirty="0" smtClean="0"/>
              <a:t>/ 3 PHASE)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486" y="3911862"/>
            <a:ext cx="3512744" cy="2194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486" y="1370642"/>
            <a:ext cx="3512744" cy="233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ELECTRICAL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58" y="1370642"/>
            <a:ext cx="3612428" cy="4525963"/>
          </a:xfrm>
        </p:spPr>
        <p:txBody>
          <a:bodyPr/>
          <a:lstStyle/>
          <a:p>
            <a:r>
              <a:rPr lang="en-US" dirty="0"/>
              <a:t>MEASUREMENT AND VERIFICATION (SUBMETERING)</a:t>
            </a:r>
          </a:p>
          <a:p>
            <a:r>
              <a:rPr lang="en-US" dirty="0" smtClean="0"/>
              <a:t>HIGH </a:t>
            </a:r>
            <a:r>
              <a:rPr lang="en-US" dirty="0"/>
              <a:t>EFFICIENCY TRANSFORMERS</a:t>
            </a:r>
          </a:p>
          <a:p>
            <a:r>
              <a:rPr lang="en-US" dirty="0" smtClean="0"/>
              <a:t>HIGH EFFICIENCY LIGHT SOURCE (LED, T5 &amp; T5HO FLUORESCENT)</a:t>
            </a:r>
          </a:p>
          <a:p>
            <a:r>
              <a:rPr lang="en-US" dirty="0" smtClean="0"/>
              <a:t>AUTOMATED LIGHTING </a:t>
            </a:r>
            <a:r>
              <a:rPr lang="en-US" dirty="0"/>
              <a:t>CONTROLS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056" y="3774889"/>
            <a:ext cx="3309175" cy="2333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056" y="1370642"/>
            <a:ext cx="3309175" cy="21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OPERATING PERFORMANCE - PUE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50731" y="1700212"/>
            <a:ext cx="223599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OK Sans Pro Medium" panose="020B0504030301020103" pitchFamily="34" charset="0"/>
                <a:ea typeface="HOK Sans Pro Medium" panose="020B0504030301020103" pitchFamily="34" charset="0"/>
                <a:cs typeface="HOK Sans Pro Medium" panose="020B0504030301020103" pitchFamily="34" charset="0"/>
              </a:rPr>
              <a:t>Annual Average PUE = 1.32</a:t>
            </a:r>
            <a:endParaRPr lang="en-US" sz="1200" dirty="0">
              <a:latin typeface="HOK Sans Pro Medium" panose="020B0504030301020103" pitchFamily="34" charset="0"/>
              <a:ea typeface="HOK Sans Pro Medium" panose="020B0504030301020103" pitchFamily="34" charset="0"/>
              <a:cs typeface="HOK Sans Pro Medium" panose="020B0504030301020103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590506"/>
              </p:ext>
            </p:extLst>
          </p:nvPr>
        </p:nvGraphicFramePr>
        <p:xfrm>
          <a:off x="485776" y="1160890"/>
          <a:ext cx="7750918" cy="5240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OPERATING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58" y="1370642"/>
            <a:ext cx="3582618" cy="4525963"/>
          </a:xfrm>
        </p:spPr>
        <p:txBody>
          <a:bodyPr/>
          <a:lstStyle/>
          <a:p>
            <a:r>
              <a:rPr lang="en-US" dirty="0"/>
              <a:t>SAFE &amp; RELIABLE OPERATIONS</a:t>
            </a:r>
          </a:p>
          <a:p>
            <a:r>
              <a:rPr lang="en-US" dirty="0"/>
              <a:t>REAL TIME ON-GOING TESTING </a:t>
            </a:r>
          </a:p>
          <a:p>
            <a:r>
              <a:rPr lang="en-US" dirty="0"/>
              <a:t>PHASED EXPANSION</a:t>
            </a:r>
          </a:p>
          <a:p>
            <a:r>
              <a:rPr lang="en-US" dirty="0"/>
              <a:t>FLEXIBILITY CHALLENGED</a:t>
            </a:r>
          </a:p>
          <a:p>
            <a:r>
              <a:rPr lang="en-US" dirty="0"/>
              <a:t>MOVE READY: UP TO 50 RACKS/DAY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58" y="3757597"/>
            <a:ext cx="3471862" cy="2348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371167"/>
            <a:ext cx="3156793" cy="473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57" y="1370642"/>
            <a:ext cx="7054481" cy="4525963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/>
              <a:t>GARY W. KUZMA  PE, CEM, LEED AP, GBE</a:t>
            </a:r>
          </a:p>
          <a:p>
            <a:pPr marL="0" indent="0">
              <a:buNone/>
            </a:pPr>
            <a:r>
              <a:rPr lang="en-US" dirty="0"/>
              <a:t>Director of MEP Engineering</a:t>
            </a:r>
          </a:p>
          <a:p>
            <a:pPr marL="0" indent="0">
              <a:buNone/>
            </a:pPr>
            <a:r>
              <a:rPr lang="en-US" dirty="0"/>
              <a:t>+1 713 407 7739   |  </a:t>
            </a:r>
            <a:r>
              <a:rPr lang="en-US" dirty="0" smtClean="0"/>
              <a:t> </a:t>
            </a:r>
            <a:r>
              <a:rPr lang="en-US" dirty="0"/>
              <a:t>gary.kuzma@hok.com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SAADEDDINE DIMACHKIEH  PE, CLEP, LEED® AP</a:t>
            </a:r>
          </a:p>
          <a:p>
            <a:pPr marL="0" indent="0">
              <a:buNone/>
            </a:pPr>
            <a:r>
              <a:rPr lang="en-US" dirty="0"/>
              <a:t>Firm Wide Director of Electrical Engineering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/>
              <a:t>+1 713 407 7714   |   saad.dimachkieh@hok.com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STEFAN GARRARD</a:t>
            </a:r>
          </a:p>
          <a:p>
            <a:pPr marL="0" indent="0">
              <a:buNone/>
            </a:pPr>
            <a:r>
              <a:rPr lang="en-US" dirty="0"/>
              <a:t>Innovation Lab Project Lead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/>
              <a:t>+1 </a:t>
            </a:r>
            <a:r>
              <a:rPr lang="en-US" dirty="0" smtClean="0"/>
              <a:t>281 366 3245</a:t>
            </a:r>
            <a:r>
              <a:rPr lang="en-US" dirty="0"/>
              <a:t>   |   s</a:t>
            </a:r>
            <a:r>
              <a:rPr lang="en-US" dirty="0" smtClean="0"/>
              <a:t>tefan.garrard@bp.com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82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PROJECT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57" y="1370642"/>
            <a:ext cx="6282956" cy="4525963"/>
          </a:xfrm>
        </p:spPr>
        <p:txBody>
          <a:bodyPr/>
          <a:lstStyle/>
          <a:p>
            <a:r>
              <a:rPr lang="en-US" sz="1800" dirty="0"/>
              <a:t>OWNER: </a:t>
            </a:r>
            <a:r>
              <a:rPr lang="en-US" sz="1800" dirty="0" smtClean="0"/>
              <a:t>		BP</a:t>
            </a:r>
            <a:endParaRPr lang="en-US" sz="1800" dirty="0"/>
          </a:p>
          <a:p>
            <a:r>
              <a:rPr lang="en-US" sz="1800" dirty="0" smtClean="0"/>
              <a:t>DESIGNER: 		HOK</a:t>
            </a:r>
          </a:p>
          <a:p>
            <a:r>
              <a:rPr lang="en-US" sz="1800" dirty="0" smtClean="0"/>
              <a:t>CONTRACTOR: 		ANSLOW BRYANT</a:t>
            </a:r>
          </a:p>
          <a:p>
            <a:r>
              <a:rPr lang="en-US" sz="1800" dirty="0" smtClean="0"/>
              <a:t>COMMISSIONING: 	ENGINEERED AIR BALANCE (EAB)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PENNINGTON &amp; ASSOCIATES</a:t>
            </a:r>
          </a:p>
        </p:txBody>
      </p:sp>
      <p:pic>
        <p:nvPicPr>
          <p:cNvPr id="4" name="Picture 2" descr="HOK_logo_CMYK_jpg_l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1494" y="1776047"/>
            <a:ext cx="438647" cy="43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70" t="1" r="2508" b="6051"/>
          <a:stretch/>
        </p:blipFill>
        <p:spPr>
          <a:xfrm>
            <a:off x="5160756" y="2211204"/>
            <a:ext cx="500959" cy="440258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209" y="1164380"/>
            <a:ext cx="491395" cy="6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fuelfix.com/wp-content/blogs.dir/731/files/bp-supercomputer/20131022_bpcomputing_mdj_0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1744" y="3633623"/>
            <a:ext cx="4855834" cy="255385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330970" y="6187481"/>
            <a:ext cx="14484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alibri" panose="020F0502020204030204" pitchFamily="34" charset="0"/>
                <a:ea typeface="HOK Sans" panose="02000603090000020004" pitchFamily="2" charset="0"/>
                <a:cs typeface="HOK Sans" panose="02000603090000020004" pitchFamily="2" charset="0"/>
              </a:rPr>
              <a:t>(Marie D. De Jesús / Houston Chronicle)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1022" y="2771927"/>
            <a:ext cx="1848392" cy="3824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25" y="3205764"/>
            <a:ext cx="987792" cy="3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08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4031" y="2106449"/>
            <a:ext cx="2362298" cy="646331"/>
          </a:xfrm>
          <a:prstGeom prst="rect">
            <a:avLst/>
          </a:prstGeom>
          <a:solidFill>
            <a:srgbClr val="00A779"/>
          </a:solidFill>
          <a:ln w="38100">
            <a:solidFill>
              <a:srgbClr val="00A77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DESIGN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07/11 - 04/12 (9 MO.)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6329" y="3019903"/>
            <a:ext cx="2846439" cy="646331"/>
          </a:xfrm>
          <a:prstGeom prst="rect">
            <a:avLst/>
          </a:prstGeom>
          <a:solidFill>
            <a:srgbClr val="1F7D63"/>
          </a:solidFill>
          <a:ln w="38100">
            <a:solidFill>
              <a:srgbClr val="1F7D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CONSTRUCTION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05/12 - 09/13 (17 MO.)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2769" y="3876619"/>
            <a:ext cx="3185650" cy="646331"/>
          </a:xfrm>
          <a:prstGeom prst="rect">
            <a:avLst/>
          </a:prstGeom>
          <a:solidFill>
            <a:srgbClr val="006D4F"/>
          </a:solidFill>
          <a:ln w="38100">
            <a:solidFill>
              <a:srgbClr val="006D4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OPERATION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09/13 - CURRENT (18 MO.)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74253" y="231480"/>
            <a:ext cx="7133865" cy="929410"/>
          </a:xfrm>
        </p:spPr>
        <p:txBody>
          <a:bodyPr/>
          <a:lstStyle/>
          <a:p>
            <a:r>
              <a:rPr lang="en-US" dirty="0" smtClean="0"/>
              <a:t>SUCCESS IN DESIGN, CONSTRUCTION </a:t>
            </a:r>
            <a:r>
              <a:rPr lang="en-US" dirty="0"/>
              <a:t>&amp;</a:t>
            </a:r>
            <a:r>
              <a:rPr lang="en-US" dirty="0" smtClean="0"/>
              <a:t>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255" y="1370642"/>
            <a:ext cx="6803908" cy="3608763"/>
          </a:xfrm>
        </p:spPr>
        <p:txBody>
          <a:bodyPr/>
          <a:lstStyle/>
          <a:p>
            <a:r>
              <a:rPr lang="en-US" dirty="0"/>
              <a:t>DELIVERED ON-TIME</a:t>
            </a:r>
          </a:p>
          <a:p>
            <a:r>
              <a:rPr lang="en-US" dirty="0"/>
              <a:t>WITHIN BUDGET</a:t>
            </a:r>
          </a:p>
          <a:p>
            <a:r>
              <a:rPr lang="en-US" dirty="0"/>
              <a:t>OPERATING ACCORDING TO OWNER’S REQUIREMENTS </a:t>
            </a:r>
          </a:p>
          <a:p>
            <a:r>
              <a:rPr lang="en-US" dirty="0"/>
              <a:t>SAFETY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ea typeface="HOK Sans Pro Medium" pitchFamily="34" charset="0"/>
                <a:cs typeface="HOK Sans Pro Medium" pitchFamily="34" charset="0"/>
              </a:rPr>
              <a:t>NO LOST TIME INCIDENTS OR DAYS AWAY FROM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HOK Sans Pro Medium" pitchFamily="34" charset="0"/>
                <a:cs typeface="HOK Sans Pro Medium" pitchFamily="34" charset="0"/>
              </a:rPr>
              <a:t>WORK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HOK Sans Pro Medium" pitchFamily="34" charset="0"/>
                <a:cs typeface="HOK Sans Pro Medium" pitchFamily="34" charset="0"/>
              </a:rPr>
              <a:t>TIRR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HOK Sans Pro Medium" pitchFamily="34" charset="0"/>
                <a:cs typeface="HOK Sans Pro Medium" pitchFamily="34" charset="0"/>
              </a:rPr>
              <a:t>TOTAL INCIDENT RATE 2-3x BELOW INDUSTRY AVERAGE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ea typeface="HOK Sans Pro Medium" pitchFamily="34" charset="0"/>
                <a:cs typeface="HOK Sans Pro Medium" pitchFamily="34" charset="0"/>
              </a:rPr>
              <a:t>TRUTHFUL &amp; ACCURATE - MORE THAN 200 INCIDENTS LOGGED</a:t>
            </a:r>
          </a:p>
          <a:p>
            <a:r>
              <a:rPr lang="en-US" dirty="0"/>
              <a:t>COLLABORATIVE TEAM JOURNEY – BEGINNING TO END</a:t>
            </a:r>
          </a:p>
          <a:p>
            <a:r>
              <a:rPr lang="en-US" dirty="0"/>
              <a:t>PEER REVIEW – CONTINUOUS PROCESS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ea typeface="HOK Sans Pro Medium" pitchFamily="34" charset="0"/>
                <a:cs typeface="HOK Sans Pro Medium" pitchFamily="34" charset="0"/>
              </a:rPr>
              <a:t>PRE-DESIGN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ea typeface="HOK Sans Pro Medium" pitchFamily="34" charset="0"/>
                <a:cs typeface="HOK Sans Pro Medium" pitchFamily="34" charset="0"/>
              </a:rPr>
              <a:t>DESIGN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ea typeface="HOK Sans Pro Medium" pitchFamily="34" charset="0"/>
                <a:cs typeface="HOK Sans Pro Medium" pitchFamily="34" charset="0"/>
              </a:rPr>
              <a:t>CONSTRUCTION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ea typeface="HOK Sans Pro Medium" pitchFamily="34" charset="0"/>
                <a:cs typeface="HOK Sans Pro Medium" pitchFamily="34" charset="0"/>
              </a:rPr>
              <a:t>COMMISSIONING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ea typeface="HOK Sans Pro Medium" pitchFamily="34" charset="0"/>
                <a:cs typeface="HOK Sans Pro Medium" pitchFamily="34" charset="0"/>
              </a:rPr>
              <a:t>POST OCCUPANCY</a:t>
            </a:r>
          </a:p>
        </p:txBody>
      </p:sp>
    </p:spTree>
    <p:extLst>
      <p:ext uri="{BB962C8B-B14F-4D97-AF65-F5344CB8AC3E}">
        <p14:creationId xmlns:p14="http://schemas.microsoft.com/office/powerpoint/2010/main" val="4083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OWNER’S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58" y="1370642"/>
            <a:ext cx="3922580" cy="4525963"/>
          </a:xfrm>
        </p:spPr>
        <p:txBody>
          <a:bodyPr/>
          <a:lstStyle/>
          <a:p>
            <a:r>
              <a:rPr lang="en-US" dirty="0" smtClean="0"/>
              <a:t>15 MVA ULTIMATE ELECTRICAL LOAD</a:t>
            </a:r>
          </a:p>
          <a:p>
            <a:r>
              <a:rPr lang="en-US" dirty="0" smtClean="0"/>
              <a:t>TARGET PUE OF 1.35 AVERAGE, 1.5 MAXIMUM</a:t>
            </a:r>
          </a:p>
          <a:p>
            <a:r>
              <a:rPr lang="en-US" dirty="0" smtClean="0"/>
              <a:t>GROWTH CAPABILITY AND FLEXIBILITY (FUTURE-PROOF)</a:t>
            </a:r>
          </a:p>
          <a:p>
            <a:r>
              <a:rPr lang="en-US" dirty="0" smtClean="0"/>
              <a:t>SCALABLE</a:t>
            </a:r>
          </a:p>
          <a:p>
            <a:r>
              <a:rPr lang="en-US" dirty="0" smtClean="0"/>
              <a:t>MAXIMUM 35 KW RACK</a:t>
            </a:r>
          </a:p>
          <a:p>
            <a:r>
              <a:rPr lang="en-US" dirty="0"/>
              <a:t>REDUNDANCY: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ea typeface="HOK Sans Pro Medium" pitchFamily="34" charset="0"/>
                <a:cs typeface="HOK Sans Pro Medium" pitchFamily="34" charset="0"/>
              </a:rPr>
              <a:t>N + 1 COOLING EQUIPMENT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ea typeface="HOK Sans Pro Medium" pitchFamily="34" charset="0"/>
                <a:cs typeface="HOK Sans Pro Medium" pitchFamily="34" charset="0"/>
              </a:rPr>
              <a:t>2N, 34.5 KV FEEDS FROM CNP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ea typeface="HOK Sans Pro Medium" pitchFamily="34" charset="0"/>
                <a:cs typeface="HOK Sans Pro Medium" pitchFamily="34" charset="0"/>
              </a:rPr>
              <a:t>2N STATIC UPS</a:t>
            </a:r>
          </a:p>
          <a:p>
            <a:r>
              <a:rPr lang="en-US" dirty="0" smtClean="0"/>
              <a:t>PROTECTED WHITE SPACE</a:t>
            </a:r>
          </a:p>
          <a:p>
            <a:r>
              <a:rPr lang="en-US" dirty="0" smtClean="0"/>
              <a:t>HOT AISLE CONTAINMENT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442" y="1487188"/>
            <a:ext cx="3063240" cy="2092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92" y="3905864"/>
            <a:ext cx="3060339" cy="220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SITE PLAN</a:t>
            </a:r>
            <a:endParaRPr lang="en-US" dirty="0"/>
          </a:p>
        </p:txBody>
      </p:sp>
      <p:pic>
        <p:nvPicPr>
          <p:cNvPr id="3" name="Picture 2" descr="C:\Users\shaun.thomsen\Desktop\BP ARCH PEER REVIEW PREP\Site Plan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917" y="1178977"/>
            <a:ext cx="3960629" cy="4963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2960389" y="3067125"/>
            <a:ext cx="0" cy="680313"/>
          </a:xfrm>
          <a:custGeom>
            <a:avLst/>
            <a:gdLst>
              <a:gd name="connsiteX0" fmla="*/ 0 w 0"/>
              <a:gd name="connsiteY0" fmla="*/ 0 h 680313"/>
              <a:gd name="connsiteX1" fmla="*/ 0 w 0"/>
              <a:gd name="connsiteY1" fmla="*/ 680313 h 680313"/>
              <a:gd name="connsiteX2" fmla="*/ 0 w 0"/>
              <a:gd name="connsiteY2" fmla="*/ 680313 h 68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680313">
                <a:moveTo>
                  <a:pt x="0" y="0"/>
                </a:moveTo>
                <a:lnTo>
                  <a:pt x="0" y="680313"/>
                </a:lnTo>
                <a:lnTo>
                  <a:pt x="0" y="680313"/>
                </a:lnTo>
              </a:path>
            </a:pathLst>
          </a:custGeom>
          <a:noFill/>
          <a:ln>
            <a:solidFill>
              <a:srgbClr val="0070C0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660465" y="5444565"/>
            <a:ext cx="45719" cy="830556"/>
          </a:xfrm>
          <a:custGeom>
            <a:avLst/>
            <a:gdLst>
              <a:gd name="connsiteX0" fmla="*/ 0 w 0"/>
              <a:gd name="connsiteY0" fmla="*/ 0 h 680313"/>
              <a:gd name="connsiteX1" fmla="*/ 0 w 0"/>
              <a:gd name="connsiteY1" fmla="*/ 680313 h 680313"/>
              <a:gd name="connsiteX2" fmla="*/ 0 w 0"/>
              <a:gd name="connsiteY2" fmla="*/ 680313 h 68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680313">
                <a:moveTo>
                  <a:pt x="0" y="0"/>
                </a:moveTo>
                <a:lnTo>
                  <a:pt x="0" y="680313"/>
                </a:lnTo>
                <a:lnTo>
                  <a:pt x="0" y="680313"/>
                </a:lnTo>
              </a:path>
            </a:pathLst>
          </a:custGeom>
          <a:noFill/>
          <a:ln>
            <a:solidFill>
              <a:srgbClr val="0070C0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967704" y="4098568"/>
            <a:ext cx="307239" cy="541325"/>
          </a:xfrm>
          <a:custGeom>
            <a:avLst/>
            <a:gdLst>
              <a:gd name="connsiteX0" fmla="*/ 307239 w 307239"/>
              <a:gd name="connsiteY0" fmla="*/ 541325 h 541325"/>
              <a:gd name="connsiteX1" fmla="*/ 307239 w 307239"/>
              <a:gd name="connsiteY1" fmla="*/ 182880 h 541325"/>
              <a:gd name="connsiteX2" fmla="*/ 0 w 307239"/>
              <a:gd name="connsiteY2" fmla="*/ 182880 h 541325"/>
              <a:gd name="connsiteX3" fmla="*/ 0 w 307239"/>
              <a:gd name="connsiteY3" fmla="*/ 0 h 5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239" h="541325">
                <a:moveTo>
                  <a:pt x="307239" y="541325"/>
                </a:moveTo>
                <a:lnTo>
                  <a:pt x="307239" y="182880"/>
                </a:lnTo>
                <a:lnTo>
                  <a:pt x="0" y="18288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70C0"/>
            </a:solidFill>
            <a:prstDash val="sysDot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660466" y="5832270"/>
            <a:ext cx="651053" cy="146304"/>
          </a:xfrm>
          <a:custGeom>
            <a:avLst/>
            <a:gdLst>
              <a:gd name="connsiteX0" fmla="*/ 651053 w 651053"/>
              <a:gd name="connsiteY0" fmla="*/ 146304 h 146304"/>
              <a:gd name="connsiteX1" fmla="*/ 0 w 651053"/>
              <a:gd name="connsiteY1" fmla="*/ 146304 h 146304"/>
              <a:gd name="connsiteX2" fmla="*/ 0 w 651053"/>
              <a:gd name="connsiteY2" fmla="*/ 0 h 14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053" h="146304">
                <a:moveTo>
                  <a:pt x="651053" y="146304"/>
                </a:moveTo>
                <a:lnTo>
                  <a:pt x="0" y="146304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70C0"/>
            </a:solidFill>
            <a:prstDash val="sysDot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21170" y="4319271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SERVICE DRIVE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404732" y="3449280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BP WAY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501724" y="5334383"/>
            <a:ext cx="968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GARAGE DRIVE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1423762" y="2910739"/>
            <a:ext cx="730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BUILDING ENTRY</a:t>
            </a:r>
            <a:endParaRPr lang="en-US" sz="8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73549" y="3018462"/>
            <a:ext cx="87000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72375" y="3046425"/>
            <a:ext cx="8915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HPC FACILITY</a:t>
            </a:r>
            <a:endParaRPr lang="en-US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87005" y="4957837"/>
            <a:ext cx="1018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NORTH GARAGE</a:t>
            </a:r>
            <a:endParaRPr lang="en-US" sz="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55335" y="1268097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I-10 SERVICE ROAD</a:t>
            </a:r>
            <a:endParaRPr 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3762" y="2133591"/>
            <a:ext cx="966617" cy="35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MAINTENANCE PATH</a:t>
            </a:r>
            <a:endParaRPr lang="en-US" sz="8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97675" y="2219169"/>
            <a:ext cx="482235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23762" y="3849711"/>
            <a:ext cx="730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LOADING DOCK</a:t>
            </a:r>
            <a:endParaRPr lang="en-US" sz="8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073549" y="3939922"/>
            <a:ext cx="1201394" cy="1751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9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STACK DIAGRAM</a:t>
            </a:r>
            <a:endParaRPr lang="en-US" dirty="0"/>
          </a:p>
        </p:txBody>
      </p:sp>
      <p:pic>
        <p:nvPicPr>
          <p:cNvPr id="14" name="Picture 8" descr="C:\Users\shaun.thomsen\Desktop\BP ARCH PEER REVIEW PREP\L1-AXO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9577" y="3333137"/>
            <a:ext cx="5079365" cy="3111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shaun.thomsen\Desktop\BP ARCH PEER REVIEW PREP\L2-AXO cop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2063" y="1846625"/>
            <a:ext cx="4564965" cy="3204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shaun.thomsen\Desktop\BP ARCH PEER REVIEW PREP\L3-AX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5599" y="792525"/>
            <a:ext cx="4571429" cy="3209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5777432" y="1977580"/>
            <a:ext cx="0" cy="111124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967682" y="3012630"/>
            <a:ext cx="0" cy="111124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120332" y="3403154"/>
            <a:ext cx="0" cy="157797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2121" y="2281680"/>
            <a:ext cx="12618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 3 – TENANT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2121" y="3573905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 2 - TENANT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121" y="5160517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 1 - SUPPORT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20" idx="3"/>
          </p:cNvCxnSpPr>
          <p:nvPr/>
        </p:nvCxnSpPr>
        <p:spPr>
          <a:xfrm>
            <a:off x="1964005" y="2397096"/>
            <a:ext cx="801866" cy="0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3"/>
          </p:cNvCxnSpPr>
          <p:nvPr/>
        </p:nvCxnSpPr>
        <p:spPr>
          <a:xfrm>
            <a:off x="1906297" y="3689321"/>
            <a:ext cx="859574" cy="0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3"/>
          </p:cNvCxnSpPr>
          <p:nvPr/>
        </p:nvCxnSpPr>
        <p:spPr>
          <a:xfrm>
            <a:off x="2002477" y="5275933"/>
            <a:ext cx="674494" cy="0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1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SECTION DIAGRAM</a:t>
            </a:r>
            <a:endParaRPr lang="en-US" dirty="0"/>
          </a:p>
        </p:txBody>
      </p:sp>
      <p:pic>
        <p:nvPicPr>
          <p:cNvPr id="3" name="Picture 3" descr="C:\Users\shaun.thomsen\Desktop\BP ARCH PEER REVIEW PREP\section-image-expor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281" y="1870715"/>
            <a:ext cx="7550590" cy="2668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39281" y="4922445"/>
            <a:ext cx="1300348" cy="945504"/>
            <a:chOff x="742356" y="4986154"/>
            <a:chExt cx="1300348" cy="945504"/>
          </a:xfrm>
        </p:grpSpPr>
        <p:pic>
          <p:nvPicPr>
            <p:cNvPr id="5" name="Picture 3" descr="C:\Users\shaun.thomsen\Desktop\BP ARCH PEER REVIEW PREP\A203-C - FLOOR PLAN - LEVEL 3-color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3507" y="5759354"/>
              <a:ext cx="167718" cy="1480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shaun.thomsen\Desktop\BP ARCH PEER REVIEW PREP\A203-C - FLOOR PLAN - LEVEL 3-color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3507" y="5611281"/>
              <a:ext cx="167718" cy="1480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shaun.thomsen\Desktop\BP ARCH PEER REVIEW PREP\A203-C - FLOOR PLAN - LEVEL 3-color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3507" y="5463208"/>
              <a:ext cx="167718" cy="1480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shaun.thomsen\Desktop\BP ARCH PEER REVIEW PREP\A203-C - FLOOR PLAN - LEVEL 3-color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3507" y="5311388"/>
              <a:ext cx="167718" cy="1480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shaun.thomsen\Desktop\BP ARCH PEER REVIEW PREP\A203-C - FLOOR PLAN - LEVEL 3-color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3507" y="5163315"/>
              <a:ext cx="167718" cy="1480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shaun.thomsen\Desktop\BP ARCH PEER REVIEW PREP\A203-C - FLOOR PLAN - LEVEL 3-color.jp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2356" y="5018959"/>
              <a:ext cx="167718" cy="1480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28910" y="4986154"/>
              <a:ext cx="119776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COMPUTING CIRCULATION</a:t>
              </a:r>
              <a:endParaRPr lang="en-US" sz="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8910" y="5141590"/>
              <a:ext cx="121379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COMPUTING / RACK SPACE</a:t>
              </a:r>
              <a:endParaRPr lang="en-US" sz="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8910" y="5293091"/>
              <a:ext cx="104708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COMPUTING SUPPORT</a:t>
              </a:r>
              <a:endParaRPr lang="en-US" sz="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8910" y="5444911"/>
              <a:ext cx="46519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OFFICE</a:t>
              </a:r>
              <a:endParaRPr lang="en-US" sz="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8910" y="5592984"/>
              <a:ext cx="85792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OFFICE SUPPORT</a:t>
              </a:r>
              <a:endParaRPr lang="en-US" sz="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8910" y="5746992"/>
              <a:ext cx="11047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VERTICAL CIRCULATION</a:t>
              </a:r>
              <a:endParaRPr lang="en-US" sz="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93424" y="4583576"/>
            <a:ext cx="142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ELEVATED SLAB ON GRADE ABOVE 500 YEAR FLOODPLAIN</a:t>
            </a:r>
            <a:endParaRPr lang="en-US" sz="8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614699" y="4358201"/>
            <a:ext cx="0" cy="32563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939325" y="4683834"/>
            <a:ext cx="67537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91206" y="1392011"/>
            <a:ext cx="142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OVERSIZED SERVICE ELEVATOR</a:t>
            </a:r>
            <a:endParaRPr lang="en-US" sz="8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750567" y="1494593"/>
            <a:ext cx="0" cy="99619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211160" y="1494593"/>
            <a:ext cx="539407" cy="170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991206" y="1725714"/>
            <a:ext cx="1132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OVERSIZED CORRIDORS</a:t>
            </a:r>
            <a:endParaRPr lang="en-US" sz="8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379092" y="1828296"/>
            <a:ext cx="0" cy="81012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730528" y="1828296"/>
            <a:ext cx="64856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379092" y="1937834"/>
            <a:ext cx="0" cy="131495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939325" y="2477654"/>
            <a:ext cx="190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ROBUST ENVELOPE SURROUNDING WHITE SPACE AND SUPPORT SPACE</a:t>
            </a:r>
            <a:endParaRPr lang="en-US" sz="800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4911925" y="2584786"/>
            <a:ext cx="2027400" cy="21050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0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ARCHITECTURE AND INTERIOR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1386386"/>
            <a:ext cx="3643984" cy="4856748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79450" y="6057901"/>
            <a:ext cx="3643984" cy="19343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1200" dirty="0" smtClean="0"/>
              <a:t>VERTICAL CONNECTIVITY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43" y="1402438"/>
            <a:ext cx="3638507" cy="27299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4980" y="4031792"/>
            <a:ext cx="3422589" cy="22113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4980" y="1393646"/>
            <a:ext cx="3422589" cy="26573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50" y="4051952"/>
            <a:ext cx="3634300" cy="2198442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79450" y="4051015"/>
            <a:ext cx="3643984" cy="18687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ts val="375"/>
              </a:spcBef>
              <a:spcAft>
                <a:spcPts val="1200"/>
              </a:spcAft>
              <a:buClr>
                <a:srgbClr val="F8DB30"/>
              </a:buClr>
              <a:buFont typeface="Wingdings" pitchFamily="2" charset="2"/>
              <a:buChar char="§"/>
              <a:defRPr sz="1600">
                <a:solidFill>
                  <a:schemeClr val="bg2">
                    <a:lumMod val="50000"/>
                  </a:schemeClr>
                </a:solidFill>
                <a:latin typeface="HOK Sans Pro Medium" pitchFamily="34" charset="0"/>
                <a:ea typeface="HOK Sans Pro Medium" pitchFamily="34" charset="0"/>
                <a:cs typeface="HOK Sans Pro Medium" pitchFamily="34" charset="0"/>
              </a:defRPr>
            </a:lvl1pPr>
            <a:lvl2pPr marL="395288" indent="-190500" algn="l" rtl="0" eaLnBrk="0" fontAlgn="base" hangingPunct="0">
              <a:spcBef>
                <a:spcPts val="0"/>
              </a:spcBef>
              <a:spcAft>
                <a:spcPts val="375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HOK Sans Pro Book" pitchFamily="50" charset="0"/>
                <a:ea typeface="HOK Sans Pro Book" pitchFamily="50" charset="0"/>
                <a:cs typeface="HOK Sans Pro Book" pitchFamily="50" charset="0"/>
              </a:defRPr>
            </a:lvl2pPr>
            <a:lvl3pPr marL="527050" indent="-1174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 sz="1400">
                <a:solidFill>
                  <a:schemeClr val="tx1"/>
                </a:solidFill>
                <a:latin typeface="HOK Sans Pro Book" pitchFamily="50" charset="0"/>
                <a:ea typeface="HOK Sans Pro Book" pitchFamily="50" charset="0"/>
                <a:cs typeface="HOK Sans Pro Book" pitchFamily="50" charset="0"/>
              </a:defRPr>
            </a:lvl3pPr>
            <a:lvl4pPr marL="1082675" indent="-273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55725" indent="-2714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8129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701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273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845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200" kern="0" dirty="0" smtClean="0">
                <a:latin typeface="Calibri" panose="020F0502020204030204" pitchFamily="34" charset="0"/>
              </a:rPr>
              <a:t>ENTRY APPROACH FROM CAMPUS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384980" y="4038946"/>
            <a:ext cx="3422589" cy="20773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ts val="375"/>
              </a:spcBef>
              <a:spcAft>
                <a:spcPts val="1200"/>
              </a:spcAft>
              <a:buClr>
                <a:srgbClr val="F8DB30"/>
              </a:buClr>
              <a:buFont typeface="Wingdings" pitchFamily="2" charset="2"/>
              <a:buChar char="§"/>
              <a:defRPr sz="1600">
                <a:solidFill>
                  <a:schemeClr val="bg2">
                    <a:lumMod val="50000"/>
                  </a:schemeClr>
                </a:solidFill>
                <a:latin typeface="HOK Sans Pro Medium" pitchFamily="34" charset="0"/>
                <a:ea typeface="HOK Sans Pro Medium" pitchFamily="34" charset="0"/>
                <a:cs typeface="HOK Sans Pro Medium" pitchFamily="34" charset="0"/>
              </a:defRPr>
            </a:lvl1pPr>
            <a:lvl2pPr marL="395288" indent="-190500" algn="l" rtl="0" eaLnBrk="0" fontAlgn="base" hangingPunct="0">
              <a:spcBef>
                <a:spcPts val="0"/>
              </a:spcBef>
              <a:spcAft>
                <a:spcPts val="375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HOK Sans Pro Book" pitchFamily="50" charset="0"/>
                <a:ea typeface="HOK Sans Pro Book" pitchFamily="50" charset="0"/>
                <a:cs typeface="HOK Sans Pro Book" pitchFamily="50" charset="0"/>
              </a:defRPr>
            </a:lvl2pPr>
            <a:lvl3pPr marL="527050" indent="-1174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 sz="1400">
                <a:solidFill>
                  <a:schemeClr val="tx1"/>
                </a:solidFill>
                <a:latin typeface="HOK Sans Pro Book" pitchFamily="50" charset="0"/>
                <a:ea typeface="HOK Sans Pro Book" pitchFamily="50" charset="0"/>
                <a:cs typeface="HOK Sans Pro Book" pitchFamily="50" charset="0"/>
              </a:defRPr>
            </a:lvl3pPr>
            <a:lvl4pPr marL="1082675" indent="-273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55725" indent="-2714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8129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701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273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845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200" kern="0" dirty="0" smtClean="0">
                <a:latin typeface="Calibri" panose="020F0502020204030204" pitchFamily="34" charset="0"/>
              </a:rPr>
              <a:t>ENTRYLOBBY / SECURITY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384980" y="1393646"/>
            <a:ext cx="3422589" cy="20773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ts val="375"/>
              </a:spcBef>
              <a:spcAft>
                <a:spcPts val="1200"/>
              </a:spcAft>
              <a:buClr>
                <a:srgbClr val="F8DB30"/>
              </a:buClr>
              <a:buFont typeface="Wingdings" pitchFamily="2" charset="2"/>
              <a:buChar char="§"/>
              <a:defRPr sz="1600">
                <a:solidFill>
                  <a:schemeClr val="bg2">
                    <a:lumMod val="50000"/>
                  </a:schemeClr>
                </a:solidFill>
                <a:latin typeface="HOK Sans Pro Medium" pitchFamily="34" charset="0"/>
                <a:ea typeface="HOK Sans Pro Medium" pitchFamily="34" charset="0"/>
                <a:cs typeface="HOK Sans Pro Medium" pitchFamily="34" charset="0"/>
              </a:defRPr>
            </a:lvl1pPr>
            <a:lvl2pPr marL="395288" indent="-190500" algn="l" rtl="0" eaLnBrk="0" fontAlgn="base" hangingPunct="0">
              <a:spcBef>
                <a:spcPts val="0"/>
              </a:spcBef>
              <a:spcAft>
                <a:spcPts val="375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HOK Sans Pro Book" pitchFamily="50" charset="0"/>
                <a:ea typeface="HOK Sans Pro Book" pitchFamily="50" charset="0"/>
                <a:cs typeface="HOK Sans Pro Book" pitchFamily="50" charset="0"/>
              </a:defRPr>
            </a:lvl2pPr>
            <a:lvl3pPr marL="527050" indent="-1174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 sz="1400">
                <a:solidFill>
                  <a:schemeClr val="tx1"/>
                </a:solidFill>
                <a:latin typeface="HOK Sans Pro Book" pitchFamily="50" charset="0"/>
                <a:ea typeface="HOK Sans Pro Book" pitchFamily="50" charset="0"/>
                <a:cs typeface="HOK Sans Pro Book" pitchFamily="50" charset="0"/>
              </a:defRPr>
            </a:lvl3pPr>
            <a:lvl4pPr marL="1082675" indent="-273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55725" indent="-2714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8129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701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273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845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200" kern="0" dirty="0" smtClean="0">
                <a:latin typeface="Calibri" panose="020F0502020204030204" pitchFamily="34" charset="0"/>
              </a:rPr>
              <a:t>INTERACTION BP AND CLIENT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688370" y="1386386"/>
            <a:ext cx="3648456" cy="20773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ts val="375"/>
              </a:spcBef>
              <a:spcAft>
                <a:spcPts val="1200"/>
              </a:spcAft>
              <a:buClr>
                <a:srgbClr val="F8DB30"/>
              </a:buClr>
              <a:buFont typeface="Wingdings" pitchFamily="2" charset="2"/>
              <a:buChar char="§"/>
              <a:defRPr sz="1600">
                <a:solidFill>
                  <a:schemeClr val="bg2">
                    <a:lumMod val="50000"/>
                  </a:schemeClr>
                </a:solidFill>
                <a:latin typeface="HOK Sans Pro Medium" pitchFamily="34" charset="0"/>
                <a:ea typeface="HOK Sans Pro Medium" pitchFamily="34" charset="0"/>
                <a:cs typeface="HOK Sans Pro Medium" pitchFamily="34" charset="0"/>
              </a:defRPr>
            </a:lvl1pPr>
            <a:lvl2pPr marL="395288" indent="-190500" algn="l" rtl="0" eaLnBrk="0" fontAlgn="base" hangingPunct="0">
              <a:spcBef>
                <a:spcPts val="0"/>
              </a:spcBef>
              <a:spcAft>
                <a:spcPts val="375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HOK Sans Pro Book" pitchFamily="50" charset="0"/>
                <a:ea typeface="HOK Sans Pro Book" pitchFamily="50" charset="0"/>
                <a:cs typeface="HOK Sans Pro Book" pitchFamily="50" charset="0"/>
              </a:defRPr>
            </a:lvl2pPr>
            <a:lvl3pPr marL="527050" indent="-1174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 sz="1400">
                <a:solidFill>
                  <a:schemeClr val="tx1"/>
                </a:solidFill>
                <a:latin typeface="HOK Sans Pro Book" pitchFamily="50" charset="0"/>
                <a:ea typeface="HOK Sans Pro Book" pitchFamily="50" charset="0"/>
                <a:cs typeface="HOK Sans Pro Book" pitchFamily="50" charset="0"/>
              </a:defRPr>
            </a:lvl3pPr>
            <a:lvl4pPr marL="1082675" indent="-273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55725" indent="-2714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8129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701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273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84525" indent="-2714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200" kern="0" dirty="0" smtClean="0">
                <a:latin typeface="Calibri" panose="020F0502020204030204" pitchFamily="34" charset="0"/>
              </a:rPr>
              <a:t>PUBLIC PERCERPTION / FREEWAY IMAGE</a:t>
            </a:r>
          </a:p>
        </p:txBody>
      </p:sp>
    </p:spTree>
    <p:extLst>
      <p:ext uri="{BB962C8B-B14F-4D97-AF65-F5344CB8AC3E}">
        <p14:creationId xmlns:p14="http://schemas.microsoft.com/office/powerpoint/2010/main" val="20459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P standard template U55">
  <a:themeElements>
    <a:clrScheme name="BP standard template U55 11">
      <a:dk1>
        <a:srgbClr val="000000"/>
      </a:dk1>
      <a:lt1>
        <a:srgbClr val="FFFFFF"/>
      </a:lt1>
      <a:dk2>
        <a:srgbClr val="006600"/>
      </a:dk2>
      <a:lt2>
        <a:srgbClr val="969696"/>
      </a:lt2>
      <a:accent1>
        <a:srgbClr val="FEF800"/>
      </a:accent1>
      <a:accent2>
        <a:srgbClr val="7FAC00"/>
      </a:accent2>
      <a:accent3>
        <a:srgbClr val="FFFFFF"/>
      </a:accent3>
      <a:accent4>
        <a:srgbClr val="000000"/>
      </a:accent4>
      <a:accent5>
        <a:srgbClr val="FEFBAA"/>
      </a:accent5>
      <a:accent6>
        <a:srgbClr val="729B00"/>
      </a:accent6>
      <a:hlink>
        <a:srgbClr val="FF9900"/>
      </a:hlink>
      <a:folHlink>
        <a:srgbClr val="FF6600"/>
      </a:folHlink>
    </a:clrScheme>
    <a:fontScheme name="BP standard template U55">
      <a:majorFont>
        <a:latin typeface="Univers 55"/>
        <a:ea typeface=""/>
        <a:cs typeface="Arial"/>
      </a:majorFont>
      <a:minorFont>
        <a:latin typeface="Univers 55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P standard template U55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standard template U55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standard template U55 7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FF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8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8FC2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6DDAA"/>
        </a:accent5>
        <a:accent6>
          <a:srgbClr val="E78A00"/>
        </a:accent6>
        <a:hlink>
          <a:srgbClr val="FF6600"/>
        </a:hlink>
        <a:folHlink>
          <a:srgbClr val="FEF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9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FC2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81B0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10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5B4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8A3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11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7FAC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29B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P standard template U55">
  <a:themeElements>
    <a:clrScheme name="BP standard template U55 11">
      <a:dk1>
        <a:srgbClr val="000000"/>
      </a:dk1>
      <a:lt1>
        <a:srgbClr val="FFFFFF"/>
      </a:lt1>
      <a:dk2>
        <a:srgbClr val="006600"/>
      </a:dk2>
      <a:lt2>
        <a:srgbClr val="969696"/>
      </a:lt2>
      <a:accent1>
        <a:srgbClr val="FEF800"/>
      </a:accent1>
      <a:accent2>
        <a:srgbClr val="7FAC00"/>
      </a:accent2>
      <a:accent3>
        <a:srgbClr val="FFFFFF"/>
      </a:accent3>
      <a:accent4>
        <a:srgbClr val="000000"/>
      </a:accent4>
      <a:accent5>
        <a:srgbClr val="FEFBAA"/>
      </a:accent5>
      <a:accent6>
        <a:srgbClr val="729B00"/>
      </a:accent6>
      <a:hlink>
        <a:srgbClr val="FF9900"/>
      </a:hlink>
      <a:folHlink>
        <a:srgbClr val="FF6600"/>
      </a:folHlink>
    </a:clrScheme>
    <a:fontScheme name="BP standard template U55">
      <a:majorFont>
        <a:latin typeface="Univers 55"/>
        <a:ea typeface=""/>
        <a:cs typeface="Arial"/>
      </a:majorFont>
      <a:minorFont>
        <a:latin typeface="Univers 55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P standard template U55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standard template U55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standard template U55 7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FF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8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8FC2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6DDAA"/>
        </a:accent5>
        <a:accent6>
          <a:srgbClr val="E78A00"/>
        </a:accent6>
        <a:hlink>
          <a:srgbClr val="FF6600"/>
        </a:hlink>
        <a:folHlink>
          <a:srgbClr val="FEF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9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FC2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81B0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10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5B4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8A3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11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7FAC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29B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P standard template U55">
  <a:themeElements>
    <a:clrScheme name="BP standard template U55 11">
      <a:dk1>
        <a:srgbClr val="000000"/>
      </a:dk1>
      <a:lt1>
        <a:srgbClr val="FFFFFF"/>
      </a:lt1>
      <a:dk2>
        <a:srgbClr val="006600"/>
      </a:dk2>
      <a:lt2>
        <a:srgbClr val="969696"/>
      </a:lt2>
      <a:accent1>
        <a:srgbClr val="FEF800"/>
      </a:accent1>
      <a:accent2>
        <a:srgbClr val="7FAC00"/>
      </a:accent2>
      <a:accent3>
        <a:srgbClr val="FFFFFF"/>
      </a:accent3>
      <a:accent4>
        <a:srgbClr val="000000"/>
      </a:accent4>
      <a:accent5>
        <a:srgbClr val="FEFBAA"/>
      </a:accent5>
      <a:accent6>
        <a:srgbClr val="729B00"/>
      </a:accent6>
      <a:hlink>
        <a:srgbClr val="FF9900"/>
      </a:hlink>
      <a:folHlink>
        <a:srgbClr val="FF6600"/>
      </a:folHlink>
    </a:clrScheme>
    <a:fontScheme name="BP standard template U55">
      <a:majorFont>
        <a:latin typeface="Univers 55"/>
        <a:ea typeface=""/>
        <a:cs typeface="Arial"/>
      </a:majorFont>
      <a:minorFont>
        <a:latin typeface="Univers 55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P standard template U55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standard template U55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standard template U55 7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FF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8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8FC2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6DDAA"/>
        </a:accent5>
        <a:accent6>
          <a:srgbClr val="E78A00"/>
        </a:accent6>
        <a:hlink>
          <a:srgbClr val="FF6600"/>
        </a:hlink>
        <a:folHlink>
          <a:srgbClr val="FEF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9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FC2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81B0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10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5B4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8A3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11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7FAC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29B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P standard template U55">
  <a:themeElements>
    <a:clrScheme name="BP standard template U55 11">
      <a:dk1>
        <a:srgbClr val="000000"/>
      </a:dk1>
      <a:lt1>
        <a:srgbClr val="FFFFFF"/>
      </a:lt1>
      <a:dk2>
        <a:srgbClr val="006600"/>
      </a:dk2>
      <a:lt2>
        <a:srgbClr val="969696"/>
      </a:lt2>
      <a:accent1>
        <a:srgbClr val="FEF800"/>
      </a:accent1>
      <a:accent2>
        <a:srgbClr val="7FAC00"/>
      </a:accent2>
      <a:accent3>
        <a:srgbClr val="FFFFFF"/>
      </a:accent3>
      <a:accent4>
        <a:srgbClr val="000000"/>
      </a:accent4>
      <a:accent5>
        <a:srgbClr val="FEFBAA"/>
      </a:accent5>
      <a:accent6>
        <a:srgbClr val="729B00"/>
      </a:accent6>
      <a:hlink>
        <a:srgbClr val="FF9900"/>
      </a:hlink>
      <a:folHlink>
        <a:srgbClr val="FF6600"/>
      </a:folHlink>
    </a:clrScheme>
    <a:fontScheme name="BP standard template U55">
      <a:majorFont>
        <a:latin typeface="Univers 55"/>
        <a:ea typeface=""/>
        <a:cs typeface="Arial"/>
      </a:majorFont>
      <a:minorFont>
        <a:latin typeface="Univers 55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P standard template U55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standard template U55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standard template U55 7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FF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8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8FC2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6DDAA"/>
        </a:accent5>
        <a:accent6>
          <a:srgbClr val="E78A00"/>
        </a:accent6>
        <a:hlink>
          <a:srgbClr val="FF6600"/>
        </a:hlink>
        <a:folHlink>
          <a:srgbClr val="FEF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9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FC2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81B0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10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5B4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8A3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11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7FAC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29B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P standard template U55 11">
    <a:dk1>
      <a:srgbClr val="000000"/>
    </a:dk1>
    <a:lt1>
      <a:srgbClr val="FFFFFF"/>
    </a:lt1>
    <a:dk2>
      <a:srgbClr val="006600"/>
    </a:dk2>
    <a:lt2>
      <a:srgbClr val="969696"/>
    </a:lt2>
    <a:accent1>
      <a:srgbClr val="FEF800"/>
    </a:accent1>
    <a:accent2>
      <a:srgbClr val="7FAC00"/>
    </a:accent2>
    <a:accent3>
      <a:srgbClr val="FFFFFF"/>
    </a:accent3>
    <a:accent4>
      <a:srgbClr val="000000"/>
    </a:accent4>
    <a:accent5>
      <a:srgbClr val="FEFBAA"/>
    </a:accent5>
    <a:accent6>
      <a:srgbClr val="729B00"/>
    </a:accent6>
    <a:hlink>
      <a:srgbClr val="FF9900"/>
    </a:hlink>
    <a:folHlink>
      <a:srgbClr val="FF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17212</TotalTime>
  <Words>511</Words>
  <Application>Microsoft Office PowerPoint</Application>
  <PresentationFormat>On-screen Show (4:3)</PresentationFormat>
  <Paragraphs>140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Courier New</vt:lpstr>
      <vt:lpstr>HOK Sans</vt:lpstr>
      <vt:lpstr>HOK Sans Pro Book</vt:lpstr>
      <vt:lpstr>HOK Sans Pro Medium</vt:lpstr>
      <vt:lpstr>Univers 45 Light</vt:lpstr>
      <vt:lpstr>Univers 55</vt:lpstr>
      <vt:lpstr>Wingdings</vt:lpstr>
      <vt:lpstr>1_BP standard template U55</vt:lpstr>
      <vt:lpstr>2_BP standard template U55</vt:lpstr>
      <vt:lpstr>3_BP standard template U55</vt:lpstr>
      <vt:lpstr>4_BP standard template U55</vt:lpstr>
      <vt:lpstr>BP Center for High Performance Computing Facility – Year One Review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Assist</dc:title>
  <dc:creator>mclek4</dc:creator>
  <cp:lastModifiedBy>Greg Sherman</cp:lastModifiedBy>
  <cp:revision>983</cp:revision>
  <cp:lastPrinted>2015-03-03T15:24:31Z</cp:lastPrinted>
  <dcterms:created xsi:type="dcterms:W3CDTF">2006-06-14T17:40:05Z</dcterms:created>
  <dcterms:modified xsi:type="dcterms:W3CDTF">2015-03-03T15:36:35Z</dcterms:modified>
</cp:coreProperties>
</file>