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29" r:id="rId2"/>
    <p:sldId id="265" r:id="rId3"/>
    <p:sldId id="270" r:id="rId4"/>
    <p:sldId id="312" r:id="rId5"/>
    <p:sldId id="313" r:id="rId6"/>
    <p:sldId id="314" r:id="rId7"/>
    <p:sldId id="317" r:id="rId8"/>
    <p:sldId id="315" r:id="rId9"/>
    <p:sldId id="316" r:id="rId10"/>
    <p:sldId id="272" r:id="rId11"/>
    <p:sldId id="273" r:id="rId12"/>
    <p:sldId id="318" r:id="rId13"/>
    <p:sldId id="336" r:id="rId14"/>
    <p:sldId id="275" r:id="rId15"/>
    <p:sldId id="282" r:id="rId16"/>
    <p:sldId id="284" r:id="rId17"/>
    <p:sldId id="302" r:id="rId18"/>
    <p:sldId id="310" r:id="rId19"/>
    <p:sldId id="333" r:id="rId20"/>
    <p:sldId id="274" r:id="rId21"/>
    <p:sldId id="307" r:id="rId22"/>
    <p:sldId id="306" r:id="rId23"/>
    <p:sldId id="320" r:id="rId24"/>
    <p:sldId id="334" r:id="rId25"/>
    <p:sldId id="281" r:id="rId26"/>
    <p:sldId id="321" r:id="rId27"/>
    <p:sldId id="331" r:id="rId28"/>
    <p:sldId id="335" r:id="rId29"/>
    <p:sldId id="309" r:id="rId30"/>
    <p:sldId id="324" r:id="rId31"/>
    <p:sldId id="322" r:id="rId32"/>
    <p:sldId id="327" r:id="rId33"/>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F54"/>
    <a:srgbClr val="D0B693"/>
    <a:srgbClr val="FF9900"/>
    <a:srgbClr val="FFCC00"/>
    <a:srgbClr val="E1D3ED"/>
    <a:srgbClr val="FFFF99"/>
    <a:srgbClr val="D6C1FF"/>
    <a:srgbClr val="CCCCFF"/>
    <a:srgbClr val="FF99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3" autoAdjust="0"/>
    <p:restoredTop sz="48446" autoAdjust="0"/>
  </p:normalViewPr>
  <p:slideViewPr>
    <p:cSldViewPr snapToGrid="0">
      <p:cViewPr varScale="1">
        <p:scale>
          <a:sx n="35" d="100"/>
          <a:sy n="35" d="100"/>
        </p:scale>
        <p:origin x="612" y="60"/>
      </p:cViewPr>
      <p:guideLst/>
    </p:cSldViewPr>
  </p:slid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0E9DEB45-922D-40C6-BC0F-B7CF47104D9D}" type="datetimeFigureOut">
              <a:rPr lang="en-US" smtClean="0"/>
              <a:t>5/25/2016</a:t>
            </a:fld>
            <a:endParaRPr lang="en-US" dirty="0"/>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03B6B315-F886-4F16-BE8E-E01902FBE0B6}" type="slidenum">
              <a:rPr lang="en-US" smtClean="0"/>
              <a:t>‹#›</a:t>
            </a:fld>
            <a:endParaRPr lang="en-US" dirty="0"/>
          </a:p>
        </p:txBody>
      </p:sp>
    </p:spTree>
    <p:extLst>
      <p:ext uri="{BB962C8B-B14F-4D97-AF65-F5344CB8AC3E}">
        <p14:creationId xmlns:p14="http://schemas.microsoft.com/office/powerpoint/2010/main" val="1768755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825D257D-EB89-4FAF-B30E-743477BA8CC6}" type="datetimeFigureOut">
              <a:rPr lang="en-US" smtClean="0"/>
              <a:t>5/25/2016</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DEA9EE4-F56A-44AB-BF02-BA8A6CB6D159}" type="slidenum">
              <a:rPr lang="en-US" smtClean="0"/>
              <a:t>‹#›</a:t>
            </a:fld>
            <a:endParaRPr lang="en-US" dirty="0"/>
          </a:p>
        </p:txBody>
      </p:sp>
    </p:spTree>
    <p:extLst>
      <p:ext uri="{BB962C8B-B14F-4D97-AF65-F5344CB8AC3E}">
        <p14:creationId xmlns:p14="http://schemas.microsoft.com/office/powerpoint/2010/main" val="135725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2B46B9-8CEF-453C-979C-F286836CC2EB}" type="slidenum">
              <a:rPr lang="en-US" smtClean="0"/>
              <a:t>1</a:t>
            </a:fld>
            <a:endParaRPr lang="en-US"/>
          </a:p>
        </p:txBody>
      </p:sp>
    </p:spTree>
    <p:extLst>
      <p:ext uri="{BB962C8B-B14F-4D97-AF65-F5344CB8AC3E}">
        <p14:creationId xmlns:p14="http://schemas.microsoft.com/office/powerpoint/2010/main" val="2746732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What</a:t>
            </a:r>
            <a:r>
              <a:rPr lang="en-US" b="0" baseline="0" dirty="0" smtClean="0"/>
              <a:t> we value helps to shape the goals we choose to accomplish.  Values influence outward behavior and how we view and interact in the world in which we live.</a:t>
            </a:r>
          </a:p>
          <a:p>
            <a:endParaRPr lang="en-US" b="0" baseline="0" dirty="0" smtClean="0"/>
          </a:p>
          <a:p>
            <a:r>
              <a:rPr lang="en-US" b="0" baseline="0" dirty="0" smtClean="0"/>
              <a:t>If there is a disagreement or conflict, many times it is rooted in what people value.</a:t>
            </a:r>
          </a:p>
          <a:p>
            <a:endParaRPr lang="en-US" b="0" baseline="0" dirty="0" smtClean="0"/>
          </a:p>
          <a:p>
            <a:r>
              <a:rPr lang="en-US" b="0" baseline="0" dirty="0" smtClean="0"/>
              <a:t>When we link our values to what we do, we have a strong sense of accomplishment that brings happiness.</a:t>
            </a:r>
          </a:p>
          <a:p>
            <a:endParaRPr lang="en-US" b="0" baseline="0" dirty="0" smtClean="0"/>
          </a:p>
          <a:p>
            <a:r>
              <a:rPr lang="en-US" b="0" baseline="0" dirty="0" smtClean="0"/>
              <a:t>“Do what you love to do and you’ll never work a day in your life.” - Anonymous</a:t>
            </a:r>
          </a:p>
          <a:p>
            <a:endParaRPr lang="en-US" b="0" baseline="0" dirty="0" smtClean="0"/>
          </a:p>
          <a:p>
            <a:r>
              <a:rPr lang="en-US" b="0" baseline="0" dirty="0" smtClean="0"/>
              <a:t>It is important to identify values and goals as a foundation to create mission and vision statements that will lead to business success.</a:t>
            </a:r>
          </a:p>
          <a:p>
            <a:endParaRPr lang="en-US" b="0" baseline="0" dirty="0" smtClean="0"/>
          </a:p>
          <a:p>
            <a:endParaRPr lang="en-US" b="1" dirty="0" smtClean="0"/>
          </a:p>
          <a:p>
            <a:r>
              <a:rPr lang="en-US" b="1" dirty="0" smtClean="0"/>
              <a:t>IN ORDER TO CREATE MISSION AND VISION STATEMENTS IT IS IMPORTANT TO IDENTIFY WHAT WE VALUE.</a:t>
            </a:r>
          </a:p>
          <a:p>
            <a:endParaRPr lang="en-US" b="1" dirty="0" smtClean="0"/>
          </a:p>
          <a:p>
            <a:r>
              <a:rPr lang="en-US" b="1" dirty="0" smtClean="0"/>
              <a:t>MOST IMPORTANT:</a:t>
            </a:r>
          </a:p>
          <a:p>
            <a:r>
              <a:rPr lang="en-US" b="1" baseline="0" dirty="0" smtClean="0"/>
              <a:t>WHY DEFINE VALUES?</a:t>
            </a:r>
          </a:p>
          <a:p>
            <a:pPr marL="228600" indent="-228600">
              <a:buFont typeface="+mj-lt"/>
              <a:buAutoNum type="arabicPeriod"/>
            </a:pPr>
            <a:r>
              <a:rPr lang="en-US" b="0" baseline="0" dirty="0" smtClean="0"/>
              <a:t>Influence business decisions, strategies, choices</a:t>
            </a:r>
          </a:p>
          <a:p>
            <a:pPr marL="228600" indent="-228600">
              <a:buFont typeface="+mj-lt"/>
              <a:buAutoNum type="arabicPeriod"/>
            </a:pPr>
            <a:r>
              <a:rPr lang="en-US" b="0" baseline="0" dirty="0" smtClean="0"/>
              <a:t>Expose personal bias</a:t>
            </a:r>
          </a:p>
          <a:p>
            <a:pPr marL="228600" indent="-228600">
              <a:buFont typeface="+mj-lt"/>
              <a:buAutoNum type="arabicPeriod"/>
            </a:pPr>
            <a:r>
              <a:rPr lang="en-US" b="0" baseline="0" dirty="0" smtClean="0"/>
              <a:t>Influence how people interact with one another</a:t>
            </a:r>
          </a:p>
          <a:p>
            <a:pPr marL="228600" indent="-228600">
              <a:buFont typeface="+mj-lt"/>
              <a:buAutoNum type="arabicPeriod"/>
            </a:pPr>
            <a:r>
              <a:rPr lang="en-US" b="0" baseline="0" dirty="0" smtClean="0"/>
              <a:t>Values held by one person may not be the same held by others</a:t>
            </a:r>
          </a:p>
          <a:p>
            <a:pPr marL="228600" indent="-228600">
              <a:buFont typeface="+mj-lt"/>
              <a:buAutoNum type="arabicPeriod"/>
            </a:pPr>
            <a:r>
              <a:rPr lang="en-US" b="0" baseline="0" dirty="0" smtClean="0"/>
              <a:t>Awareness of values of each farm operator makes goal setting easier`</a:t>
            </a:r>
          </a:p>
          <a:p>
            <a:pPr marL="228600" indent="-228600">
              <a:buFont typeface="+mj-lt"/>
              <a:buAutoNum type="arabicPeriod"/>
            </a:pPr>
            <a:r>
              <a:rPr lang="en-US" b="0" baseline="0" dirty="0" smtClean="0"/>
              <a:t>Understanding core values will minimize uncertainty and competing priorities</a:t>
            </a:r>
          </a:p>
          <a:p>
            <a:pPr marL="228600" indent="-228600">
              <a:buFont typeface="+mj-lt"/>
              <a:buAutoNum type="arabicPeriod"/>
            </a:pPr>
            <a:r>
              <a:rPr lang="en-US" b="0" baseline="0" dirty="0" smtClean="0"/>
              <a:t>Business based on shared values will have less conflict and more likelihood of success</a:t>
            </a:r>
          </a:p>
          <a:p>
            <a:pPr marL="228600" indent="-228600">
              <a:buFont typeface="+mj-lt"/>
              <a:buAutoNum type="arabicPeriod"/>
            </a:pPr>
            <a:r>
              <a:rPr lang="en-US" b="0" baseline="0" dirty="0" smtClean="0"/>
              <a:t>Personal values can be reflected in the values statement of the business</a:t>
            </a:r>
          </a:p>
          <a:p>
            <a:endParaRPr lang="en-US" b="1" baseline="0" dirty="0" smtClean="0"/>
          </a:p>
          <a:p>
            <a:r>
              <a:rPr lang="en-US" b="1" dirty="0" smtClean="0"/>
              <a:t>There are two types of values – personal values and governing values.</a:t>
            </a:r>
          </a:p>
          <a:p>
            <a:endParaRPr lang="en-US" b="1" dirty="0" smtClean="0"/>
          </a:p>
          <a:p>
            <a:r>
              <a:rPr lang="en-US" b="1" dirty="0" smtClean="0"/>
              <a:t>WHAT ARE PERSONAL</a:t>
            </a:r>
            <a:r>
              <a:rPr lang="en-US" b="1" baseline="0" dirty="0" smtClean="0"/>
              <a:t> VALUES?</a:t>
            </a:r>
          </a:p>
          <a:p>
            <a:pPr marL="228600" indent="-228600">
              <a:buFont typeface="+mj-lt"/>
              <a:buAutoNum type="arabicPeriod"/>
            </a:pPr>
            <a:r>
              <a:rPr lang="en-US" baseline="0" dirty="0" smtClean="0"/>
              <a:t>Standards or beliefs</a:t>
            </a:r>
          </a:p>
          <a:p>
            <a:pPr marL="228600" indent="-228600">
              <a:buFont typeface="+mj-lt"/>
              <a:buAutoNum type="arabicPeriod"/>
            </a:pPr>
            <a:r>
              <a:rPr lang="en-US" baseline="0" dirty="0" smtClean="0"/>
              <a:t>Conscious and unconscious</a:t>
            </a:r>
          </a:p>
          <a:p>
            <a:pPr marL="228600" indent="-228600">
              <a:buFont typeface="+mj-lt"/>
              <a:buAutoNum type="arabicPeriod"/>
            </a:pPr>
            <a:r>
              <a:rPr lang="en-US" baseline="0" dirty="0" smtClean="0"/>
              <a:t>Used when making decisions, judgement, choices</a:t>
            </a:r>
          </a:p>
          <a:p>
            <a:pPr marL="228600" indent="-228600">
              <a:buFont typeface="+mj-lt"/>
              <a:buAutoNum type="arabicPeriod"/>
            </a:pPr>
            <a:r>
              <a:rPr lang="en-US" baseline="0" dirty="0" smtClean="0"/>
              <a:t>Define what is important</a:t>
            </a:r>
          </a:p>
          <a:p>
            <a:pPr marL="228600" indent="-228600">
              <a:buFont typeface="+mj-lt"/>
              <a:buAutoNum type="arabicPeriod"/>
            </a:pPr>
            <a:r>
              <a:rPr lang="en-US" baseline="0" dirty="0" smtClean="0"/>
              <a:t>Transcend the generations</a:t>
            </a:r>
          </a:p>
          <a:p>
            <a:pPr marL="228600" indent="-228600">
              <a:buFont typeface="+mj-lt"/>
              <a:buAutoNum type="arabicPeriod"/>
            </a:pPr>
            <a:r>
              <a:rPr lang="en-US" baseline="0" dirty="0" smtClean="0"/>
              <a:t>Derived from cultural experiences of family, community, society</a:t>
            </a:r>
          </a:p>
          <a:p>
            <a:endParaRPr lang="en-US" baseline="0" dirty="0" smtClean="0"/>
          </a:p>
          <a:p>
            <a:r>
              <a:rPr lang="en-US" b="1" baseline="0" dirty="0" smtClean="0"/>
              <a:t>WHAT ARE GOVERNING VALUES?</a:t>
            </a:r>
          </a:p>
          <a:p>
            <a:pPr marL="228600" indent="-228600">
              <a:buFont typeface="+mj-lt"/>
              <a:buAutoNum type="arabicPeriod"/>
            </a:pPr>
            <a:r>
              <a:rPr lang="en-US" baseline="0" dirty="0" smtClean="0"/>
              <a:t>Fundamental values of greatest importance and highest priority</a:t>
            </a:r>
          </a:p>
          <a:p>
            <a:pPr marL="228600" indent="-228600">
              <a:buFont typeface="+mj-lt"/>
              <a:buAutoNum type="arabicPeriod"/>
            </a:pPr>
            <a:r>
              <a:rPr lang="en-US" baseline="0" dirty="0" smtClean="0"/>
              <a:t>Define relationships</a:t>
            </a:r>
          </a:p>
          <a:p>
            <a:pPr marL="228600" indent="-228600">
              <a:buFont typeface="+mj-lt"/>
              <a:buAutoNum type="arabicPeriod"/>
            </a:pPr>
            <a:r>
              <a:rPr lang="en-US" baseline="0" dirty="0" smtClean="0"/>
              <a:t>Closely related to the roles that one plays</a:t>
            </a:r>
          </a:p>
          <a:p>
            <a:pPr marL="228600" indent="-228600">
              <a:buFont typeface="+mj-lt"/>
              <a:buAutoNum type="arabicPeriod"/>
            </a:pPr>
            <a:r>
              <a:rPr lang="en-US" baseline="0" dirty="0" smtClean="0"/>
              <a:t>Understanding ‘why’ one values something hones in on what a person is willing to invest time, money, and energy</a:t>
            </a:r>
          </a:p>
          <a:p>
            <a:endParaRPr lang="en-US" baseline="0" dirty="0" smtClean="0"/>
          </a:p>
          <a:p>
            <a:r>
              <a:rPr lang="en-US" b="1" baseline="0" dirty="0" smtClean="0"/>
              <a:t>Many people talk about a farm as a great place to raise the kids, that they like to grow things, that they like to be in the outdoors.  These are important values to farmers and their families.  Whether direct marketing or wholesaling, the farm needs to have sufficient financial resources to meet the needs of its operators and employees. </a:t>
            </a:r>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10</a:t>
            </a:fld>
            <a:endParaRPr lang="en-US" dirty="0"/>
          </a:p>
        </p:txBody>
      </p:sp>
    </p:spTree>
    <p:extLst>
      <p:ext uri="{BB962C8B-B14F-4D97-AF65-F5344CB8AC3E}">
        <p14:creationId xmlns:p14="http://schemas.microsoft.com/office/powerpoint/2010/main" val="147330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consider moving from</a:t>
            </a:r>
            <a:r>
              <a:rPr lang="en-US" baseline="0" dirty="0" smtClean="0"/>
              <a:t> direct marketing to wholesaling, what do you hope this change will accomplish?</a:t>
            </a:r>
          </a:p>
          <a:p>
            <a:endParaRPr lang="en-US" baseline="0" dirty="0" smtClean="0"/>
          </a:p>
          <a:p>
            <a:r>
              <a:rPr lang="en-US" baseline="0" dirty="0" smtClean="0"/>
              <a:t>How does this change contribute to the goals of the business?</a:t>
            </a:r>
          </a:p>
          <a:p>
            <a:endParaRPr lang="en-US" baseline="0" dirty="0" smtClean="0"/>
          </a:p>
          <a:p>
            <a:r>
              <a:rPr lang="en-US" baseline="0" dirty="0" smtClean="0"/>
              <a:t>How does this change contribute to your personal goals?</a:t>
            </a:r>
          </a:p>
          <a:p>
            <a:endParaRPr lang="en-US" baseline="0" dirty="0" smtClean="0"/>
          </a:p>
          <a:p>
            <a:r>
              <a:rPr lang="en-US" sz="1200" b="1" u="sng" kern="1200" dirty="0" smtClean="0">
                <a:solidFill>
                  <a:schemeClr val="tx1"/>
                </a:solidFill>
                <a:effectLst/>
                <a:latin typeface="+mn-lt"/>
                <a:ea typeface="+mn-ea"/>
                <a:cs typeface="+mn-cs"/>
              </a:rPr>
              <a:t>KEY TAKE AWAY:</a:t>
            </a:r>
            <a:r>
              <a:rPr lang="en-US" sz="1200" b="1" u="sng"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What are goals?  </a:t>
            </a:r>
          </a:p>
          <a:p>
            <a:r>
              <a:rPr lang="en-US" sz="1200" b="1" kern="1200" dirty="0" smtClean="0">
                <a:solidFill>
                  <a:schemeClr val="tx1"/>
                </a:solidFill>
                <a:effectLst/>
                <a:latin typeface="+mn-lt"/>
                <a:ea typeface="+mn-ea"/>
                <a:cs typeface="+mn-cs"/>
              </a:rPr>
              <a:t>Goals describe what one wants to accomplish or achieve.  A goal defines what one wants to do and values illuminate why one chooses to invest resources needed for achievement.   Goals describe the ‘what’ and the ‘who.’  Values describe the ‘why.’  Goals can be economic, environmental, and social or community oriented.  Goals do not describe the ‘how.’</a:t>
            </a:r>
            <a:r>
              <a:rPr lang="en-US" sz="1200" kern="1200" dirty="0" smtClean="0">
                <a:solidFill>
                  <a:schemeClr val="tx1"/>
                </a:solidFill>
                <a:effectLst/>
                <a:latin typeface="+mn-lt"/>
                <a:ea typeface="+mn-ea"/>
                <a:cs typeface="+mn-cs"/>
              </a:rPr>
              <a:t>  </a:t>
            </a:r>
            <a:r>
              <a:rPr lang="en-US" sz="1200" b="1" i="1" u="sng" kern="1200" dirty="0" smtClean="0">
                <a:solidFill>
                  <a:schemeClr val="tx1"/>
                </a:solidFill>
                <a:effectLst/>
                <a:latin typeface="+mn-lt"/>
                <a:ea typeface="+mn-ea"/>
                <a:cs typeface="+mn-cs"/>
              </a:rPr>
              <a:t>The ‘how’ is identified through the business plan.</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Whether personal or business goals, they should be</a:t>
            </a:r>
          </a:p>
          <a:p>
            <a:pPr lvl="0"/>
            <a:r>
              <a:rPr lang="en-US" sz="1200" kern="1200" dirty="0" smtClean="0">
                <a:solidFill>
                  <a:schemeClr val="tx1"/>
                </a:solidFill>
                <a:effectLst/>
                <a:latin typeface="+mn-lt"/>
                <a:ea typeface="+mn-ea"/>
                <a:cs typeface="+mn-cs"/>
              </a:rPr>
              <a:t>S – Specific </a:t>
            </a:r>
          </a:p>
          <a:p>
            <a:pPr lvl="1"/>
            <a:r>
              <a:rPr lang="en-US" sz="1200" kern="1200" dirty="0" smtClean="0">
                <a:solidFill>
                  <a:schemeClr val="tx1"/>
                </a:solidFill>
                <a:effectLst/>
                <a:latin typeface="+mn-lt"/>
                <a:ea typeface="+mn-ea"/>
                <a:cs typeface="+mn-cs"/>
              </a:rPr>
              <a:t>Who is involved?</a:t>
            </a:r>
          </a:p>
          <a:p>
            <a:pPr lvl="1"/>
            <a:r>
              <a:rPr lang="en-US" sz="1200" kern="1200" dirty="0" smtClean="0">
                <a:solidFill>
                  <a:schemeClr val="tx1"/>
                </a:solidFill>
                <a:effectLst/>
                <a:latin typeface="+mn-lt"/>
                <a:ea typeface="+mn-ea"/>
                <a:cs typeface="+mn-cs"/>
              </a:rPr>
              <a:t>What is to be accomplished?</a:t>
            </a:r>
          </a:p>
          <a:p>
            <a:pPr lvl="1"/>
            <a:r>
              <a:rPr lang="en-US" sz="1200" kern="1200" dirty="0" smtClean="0">
                <a:solidFill>
                  <a:schemeClr val="tx1"/>
                </a:solidFill>
                <a:effectLst/>
                <a:latin typeface="+mn-lt"/>
                <a:ea typeface="+mn-ea"/>
                <a:cs typeface="+mn-cs"/>
              </a:rPr>
              <a:t>Where will it be accomplished (location)?</a:t>
            </a:r>
          </a:p>
          <a:p>
            <a:pPr lvl="1"/>
            <a:r>
              <a:rPr lang="en-US" sz="1200" kern="1200" dirty="0" smtClean="0">
                <a:solidFill>
                  <a:schemeClr val="tx1"/>
                </a:solidFill>
                <a:effectLst/>
                <a:latin typeface="+mn-lt"/>
                <a:ea typeface="+mn-ea"/>
                <a:cs typeface="+mn-cs"/>
              </a:rPr>
              <a:t>When will it be accomplished (start/end dates)</a:t>
            </a:r>
          </a:p>
          <a:p>
            <a:pPr lvl="1"/>
            <a:r>
              <a:rPr lang="en-US" sz="1200" kern="1200" dirty="0" smtClean="0">
                <a:solidFill>
                  <a:schemeClr val="tx1"/>
                </a:solidFill>
                <a:effectLst/>
                <a:latin typeface="+mn-lt"/>
                <a:ea typeface="+mn-ea"/>
                <a:cs typeface="+mn-cs"/>
              </a:rPr>
              <a:t>What are the requirements needed for and constraints that limit likelihood of achievement?</a:t>
            </a:r>
          </a:p>
          <a:p>
            <a:pPr lvl="1"/>
            <a:r>
              <a:rPr lang="en-US" sz="1200" kern="1200" dirty="0" smtClean="0">
                <a:solidFill>
                  <a:schemeClr val="tx1"/>
                </a:solidFill>
                <a:effectLst/>
                <a:latin typeface="+mn-lt"/>
                <a:ea typeface="+mn-ea"/>
                <a:cs typeface="+mn-cs"/>
              </a:rPr>
              <a:t>What is the reason, the purpose, or the benefit of accomplishing the goals?</a:t>
            </a:r>
          </a:p>
          <a:p>
            <a:pPr lvl="0"/>
            <a:r>
              <a:rPr lang="en-US" sz="1200" kern="1200" dirty="0" smtClean="0">
                <a:solidFill>
                  <a:schemeClr val="tx1"/>
                </a:solidFill>
                <a:effectLst/>
                <a:latin typeface="+mn-lt"/>
                <a:ea typeface="+mn-ea"/>
                <a:cs typeface="+mn-cs"/>
              </a:rPr>
              <a:t>M – Measurable – develop criteria to measure progress to attain the goal</a:t>
            </a:r>
          </a:p>
          <a:p>
            <a:pPr lvl="1"/>
            <a:r>
              <a:rPr lang="en-US" sz="1200" kern="1200" dirty="0" smtClean="0">
                <a:solidFill>
                  <a:schemeClr val="tx1"/>
                </a:solidFill>
                <a:effectLst/>
                <a:latin typeface="+mn-lt"/>
                <a:ea typeface="+mn-ea"/>
                <a:cs typeface="+mn-cs"/>
              </a:rPr>
              <a:t>How much?  </a:t>
            </a:r>
          </a:p>
          <a:p>
            <a:pPr lvl="1"/>
            <a:r>
              <a:rPr lang="en-US" sz="1200" kern="1200" dirty="0" smtClean="0">
                <a:solidFill>
                  <a:schemeClr val="tx1"/>
                </a:solidFill>
                <a:effectLst/>
                <a:latin typeface="+mn-lt"/>
                <a:ea typeface="+mn-ea"/>
                <a:cs typeface="+mn-cs"/>
              </a:rPr>
              <a:t>How many?</a:t>
            </a:r>
          </a:p>
          <a:p>
            <a:pPr lvl="1"/>
            <a:r>
              <a:rPr lang="en-US" sz="1200" kern="1200" dirty="0" smtClean="0">
                <a:solidFill>
                  <a:schemeClr val="tx1"/>
                </a:solidFill>
                <a:effectLst/>
                <a:latin typeface="+mn-lt"/>
                <a:ea typeface="+mn-ea"/>
                <a:cs typeface="+mn-cs"/>
              </a:rPr>
              <a:t>How will I know when it has been accomplished?</a:t>
            </a:r>
          </a:p>
          <a:p>
            <a:pPr lvl="0"/>
            <a:r>
              <a:rPr lang="en-US" sz="1200" kern="1200" dirty="0" smtClean="0">
                <a:solidFill>
                  <a:schemeClr val="tx1"/>
                </a:solidFill>
                <a:effectLst/>
                <a:latin typeface="+mn-lt"/>
                <a:ea typeface="+mn-ea"/>
                <a:cs typeface="+mn-cs"/>
              </a:rPr>
              <a:t>A – Attainable – </a:t>
            </a:r>
          </a:p>
          <a:p>
            <a:pPr lvl="1"/>
            <a:r>
              <a:rPr lang="en-US" sz="1200" kern="1200" dirty="0" smtClean="0">
                <a:solidFill>
                  <a:schemeClr val="tx1"/>
                </a:solidFill>
                <a:effectLst/>
                <a:latin typeface="+mn-lt"/>
                <a:ea typeface="+mn-ea"/>
                <a:cs typeface="+mn-cs"/>
              </a:rPr>
              <a:t>What are the skills I need to be successful?</a:t>
            </a:r>
          </a:p>
          <a:p>
            <a:pPr lvl="1"/>
            <a:r>
              <a:rPr lang="en-US" sz="1200" kern="1200" dirty="0" smtClean="0">
                <a:solidFill>
                  <a:schemeClr val="tx1"/>
                </a:solidFill>
                <a:effectLst/>
                <a:latin typeface="+mn-lt"/>
                <a:ea typeface="+mn-ea"/>
                <a:cs typeface="+mn-cs"/>
              </a:rPr>
              <a:t>What are the skills other people need for me to be successful?</a:t>
            </a:r>
          </a:p>
          <a:p>
            <a:pPr lvl="1"/>
            <a:r>
              <a:rPr lang="en-US" sz="1200" kern="1200" dirty="0" smtClean="0">
                <a:solidFill>
                  <a:schemeClr val="tx1"/>
                </a:solidFill>
                <a:effectLst/>
                <a:latin typeface="+mn-lt"/>
                <a:ea typeface="+mn-ea"/>
                <a:cs typeface="+mn-cs"/>
              </a:rPr>
              <a:t>What are the small steps I need to accomplish to achieve the bigger goal?</a:t>
            </a:r>
          </a:p>
          <a:p>
            <a:pPr lvl="0"/>
            <a:r>
              <a:rPr lang="en-US" sz="1200" kern="1200" dirty="0" smtClean="0">
                <a:solidFill>
                  <a:schemeClr val="tx1"/>
                </a:solidFill>
                <a:effectLst/>
                <a:latin typeface="+mn-lt"/>
                <a:ea typeface="+mn-ea"/>
                <a:cs typeface="+mn-cs"/>
              </a:rPr>
              <a:t>R – Realistic – must be an objective one is both willing and able to work towards and Rewarding – supporting feelings of success  </a:t>
            </a:r>
          </a:p>
          <a:p>
            <a:pPr lvl="0"/>
            <a:r>
              <a:rPr lang="en-US" sz="1200" kern="1200" dirty="0" smtClean="0">
                <a:solidFill>
                  <a:schemeClr val="tx1"/>
                </a:solidFill>
                <a:effectLst/>
                <a:latin typeface="+mn-lt"/>
                <a:ea typeface="+mn-ea"/>
                <a:cs typeface="+mn-cs"/>
              </a:rPr>
              <a:t>T – Timely (How long, deadlines to complete smaller objectives that will lead to goal accomplishment  and Tangible – tactile, one can experience through one’s sense of taste, touch, smell, sight or hearing.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Clearly defined goals not only motivate what one or ones family or business partners want to accomplish, they can also motivate and inspire</a:t>
            </a:r>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11</a:t>
            </a:fld>
            <a:endParaRPr lang="en-US" dirty="0"/>
          </a:p>
        </p:txBody>
      </p:sp>
    </p:spTree>
    <p:extLst>
      <p:ext uri="{BB962C8B-B14F-4D97-AF65-F5344CB8AC3E}">
        <p14:creationId xmlns:p14="http://schemas.microsoft.com/office/powerpoint/2010/main" val="4149402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SLIDE:</a:t>
            </a:r>
          </a:p>
          <a:p>
            <a:pPr marL="228600" indent="-228600">
              <a:buFont typeface="+mj-lt"/>
              <a:buAutoNum type="arabicPeriod"/>
            </a:pPr>
            <a:r>
              <a:rPr lang="en-US" dirty="0" smtClean="0"/>
              <a:t>Stick and Stone Farm has</a:t>
            </a:r>
            <a:r>
              <a:rPr lang="en-US" baseline="0" dirty="0" smtClean="0"/>
              <a:t> provided insights into change and the intersection of their personal lives as they moved from direct marketing to wholesale marketing.  </a:t>
            </a:r>
          </a:p>
          <a:p>
            <a:pPr marL="228600" indent="-228600">
              <a:buFont typeface="+mj-lt"/>
              <a:buAutoNum type="arabicPeriod"/>
            </a:pPr>
            <a:r>
              <a:rPr lang="en-US" baseline="0" dirty="0" smtClean="0"/>
              <a:t>We learned that serving 4 farm markets did not provide them with the time to enjoy growing the crops – the production side of the business.</a:t>
            </a:r>
          </a:p>
          <a:p>
            <a:pPr marL="228600" indent="-228600">
              <a:buFont typeface="+mj-lt"/>
              <a:buAutoNum type="arabicPeriod"/>
            </a:pPr>
            <a:r>
              <a:rPr lang="en-US" baseline="0" dirty="0" smtClean="0"/>
              <a:t>While they were very innovative, being one of the first farms to sell to local restaurants, they realized that it did not allow them the time to be the parents and caregivers of their children that they envisioned themselves to be.</a:t>
            </a:r>
          </a:p>
          <a:p>
            <a:pPr marL="228600" indent="-228600">
              <a:buFont typeface="+mj-lt"/>
              <a:buAutoNum type="arabicPeriod"/>
            </a:pPr>
            <a:r>
              <a:rPr lang="en-US" baseline="0" dirty="0" smtClean="0"/>
              <a:t>They value producing healthy, tasty and unique vegetables and they found customers who shared similar values.</a:t>
            </a:r>
          </a:p>
          <a:p>
            <a:pPr marL="228600" indent="-228600">
              <a:buFont typeface="+mj-lt"/>
              <a:buAutoNum type="arabicPeriod"/>
            </a:pPr>
            <a:r>
              <a:rPr lang="en-US" baseline="0" dirty="0" smtClean="0"/>
              <a:t>And regardless of who you are selling to, it’s really about the relationships with the buyer…being a reliable supplier of high quality product, being honest and following through on promises made to build trust.</a:t>
            </a:r>
          </a:p>
          <a:p>
            <a:endParaRPr lang="en-US" baseline="0" dirty="0" smtClean="0"/>
          </a:p>
          <a:p>
            <a:r>
              <a:rPr lang="en-US" baseline="0" dirty="0" smtClean="0"/>
              <a:t>TRANSITION STATEMENT:</a:t>
            </a:r>
          </a:p>
          <a:p>
            <a:r>
              <a:rPr lang="en-US" baseline="0" dirty="0" smtClean="0"/>
              <a:t>As we move forward, mission and vision statements are tools to think about how the business and the desired lifestyle of business owners intersect.</a:t>
            </a:r>
          </a:p>
          <a:p>
            <a:endParaRPr lang="en-US" baseline="0" dirty="0" smtClean="0"/>
          </a:p>
          <a:p>
            <a:r>
              <a:rPr lang="en-US" b="1" baseline="0" dirty="0" smtClean="0"/>
              <a:t>KEY TAKE AWAY:  Personal values help to identify the goals that influence the decisions made in the business.</a:t>
            </a:r>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12</a:t>
            </a:fld>
            <a:endParaRPr lang="en-US" dirty="0"/>
          </a:p>
        </p:txBody>
      </p:sp>
    </p:spTree>
    <p:extLst>
      <p:ext uri="{BB962C8B-B14F-4D97-AF65-F5344CB8AC3E}">
        <p14:creationId xmlns:p14="http://schemas.microsoft.com/office/powerpoint/2010/main" val="384382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Stick and Stone Farm provided insights into what they value.</a:t>
            </a:r>
            <a:r>
              <a:rPr lang="en-US" b="0" u="none" baseline="0" dirty="0" smtClean="0"/>
              <a:t>  </a:t>
            </a:r>
          </a:p>
          <a:p>
            <a:r>
              <a:rPr lang="en-US" b="0" u="none" baseline="0" dirty="0" smtClean="0"/>
              <a:t>They shared their mission and vision statements.  </a:t>
            </a:r>
          </a:p>
          <a:p>
            <a:r>
              <a:rPr lang="en-US" b="0" u="none" baseline="0" dirty="0" smtClean="0"/>
              <a:t>Those statements reflect their personal values and what the business does and strives to accomplish in the future. </a:t>
            </a:r>
          </a:p>
          <a:p>
            <a:r>
              <a:rPr lang="en-US" b="0" u="none" baseline="0" dirty="0" smtClean="0"/>
              <a:t>We will use the second case study to show how to construct the mission and vision statements for your farm.</a:t>
            </a:r>
            <a:endParaRPr lang="en-US" b="0" u="none" dirty="0" smtClean="0"/>
          </a:p>
          <a:p>
            <a:endParaRPr lang="en-US" b="1" u="sng" dirty="0" smtClean="0"/>
          </a:p>
          <a:p>
            <a:r>
              <a:rPr lang="en-US" b="1" u="sng" dirty="0" smtClean="0"/>
              <a:t>KEY TAKE AWAY – </a:t>
            </a:r>
            <a:r>
              <a:rPr lang="en-US" b="1" u="none" dirty="0" smtClean="0"/>
              <a:t>The mission statement describes the present state of the business</a:t>
            </a:r>
          </a:p>
          <a:p>
            <a:endParaRPr lang="en-US" u="sng" dirty="0" smtClean="0"/>
          </a:p>
          <a:p>
            <a:r>
              <a:rPr lang="en-US" dirty="0" smtClean="0"/>
              <a:t>The mission statement is created</a:t>
            </a:r>
            <a:r>
              <a:rPr lang="en-US" baseline="0" dirty="0" smtClean="0"/>
              <a:t> by answering the following questions.</a:t>
            </a:r>
          </a:p>
          <a:p>
            <a:r>
              <a:rPr lang="en-US" baseline="0" dirty="0" smtClean="0"/>
              <a:t>Who we are?</a:t>
            </a:r>
          </a:p>
          <a:p>
            <a:r>
              <a:rPr lang="en-US" baseline="0" dirty="0" smtClean="0"/>
              <a:t>What we do?</a:t>
            </a:r>
          </a:p>
          <a:p>
            <a:r>
              <a:rPr lang="en-US" baseline="0" dirty="0" smtClean="0"/>
              <a:t>For whom do we do it?</a:t>
            </a:r>
          </a:p>
          <a:p>
            <a:r>
              <a:rPr lang="en-US" baseline="0" dirty="0" smtClean="0"/>
              <a:t>And why does the business exist or what is its purpose?</a:t>
            </a:r>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13</a:t>
            </a:fld>
            <a:endParaRPr lang="en-US" dirty="0"/>
          </a:p>
        </p:txBody>
      </p:sp>
    </p:spTree>
    <p:extLst>
      <p:ext uri="{BB962C8B-B14F-4D97-AF65-F5344CB8AC3E}">
        <p14:creationId xmlns:p14="http://schemas.microsoft.com/office/powerpoint/2010/main" val="54535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KEY TAKE AWAY - </a:t>
            </a:r>
            <a:r>
              <a:rPr lang="en-US" dirty="0" smtClean="0"/>
              <a:t>The vision</a:t>
            </a:r>
            <a:r>
              <a:rPr lang="en-US" baseline="0" dirty="0" smtClean="0"/>
              <a:t> statement relates to the view of the business owners of what perfection would look like in the future?</a:t>
            </a:r>
          </a:p>
          <a:p>
            <a:r>
              <a:rPr lang="en-US" b="1" baseline="0" dirty="0" smtClean="0"/>
              <a:t>READ THE BULLET POINTS</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14</a:t>
            </a:fld>
            <a:endParaRPr lang="en-US" dirty="0"/>
          </a:p>
        </p:txBody>
      </p:sp>
    </p:spTree>
    <p:extLst>
      <p:ext uri="{BB962C8B-B14F-4D97-AF65-F5344CB8AC3E}">
        <p14:creationId xmlns:p14="http://schemas.microsoft.com/office/powerpoint/2010/main" val="60748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Numerous business management books</a:t>
            </a:r>
            <a:r>
              <a:rPr lang="en-US" b="0" baseline="0" dirty="0" smtClean="0"/>
              <a:t> suggest mission and vision statements are important when a business begins or when a business contemplates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But does anyone really do this stuff?</a:t>
            </a:r>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15</a:t>
            </a:fld>
            <a:endParaRPr lang="en-US" dirty="0"/>
          </a:p>
        </p:txBody>
      </p:sp>
    </p:spTree>
    <p:extLst>
      <p:ext uri="{BB962C8B-B14F-4D97-AF65-F5344CB8AC3E}">
        <p14:creationId xmlns:p14="http://schemas.microsoft.com/office/powerpoint/2010/main" val="3609073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Gallup</a:t>
            </a:r>
            <a:r>
              <a:rPr lang="en-US" baseline="0" dirty="0" smtClean="0"/>
              <a:t> scientists conducted an analysis of 49,928 business units in 192 organizations representing 49 different industries in 34 countries.</a:t>
            </a:r>
          </a:p>
          <a:p>
            <a:endParaRPr lang="en-US" baseline="0" dirty="0" smtClean="0"/>
          </a:p>
          <a:p>
            <a:r>
              <a:rPr lang="en-US" baseline="0" dirty="0" smtClean="0"/>
              <a:t>They found:</a:t>
            </a:r>
          </a:p>
          <a:p>
            <a:pPr marL="228600" indent="-228600">
              <a:buFont typeface="+mj-lt"/>
              <a:buAutoNum type="arabicPeriod"/>
            </a:pPr>
            <a:r>
              <a:rPr lang="en-US" baseline="0" dirty="0" smtClean="0"/>
              <a:t>Mission drives loyalty and helps employees answer the question – “Do I belong here? Do I have an opportunity to do what I do best?”</a:t>
            </a:r>
          </a:p>
          <a:p>
            <a:pPr marL="228600" indent="-228600">
              <a:buFont typeface="+mj-lt"/>
              <a:buAutoNum type="arabicPeriod"/>
            </a:pPr>
            <a:r>
              <a:rPr lang="en-US" baseline="0" dirty="0" smtClean="0"/>
              <a:t>Fosters customer engagement – promotes brand differentiation, consumer passion and brand engagement.</a:t>
            </a:r>
          </a:p>
          <a:p>
            <a:pPr marL="228600" indent="-228600">
              <a:buFont typeface="+mj-lt"/>
              <a:buAutoNum type="arabicPeriod"/>
            </a:pPr>
            <a:r>
              <a:rPr lang="en-US" baseline="0" dirty="0" smtClean="0"/>
              <a:t>Improves strategic alignment – alignment begins with a clear “what” and “why”.  Strategic alignment brings in the “how,” “who,” “when,” and “where.”  It is also a means to hire people with similar values and personal goals that align with the business.</a:t>
            </a:r>
          </a:p>
          <a:p>
            <a:pPr marL="228600" indent="-228600">
              <a:buFont typeface="+mj-lt"/>
              <a:buAutoNum type="arabicPeriod"/>
            </a:pPr>
            <a:r>
              <a:rPr lang="en-US" baseline="0" dirty="0" smtClean="0"/>
              <a:t>It helps the business operators establish and balance priorities, set performance goals, and align rewards and compensation at all levels.</a:t>
            </a:r>
          </a:p>
          <a:p>
            <a:pPr marL="228600" indent="-228600">
              <a:buFont typeface="+mj-lt"/>
              <a:buAutoNum type="arabicPeriod"/>
            </a:pPr>
            <a:r>
              <a:rPr lang="en-US" baseline="0" dirty="0" smtClean="0"/>
              <a:t>Mission statement brings clarity – it guides decision making and judgement.  A clear sense of what matters most, helps leaders decide the best path forward and inspires conviction and dedication</a:t>
            </a:r>
          </a:p>
          <a:p>
            <a:pPr marL="0" indent="0">
              <a:buFont typeface="+mj-lt"/>
              <a:buNone/>
            </a:pPr>
            <a:endParaRPr lang="en-US" baseline="0" dirty="0" smtClean="0"/>
          </a:p>
          <a:p>
            <a:r>
              <a:rPr lang="en-US" baseline="0" dirty="0" smtClean="0"/>
              <a:t>Cornell’s </a:t>
            </a:r>
            <a:r>
              <a:rPr lang="en-US" baseline="0" dirty="0" err="1" smtClean="0"/>
              <a:t>ProDairy</a:t>
            </a:r>
            <a:r>
              <a:rPr lang="en-US" baseline="0" dirty="0" smtClean="0"/>
              <a:t> Program introduced these concepts to the dairy sector in the early 1980s.</a:t>
            </a:r>
          </a:p>
        </p:txBody>
      </p:sp>
      <p:sp>
        <p:nvSpPr>
          <p:cNvPr id="4" name="Slide Number Placeholder 3"/>
          <p:cNvSpPr>
            <a:spLocks noGrp="1"/>
          </p:cNvSpPr>
          <p:nvPr>
            <p:ph type="sldNum" sz="quarter" idx="10"/>
          </p:nvPr>
        </p:nvSpPr>
        <p:spPr/>
        <p:txBody>
          <a:bodyPr/>
          <a:lstStyle/>
          <a:p>
            <a:fld id="{9DEA9EE4-F56A-44AB-BF02-BA8A6CB6D159}" type="slidenum">
              <a:rPr lang="en-US" smtClean="0"/>
              <a:t>16</a:t>
            </a:fld>
            <a:endParaRPr lang="en-US" dirty="0"/>
          </a:p>
        </p:txBody>
      </p:sp>
    </p:spTree>
    <p:extLst>
      <p:ext uri="{BB962C8B-B14F-4D97-AF65-F5344CB8AC3E}">
        <p14:creationId xmlns:p14="http://schemas.microsoft.com/office/powerpoint/2010/main" val="7094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use the next case study as a means to develop mission and vision statements.</a:t>
            </a:r>
          </a:p>
          <a:p>
            <a:endParaRPr lang="en-US" dirty="0" smtClean="0"/>
          </a:p>
          <a:p>
            <a:r>
              <a:rPr lang="en-US" dirty="0" smtClean="0"/>
              <a:t>Rich grew up on a farm in Connecticut.</a:t>
            </a:r>
          </a:p>
          <a:p>
            <a:endParaRPr lang="en-US" dirty="0" smtClean="0"/>
          </a:p>
          <a:p>
            <a:r>
              <a:rPr lang="en-US" dirty="0" smtClean="0"/>
              <a:t>He moved to NYS and in 1980 when he was a high</a:t>
            </a:r>
            <a:r>
              <a:rPr lang="en-US" baseline="0" dirty="0" smtClean="0"/>
              <a:t> school ag teacher purchased a farm.  The farm consisted of 165 acres – 100 ac. Woods, 35 tillable ac. And 30 ac. of grazing land.  Soils tend to be poorly drained loams, not very good for row crops but good for hay and grazing.  He has been around one type of livestock or another all of his life.  He mentioned, “Once animals get in your blood, you can’t get them out.”</a:t>
            </a:r>
            <a:endParaRPr lang="en-US" baseline="0" dirty="0"/>
          </a:p>
          <a:p>
            <a:r>
              <a:rPr lang="en-US" baseline="0" dirty="0" smtClean="0"/>
              <a:t>He was a Vocational Agriculture teacher and also works for Cooperative Extension with experience in natural resources, production agriculture and ag. economic development.</a:t>
            </a:r>
          </a:p>
          <a:p>
            <a:endParaRPr lang="en-US" baseline="0" dirty="0" smtClean="0"/>
          </a:p>
          <a:p>
            <a:r>
              <a:rPr lang="en-US" baseline="0" dirty="0" smtClean="0"/>
              <a:t>He wholesaled beef cattle for quite a few years but didn’t do much of the marketing.  He was mostly by himself doing the chores and crops until he met his future wife Wendy, three years ago.</a:t>
            </a:r>
          </a:p>
          <a:p>
            <a:endParaRPr lang="en-US" baseline="0" dirty="0" smtClean="0"/>
          </a:p>
          <a:p>
            <a:r>
              <a:rPr lang="en-US" baseline="0" dirty="0" smtClean="0"/>
              <a:t>Wendy had her own 65-acre farm and occasionally hired employees.  She raised beef, swine, chickens (eggs), heritage turkeys and lots of sheep.</a:t>
            </a:r>
          </a:p>
          <a:p>
            <a:endParaRPr lang="en-US" baseline="0" dirty="0" smtClean="0"/>
          </a:p>
          <a:p>
            <a:r>
              <a:rPr lang="en-US" baseline="0" dirty="0" smtClean="0"/>
              <a:t>She sold her land and moved her operation down to his.  Each had certain assets and skill sets that blended together nicely, so her business has been incorporated into Rich’s farm. </a:t>
            </a:r>
          </a:p>
          <a:p>
            <a:endParaRPr lang="en-US" baseline="0" dirty="0" smtClean="0"/>
          </a:p>
          <a:p>
            <a:r>
              <a:rPr lang="en-US" baseline="0" dirty="0" smtClean="0"/>
              <a:t>Each have their own set of chores.  Rich does most of the machinery work.  He hays about 30-40 acres on the road they live in the summertime.  Most days he does a good portion of the animal chores and they both do some of the machinery work.</a:t>
            </a:r>
          </a:p>
          <a:p>
            <a:endParaRPr lang="en-US" baseline="0" dirty="0" smtClean="0"/>
          </a:p>
          <a:p>
            <a:r>
              <a:rPr lang="en-US" baseline="0" dirty="0" smtClean="0"/>
              <a:t>Wendy does most of the book work.  She markets her meat products through Meadow Raised Meats.  She sells at the Syracuse Regional Market on the weekends.  She has a website.  People make appointments to come to the farm to pick up products.  It’s by appointment so that they don’t have people strolling in 24/7.  She also mails products via FedEx and UPS to customers throughout the Northeast.  Eighty percent of their market is retail.  They would like to do more wholesale marketing.</a:t>
            </a:r>
          </a:p>
          <a:p>
            <a:endParaRPr lang="en-US" baseline="0" dirty="0" smtClean="0"/>
          </a:p>
          <a:p>
            <a:r>
              <a:rPr lang="en-US" baseline="0" dirty="0" smtClean="0"/>
              <a:t>Their animals are mostly grass fed. They buy small amounts of GMO-free grain and are de facto organic, other than occasional grain or fertilizer.  They use no chemicals, herbicides or pesticides.  They use cover crops and crop rotations along with the concepts of sustainable agriculture.</a:t>
            </a:r>
          </a:p>
          <a:p>
            <a:endParaRPr lang="en-US" baseline="0" dirty="0" smtClean="0"/>
          </a:p>
          <a:p>
            <a:r>
              <a:rPr lang="en-US" baseline="0" dirty="0" smtClean="0"/>
              <a:t>They wrestle with the idea of hiring labor and are able to market most of what they produce.  Rich says, “At some point you want to stop and smell the roses without killing yourself.”    </a:t>
            </a:r>
          </a:p>
        </p:txBody>
      </p:sp>
      <p:sp>
        <p:nvSpPr>
          <p:cNvPr id="4" name="Slide Number Placeholder 3"/>
          <p:cNvSpPr>
            <a:spLocks noGrp="1"/>
          </p:cNvSpPr>
          <p:nvPr>
            <p:ph type="sldNum" sz="quarter" idx="10"/>
          </p:nvPr>
        </p:nvSpPr>
        <p:spPr/>
        <p:txBody>
          <a:bodyPr/>
          <a:lstStyle/>
          <a:p>
            <a:fld id="{9DEA9EE4-F56A-44AB-BF02-BA8A6CB6D159}" type="slidenum">
              <a:rPr lang="en-US" smtClean="0"/>
              <a:t>17</a:t>
            </a:fld>
            <a:endParaRPr lang="en-US" dirty="0"/>
          </a:p>
        </p:txBody>
      </p:sp>
    </p:spTree>
    <p:extLst>
      <p:ext uri="{BB962C8B-B14F-4D97-AF65-F5344CB8AC3E}">
        <p14:creationId xmlns:p14="http://schemas.microsoft.com/office/powerpoint/2010/main" val="2514881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KEY</a:t>
            </a:r>
            <a:r>
              <a:rPr lang="en-US" b="1" u="sng" baseline="0" dirty="0" smtClean="0"/>
              <a:t> TAKEAWAY </a:t>
            </a:r>
            <a:r>
              <a:rPr lang="en-US" baseline="0" dirty="0" smtClean="0"/>
              <a:t>- </a:t>
            </a:r>
            <a:r>
              <a:rPr lang="en-US" dirty="0" smtClean="0"/>
              <a:t>The hats we wear or the roles we play are one means to decide what the people in the business value?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Note to instructors, recognize that most people will not do the pre-assignments. Class discussion is important for the case study as well as for their own farm.</a:t>
            </a:r>
            <a:endParaRPr lang="en-US" b="1" i="1" dirty="0" smtClean="0"/>
          </a:p>
          <a:p>
            <a:endParaRPr lang="en-US" b="1" dirty="0" smtClean="0"/>
          </a:p>
          <a:p>
            <a:r>
              <a:rPr lang="en-US" b="1" i="1" dirty="0" smtClean="0"/>
              <a:t>(SEE WORKBOOK  Exercise #2, THE HATS WE WEAR)</a:t>
            </a:r>
          </a:p>
          <a:p>
            <a:endParaRPr lang="en-US" b="1" dirty="0" smtClean="0"/>
          </a:p>
          <a:p>
            <a:r>
              <a:rPr lang="en-US" b="1" dirty="0" smtClean="0"/>
              <a:t>DISCUSSION</a:t>
            </a:r>
            <a:r>
              <a:rPr lang="en-US" b="1" baseline="0" dirty="0" smtClean="0"/>
              <a:t> QUESTIONS:</a:t>
            </a:r>
          </a:p>
          <a:p>
            <a:r>
              <a:rPr lang="en-US" b="1" baseline="0" dirty="0" smtClean="0"/>
              <a:t>WHAT ARE SOME OF THE HATS THAT RICH AND WENDY WEAR OR THE ROLES THEY PLAY?</a:t>
            </a:r>
          </a:p>
          <a:p>
            <a:endParaRPr lang="en-US" b="1" baseline="0" dirty="0" smtClean="0"/>
          </a:p>
          <a:p>
            <a:r>
              <a:rPr lang="en-US" b="1" baseline="0" dirty="0" smtClean="0"/>
              <a:t>WHAT ARE THE HATS THAT YOU WEAR?</a:t>
            </a:r>
            <a:endParaRPr lang="en-US" b="1" dirty="0" smtClean="0"/>
          </a:p>
          <a:p>
            <a:endParaRPr lang="en-US" b="1" dirty="0" smtClean="0"/>
          </a:p>
          <a:p>
            <a:r>
              <a:rPr lang="en-US" b="1" baseline="0" dirty="0" smtClean="0"/>
              <a:t>DEPENDING ON TIME ALLOCATION: WRITE DOWN/SHARE WITH THE GROUP, THE ROLES THAT YOU/PARTICIPANTS PLAY.</a:t>
            </a:r>
          </a:p>
          <a:p>
            <a:endParaRPr lang="en-US" b="1" baseline="0" dirty="0" smtClean="0"/>
          </a:p>
        </p:txBody>
      </p:sp>
      <p:sp>
        <p:nvSpPr>
          <p:cNvPr id="4" name="Slide Number Placeholder 3"/>
          <p:cNvSpPr>
            <a:spLocks noGrp="1"/>
          </p:cNvSpPr>
          <p:nvPr>
            <p:ph type="sldNum" sz="quarter" idx="10"/>
          </p:nvPr>
        </p:nvSpPr>
        <p:spPr/>
        <p:txBody>
          <a:bodyPr/>
          <a:lstStyle/>
          <a:p>
            <a:fld id="{9DEA9EE4-F56A-44AB-BF02-BA8A6CB6D159}" type="slidenum">
              <a:rPr lang="en-US" smtClean="0"/>
              <a:t>18</a:t>
            </a:fld>
            <a:endParaRPr lang="en-US" dirty="0"/>
          </a:p>
        </p:txBody>
      </p:sp>
    </p:spTree>
    <p:extLst>
      <p:ext uri="{BB962C8B-B14F-4D97-AF65-F5344CB8AC3E}">
        <p14:creationId xmlns:p14="http://schemas.microsoft.com/office/powerpoint/2010/main" val="2637487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some of the roles.  There are more.</a:t>
            </a:r>
          </a:p>
          <a:p>
            <a:endParaRPr lang="en-US" baseline="0" dirty="0" smtClean="0"/>
          </a:p>
          <a:p>
            <a:r>
              <a:rPr lang="en-US" baseline="0" dirty="0" smtClean="0"/>
              <a:t>Our roles provide insight into our values.</a:t>
            </a:r>
          </a:p>
          <a:p>
            <a:endParaRPr lang="en-US" b="1" baseline="0" dirty="0" smtClean="0"/>
          </a:p>
        </p:txBody>
      </p:sp>
      <p:sp>
        <p:nvSpPr>
          <p:cNvPr id="4" name="Slide Number Placeholder 3"/>
          <p:cNvSpPr>
            <a:spLocks noGrp="1"/>
          </p:cNvSpPr>
          <p:nvPr>
            <p:ph type="sldNum" sz="quarter" idx="10"/>
          </p:nvPr>
        </p:nvSpPr>
        <p:spPr/>
        <p:txBody>
          <a:bodyPr/>
          <a:lstStyle/>
          <a:p>
            <a:fld id="{9DEA9EE4-F56A-44AB-BF02-BA8A6CB6D159}" type="slidenum">
              <a:rPr lang="en-US" smtClean="0"/>
              <a:t>19</a:t>
            </a:fld>
            <a:endParaRPr lang="en-US" dirty="0"/>
          </a:p>
        </p:txBody>
      </p:sp>
    </p:spTree>
    <p:extLst>
      <p:ext uri="{BB962C8B-B14F-4D97-AF65-F5344CB8AC3E}">
        <p14:creationId xmlns:p14="http://schemas.microsoft.com/office/powerpoint/2010/main" val="189302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r>
              <a:rPr lang="en-US" b="0" dirty="0" smtClean="0"/>
              <a:t>I’m not sure when mission and vision statements came into vogue,</a:t>
            </a:r>
            <a:r>
              <a:rPr lang="en-US" b="0" baseline="0" dirty="0" smtClean="0"/>
              <a:t> they have been around for decades.  Mission and vision statements are a dynamic tool.</a:t>
            </a:r>
          </a:p>
          <a:p>
            <a:endParaRPr lang="en-US" b="0" dirty="0" smtClean="0"/>
          </a:p>
          <a:p>
            <a:r>
              <a:rPr lang="en-US" b="0" dirty="0" smtClean="0"/>
              <a:t>Numerous business management books</a:t>
            </a:r>
            <a:r>
              <a:rPr lang="en-US" b="0" baseline="0" dirty="0" smtClean="0"/>
              <a:t> suggest mission and vision statements are important when a business begins or when a business contemplates change.</a:t>
            </a:r>
          </a:p>
          <a:p>
            <a:endParaRPr lang="en-US" b="0" baseline="0" dirty="0" smtClean="0"/>
          </a:p>
          <a:p>
            <a:r>
              <a:rPr lang="en-US" b="0" baseline="0" dirty="0" smtClean="0"/>
              <a:t>If your business already has a mission and vision statement, then review and if necessary modify the statements to reflect the move from direct marketing to wholesale marketing.</a:t>
            </a:r>
          </a:p>
          <a:p>
            <a:endParaRPr lang="en-US" b="0" baseline="0" dirty="0" smtClean="0"/>
          </a:p>
          <a:p>
            <a:r>
              <a:rPr lang="en-US" b="0" baseline="0" dirty="0" smtClean="0"/>
              <a:t>If you don’t have a mission or vision statement, take the time to create them.</a:t>
            </a:r>
          </a:p>
          <a:p>
            <a:endParaRPr lang="en-US" b="0" baseline="0" dirty="0" smtClean="0"/>
          </a:p>
          <a:p>
            <a:r>
              <a:rPr lang="en-US" b="0" baseline="0" dirty="0" smtClean="0"/>
              <a:t>This module comes with a workbook/study guide.  An additional resource is “Developing Vision and Mission Statements from Purdue University.  If offers examples of mission and vision statements and a critique of the statements.</a:t>
            </a:r>
          </a:p>
          <a:p>
            <a:endParaRPr lang="en-US" b="0" baseline="0" dirty="0" smtClean="0"/>
          </a:p>
          <a:p>
            <a:r>
              <a:rPr lang="en-US" b="0" baseline="0" dirty="0" smtClean="0"/>
              <a:t>Why do this?</a:t>
            </a:r>
          </a:p>
          <a:p>
            <a:pPr marL="228600" indent="-228600">
              <a:buFont typeface="+mj-lt"/>
              <a:buAutoNum type="arabicPeriod"/>
            </a:pPr>
            <a:r>
              <a:rPr lang="en-US" b="0" baseline="0" dirty="0" smtClean="0"/>
              <a:t>In the process of creating mission and vision statements, the persons involved in the business have the opportunity to honestly think about how the business will impact their personal lives.</a:t>
            </a:r>
          </a:p>
          <a:p>
            <a:pPr marL="228600" indent="-228600">
              <a:buFont typeface="+mj-lt"/>
              <a:buAutoNum type="arabicPeriod"/>
            </a:pPr>
            <a:r>
              <a:rPr lang="en-US" b="0" baseline="0" dirty="0" smtClean="0"/>
              <a:t>It is a means for the principle leadership team to define what the business will do to accomplish its goals to meet the needs of its owners, employees and customers.</a:t>
            </a:r>
          </a:p>
          <a:p>
            <a:pPr marL="228600" indent="-228600">
              <a:buFont typeface="+mj-lt"/>
              <a:buAutoNum type="arabicPeriod"/>
            </a:pPr>
            <a:r>
              <a:rPr lang="en-US" b="0" baseline="0" dirty="0" smtClean="0"/>
              <a:t>Mission and vision goals are useful to brand the business, develop business strategies and hire employees.</a:t>
            </a:r>
          </a:p>
          <a:p>
            <a:pPr marL="0" indent="0">
              <a:buFont typeface="+mj-lt"/>
              <a:buNone/>
            </a:pPr>
            <a:endParaRPr lang="en-US" b="0" dirty="0" smtClean="0"/>
          </a:p>
          <a:p>
            <a:pPr marL="0" indent="0">
              <a:buFont typeface="+mj-lt"/>
              <a:buNone/>
            </a:pPr>
            <a:r>
              <a:rPr lang="en-US" b="1" dirty="0" smtClean="0"/>
              <a:t>We</a:t>
            </a:r>
            <a:r>
              <a:rPr lang="en-US" b="1" baseline="0" dirty="0" smtClean="0"/>
              <a:t> will use two different farms as each farm provides critical elements when gearing up for wholesale markets.</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2</a:t>
            </a:fld>
            <a:endParaRPr lang="en-US" dirty="0"/>
          </a:p>
        </p:txBody>
      </p:sp>
    </p:spTree>
    <p:extLst>
      <p:ext uri="{BB962C8B-B14F-4D97-AF65-F5344CB8AC3E}">
        <p14:creationId xmlns:p14="http://schemas.microsoft.com/office/powerpoint/2010/main" val="423118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KEY TAKEAWAY</a:t>
            </a:r>
            <a:r>
              <a:rPr lang="en-US" b="1" u="sng" baseline="0" dirty="0" smtClean="0"/>
              <a:t> </a:t>
            </a:r>
            <a:r>
              <a:rPr lang="en-US" u="sng" baseline="0" dirty="0" smtClean="0"/>
              <a:t>- </a:t>
            </a:r>
            <a:r>
              <a:rPr lang="en-US" u="none" baseline="0" dirty="0" smtClean="0"/>
              <a:t>   </a:t>
            </a:r>
            <a:r>
              <a:rPr lang="en-US" dirty="0" smtClean="0"/>
              <a:t>Roles are one means to decide what the people in the business value</a:t>
            </a:r>
          </a:p>
          <a:p>
            <a:endParaRPr lang="en-US" dirty="0" smtClean="0"/>
          </a:p>
          <a:p>
            <a:r>
              <a:rPr lang="en-US" dirty="0" smtClean="0"/>
              <a:t>What would</a:t>
            </a:r>
            <a:r>
              <a:rPr lang="en-US" baseline="0" dirty="0" smtClean="0"/>
              <a:t> you imagine</a:t>
            </a:r>
            <a:r>
              <a:rPr lang="en-US" dirty="0" smtClean="0"/>
              <a:t> Rich and Wendy value?</a:t>
            </a:r>
          </a:p>
          <a:p>
            <a:endParaRPr lang="en-US" dirty="0" smtClean="0"/>
          </a:p>
          <a:p>
            <a:r>
              <a:rPr lang="en-US" b="1" i="1" dirty="0" smtClean="0"/>
              <a:t>Instructor</a:t>
            </a:r>
            <a:r>
              <a:rPr lang="en-US" b="1" i="1" baseline="0" dirty="0" smtClean="0"/>
              <a:t> notes: See Workbook Exercise #3.</a:t>
            </a:r>
            <a:endParaRPr lang="en-US" b="1" i="1" dirty="0" smtClean="0"/>
          </a:p>
          <a:p>
            <a:endParaRPr lang="en-US" dirty="0" smtClean="0"/>
          </a:p>
          <a:p>
            <a:r>
              <a:rPr lang="en-US" b="1" dirty="0" smtClean="0"/>
              <a:t>CLASS</a:t>
            </a:r>
            <a:r>
              <a:rPr lang="en-US" b="1" baseline="0" dirty="0" smtClean="0"/>
              <a:t> DISCUSSION – IDENTIFY THE VALUES OF RICH AND WENDY</a:t>
            </a:r>
          </a:p>
          <a:p>
            <a:endParaRPr lang="en-US" b="1" baseline="0" dirty="0" smtClean="0"/>
          </a:p>
          <a:p>
            <a:r>
              <a:rPr lang="en-US" b="1" baseline="0" dirty="0" smtClean="0"/>
              <a:t>WRITE DOWN/SHARE WITH THE GROUP, THE ROLES THAT YOU/PARTICIPANTS PLAY.</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20</a:t>
            </a:fld>
            <a:endParaRPr lang="en-US" dirty="0"/>
          </a:p>
        </p:txBody>
      </p:sp>
    </p:spTree>
    <p:extLst>
      <p:ext uri="{BB962C8B-B14F-4D97-AF65-F5344CB8AC3E}">
        <p14:creationId xmlns:p14="http://schemas.microsoft.com/office/powerpoint/2010/main" val="161572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Rich said:</a:t>
            </a:r>
          </a:p>
          <a:p>
            <a:pPr lvl="1"/>
            <a:r>
              <a:rPr lang="en-US" dirty="0" smtClean="0"/>
              <a:t>Respect each others’ skill sets. – </a:t>
            </a:r>
            <a:r>
              <a:rPr lang="en-US" b="1" i="1" dirty="0" smtClean="0"/>
              <a:t>Appreciate</a:t>
            </a:r>
            <a:r>
              <a:rPr lang="en-US" b="1" i="1" baseline="0" dirty="0" smtClean="0"/>
              <a:t> </a:t>
            </a:r>
            <a:r>
              <a:rPr lang="en-US" b="1" i="1" dirty="0" smtClean="0"/>
              <a:t>each other’s expertise</a:t>
            </a:r>
          </a:p>
          <a:p>
            <a:pPr lvl="1"/>
            <a:r>
              <a:rPr lang="en-US" dirty="0" smtClean="0"/>
              <a:t>“Once animals get in your blood, you can’t get them out.” – </a:t>
            </a:r>
            <a:r>
              <a:rPr lang="en-US" b="1" i="1" dirty="0" smtClean="0"/>
              <a:t>Enjoy</a:t>
            </a:r>
            <a:r>
              <a:rPr lang="en-US" b="1" i="1" baseline="0" dirty="0" smtClean="0"/>
              <a:t> working with animals</a:t>
            </a:r>
            <a:endParaRPr lang="en-US" b="1" i="1" dirty="0" smtClean="0"/>
          </a:p>
          <a:p>
            <a:pPr lvl="1"/>
            <a:r>
              <a:rPr lang="en-US" dirty="0" smtClean="0"/>
              <a:t>“Focused on providing a natural environment for livestock to develop at their own pace and foods that their bodies are built to utilize.”</a:t>
            </a:r>
          </a:p>
          <a:p>
            <a:pPr lvl="1"/>
            <a:r>
              <a:rPr lang="en-US" sz="2400" dirty="0" smtClean="0"/>
              <a:t>“We do the things that go along with sustainable agriculture, cover crops, crop rotations, that sort of thing.” </a:t>
            </a:r>
            <a:r>
              <a:rPr lang="en-US" sz="2400" b="1" i="1" dirty="0" smtClean="0"/>
              <a:t>– Stewards</a:t>
            </a:r>
            <a:r>
              <a:rPr lang="en-US" sz="2400" b="1" i="1" baseline="0" dirty="0" smtClean="0"/>
              <a:t> of the environment</a:t>
            </a:r>
            <a:r>
              <a:rPr lang="en-US" sz="2400" baseline="0" dirty="0" smtClean="0"/>
              <a:t>.</a:t>
            </a:r>
            <a:endParaRPr lang="en-US" sz="2400" dirty="0" smtClean="0"/>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21</a:t>
            </a:fld>
            <a:endParaRPr lang="en-US" dirty="0"/>
          </a:p>
        </p:txBody>
      </p:sp>
    </p:spTree>
    <p:extLst>
      <p:ext uri="{BB962C8B-B14F-4D97-AF65-F5344CB8AC3E}">
        <p14:creationId xmlns:p14="http://schemas.microsoft.com/office/powerpoint/2010/main" val="247824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you have a sense of Rich</a:t>
            </a:r>
            <a:r>
              <a:rPr lang="en-US" baseline="0" dirty="0" smtClean="0"/>
              <a:t> and Wendy, the roles they play, the values they have, what might you see as their goals?</a:t>
            </a:r>
          </a:p>
          <a:p>
            <a:endParaRPr lang="en-US" baseline="0" dirty="0" smtClean="0"/>
          </a:p>
          <a:p>
            <a:pPr marL="0" indent="0">
              <a:buFont typeface="+mj-lt"/>
              <a:buNone/>
            </a:pPr>
            <a:r>
              <a:rPr lang="en-US" b="1" i="1" baseline="0" dirty="0" smtClean="0"/>
              <a:t>Instructor notes:  </a:t>
            </a:r>
          </a:p>
          <a:p>
            <a:pPr marL="0" indent="0">
              <a:buFont typeface="+mj-lt"/>
              <a:buNone/>
            </a:pPr>
            <a:r>
              <a:rPr lang="en-US" b="1" i="1" baseline="0" dirty="0" smtClean="0"/>
              <a:t>See Workbook, Exercise. #4.</a:t>
            </a:r>
          </a:p>
          <a:p>
            <a:pPr marL="0" indent="0">
              <a:buFont typeface="+mj-lt"/>
              <a:buNone/>
            </a:pPr>
            <a:r>
              <a:rPr lang="en-US" b="1" i="1" baseline="0" dirty="0" smtClean="0"/>
              <a:t>Review SMART Goals.</a:t>
            </a:r>
          </a:p>
          <a:p>
            <a:pPr marL="0" indent="0">
              <a:buFont typeface="+mj-lt"/>
              <a:buNone/>
            </a:pPr>
            <a:r>
              <a:rPr lang="en-US" b="1" i="1" baseline="0" dirty="0" smtClean="0"/>
              <a:t>S. specific, who involved, what accomplished, where, when</a:t>
            </a:r>
          </a:p>
          <a:p>
            <a:pPr marL="0" indent="0">
              <a:buFont typeface="+mj-lt"/>
              <a:buNone/>
            </a:pPr>
            <a:r>
              <a:rPr lang="en-US" b="1" i="1" baseline="0" dirty="0" smtClean="0"/>
              <a:t>M. measurable, how much, how many, by when</a:t>
            </a:r>
          </a:p>
          <a:p>
            <a:pPr marL="228600" indent="-228600">
              <a:buFont typeface="+mj-lt"/>
              <a:buAutoNum type="alphaUcPeriod"/>
            </a:pPr>
            <a:r>
              <a:rPr lang="en-US" b="1" i="1" baseline="0" dirty="0" smtClean="0"/>
              <a:t>attainable, small steps to achievement, skills needed for success</a:t>
            </a:r>
          </a:p>
          <a:p>
            <a:pPr marL="0" indent="0">
              <a:buFont typeface="+mj-lt"/>
              <a:buNone/>
            </a:pPr>
            <a:r>
              <a:rPr lang="en-US" b="1" i="1" baseline="0" dirty="0" smtClean="0"/>
              <a:t>R. Realistic and rewarding must be an objective that everyone works to accomplish, supports feelings of success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T.</a:t>
            </a:r>
            <a:r>
              <a:rPr lang="en-US" baseline="0" dirty="0" smtClean="0"/>
              <a:t> </a:t>
            </a:r>
            <a:r>
              <a:rPr lang="en-US" b="1" i="1" baseline="0" dirty="0" smtClean="0"/>
              <a:t>Timely, Tangible, Tactile – how long (use deadlines to complete smaller objectives), can you feel it, see it to know you have accomplished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Take a few minutes for program participants to  think about Rich and Wendy’s goals and the goals for themselves and their business</a:t>
            </a:r>
            <a:endParaRPr lang="en-US" b="1" i="1" dirty="0" smtClean="0"/>
          </a:p>
          <a:p>
            <a:endParaRPr lang="en-US" baseline="0" dirty="0" smtClean="0"/>
          </a:p>
          <a:p>
            <a:r>
              <a:rPr lang="en-US" b="1" baseline="0" dirty="0" smtClean="0"/>
              <a:t>CLASS DISCUSSION</a:t>
            </a:r>
          </a:p>
          <a:p>
            <a:pPr marL="228600" indent="-228600">
              <a:buFont typeface="+mj-lt"/>
              <a:buAutoNum type="arabicPeriod"/>
            </a:pPr>
            <a:r>
              <a:rPr lang="en-US" b="1" baseline="0" dirty="0" smtClean="0"/>
              <a:t>What would you imagine Rich and Wendy’s goals to be?</a:t>
            </a:r>
          </a:p>
          <a:p>
            <a:pPr marL="228600" indent="-228600">
              <a:buFont typeface="+mj-lt"/>
              <a:buAutoNum type="arabicPeriod"/>
            </a:pPr>
            <a:endParaRPr lang="en-US" b="1" baseline="0" dirty="0" smtClean="0"/>
          </a:p>
          <a:p>
            <a:pPr marL="228600" indent="-228600">
              <a:buFont typeface="+mj-lt"/>
              <a:buAutoNum type="arabicPeriod"/>
            </a:pPr>
            <a:r>
              <a:rPr lang="en-US" b="1" baseline="0" dirty="0" smtClean="0"/>
              <a:t>Based on the your (participants/students) what are your business goals?</a:t>
            </a:r>
          </a:p>
          <a:p>
            <a:pPr marL="228600" indent="-228600">
              <a:buFont typeface="+mj-lt"/>
              <a:buAutoNum type="arabicPeriod"/>
            </a:pPr>
            <a:r>
              <a:rPr lang="en-US" b="1" baseline="0" dirty="0" smtClean="0"/>
              <a:t>What are your life/personal goals?</a:t>
            </a:r>
          </a:p>
          <a:p>
            <a:pPr marL="228600" indent="-228600">
              <a:buFont typeface="+mj-lt"/>
              <a:buAutoNum type="arabicPeriod"/>
            </a:pPr>
            <a:r>
              <a:rPr lang="en-US" b="1" baseline="0" dirty="0" smtClean="0"/>
              <a:t>How does the business goals support the achievement of the life/personal goals?</a:t>
            </a:r>
            <a:r>
              <a:rPr lang="en-US" b="1" i="1" baseline="0" dirty="0" smtClean="0"/>
              <a:t>  </a:t>
            </a:r>
            <a:endParaRPr lang="en-US" b="1" i="1" dirty="0"/>
          </a:p>
        </p:txBody>
      </p:sp>
      <p:sp>
        <p:nvSpPr>
          <p:cNvPr id="4" name="Slide Number Placeholder 3"/>
          <p:cNvSpPr>
            <a:spLocks noGrp="1"/>
          </p:cNvSpPr>
          <p:nvPr>
            <p:ph type="sldNum" sz="quarter" idx="10"/>
          </p:nvPr>
        </p:nvSpPr>
        <p:spPr/>
        <p:txBody>
          <a:bodyPr/>
          <a:lstStyle/>
          <a:p>
            <a:fld id="{9DEA9EE4-F56A-44AB-BF02-BA8A6CB6D159}" type="slidenum">
              <a:rPr lang="en-US" smtClean="0"/>
              <a:t>22</a:t>
            </a:fld>
            <a:endParaRPr lang="en-US" dirty="0"/>
          </a:p>
        </p:txBody>
      </p:sp>
    </p:spTree>
    <p:extLst>
      <p:ext uri="{BB962C8B-B14F-4D97-AF65-F5344CB8AC3E}">
        <p14:creationId xmlns:p14="http://schemas.microsoft.com/office/powerpoint/2010/main" val="1035209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These are Rich</a:t>
            </a:r>
            <a:r>
              <a:rPr lang="en-US" b="1" baseline="0" dirty="0" smtClean="0"/>
              <a:t> and Wendy’s goals.</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23</a:t>
            </a:fld>
            <a:endParaRPr lang="en-US" dirty="0"/>
          </a:p>
        </p:txBody>
      </p:sp>
    </p:spTree>
    <p:extLst>
      <p:ext uri="{BB962C8B-B14F-4D97-AF65-F5344CB8AC3E}">
        <p14:creationId xmlns:p14="http://schemas.microsoft.com/office/powerpoint/2010/main" val="423639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Goals for the business now mesh with lifestyle</a:t>
            </a:r>
            <a:r>
              <a:rPr lang="en-US" b="1" baseline="0" dirty="0" smtClean="0"/>
              <a:t> goals.</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24</a:t>
            </a:fld>
            <a:endParaRPr lang="en-US" dirty="0"/>
          </a:p>
        </p:txBody>
      </p:sp>
    </p:spTree>
    <p:extLst>
      <p:ext uri="{BB962C8B-B14F-4D97-AF65-F5344CB8AC3E}">
        <p14:creationId xmlns:p14="http://schemas.microsoft.com/office/powerpoint/2010/main" val="2788286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1" i="1" baseline="0" dirty="0" smtClean="0"/>
              <a:t>Instructor notes – </a:t>
            </a:r>
          </a:p>
          <a:p>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Instructors should encourage participants to answer these questions as if they were Rich or Wendy.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Instructors should encourage participants to answer these questions for their own business.</a:t>
            </a:r>
          </a:p>
          <a:p>
            <a:endParaRPr lang="en-US" b="1" baseline="0" dirty="0" smtClean="0"/>
          </a:p>
          <a:p>
            <a:r>
              <a:rPr lang="en-US" b="1" baseline="0" dirty="0" smtClean="0"/>
              <a:t>PARTICIPANTS SHOULD TAKE A FEW MINUTES TO REVIEW THEIR ROLES, VALUES, GOALS AND ANSWER THE QUESTSIONS</a:t>
            </a:r>
          </a:p>
          <a:p>
            <a:endParaRPr lang="en-US" b="1" baseline="0" dirty="0" smtClean="0"/>
          </a:p>
          <a:p>
            <a:r>
              <a:rPr lang="en-US" b="1" baseline="0" dirty="0" smtClean="0"/>
              <a:t>DISCUSSION QUESTION:  </a:t>
            </a:r>
          </a:p>
          <a:p>
            <a:endParaRPr lang="en-US" b="1" baseline="0" dirty="0" smtClean="0"/>
          </a:p>
          <a:p>
            <a:r>
              <a:rPr lang="en-US" b="1" baseline="0" dirty="0" smtClean="0"/>
              <a:t>DOES ANYONE CARE TO SHARE, RICH AND WENDY’S?</a:t>
            </a:r>
          </a:p>
          <a:p>
            <a:endParaRPr lang="en-US" b="1" baseline="0" dirty="0" smtClean="0"/>
          </a:p>
          <a:p>
            <a:r>
              <a:rPr lang="en-US" b="1" baseline="0" dirty="0" smtClean="0"/>
              <a:t>DOES ANYONE CARE TO SHARE THE ANSWERS TO THE QUESTIONS ABOUT THEIR OWN FARMING OPERATION?</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25</a:t>
            </a:fld>
            <a:endParaRPr lang="en-US" dirty="0"/>
          </a:p>
        </p:txBody>
      </p:sp>
    </p:spTree>
    <p:extLst>
      <p:ext uri="{BB962C8B-B14F-4D97-AF65-F5344CB8AC3E}">
        <p14:creationId xmlns:p14="http://schemas.microsoft.com/office/powerpoint/2010/main" val="3673320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Instructor</a:t>
            </a:r>
            <a:r>
              <a:rPr lang="en-US" b="1" i="1" baseline="0" dirty="0" smtClean="0"/>
              <a:t> notes:</a:t>
            </a:r>
          </a:p>
          <a:p>
            <a:endParaRPr lang="en-US" b="1" i="1" baseline="0" dirty="0" smtClean="0"/>
          </a:p>
          <a:p>
            <a:r>
              <a:rPr lang="en-US" b="1" i="1" baseline="0" dirty="0" smtClean="0"/>
              <a:t>For the purposes of this presentation, these are the answers to the questions of Great Northern Farm.</a:t>
            </a:r>
          </a:p>
          <a:p>
            <a:endParaRPr lang="en-US" b="1" i="1" baseline="0" dirty="0" smtClean="0"/>
          </a:p>
          <a:p>
            <a:r>
              <a:rPr lang="en-US" b="1" i="1" baseline="0" dirty="0" smtClean="0"/>
              <a:t>How would you construct Rich and Wendy’s mission statement?</a:t>
            </a:r>
          </a:p>
          <a:p>
            <a:endParaRPr lang="en-US" b="1" i="1" baseline="0" dirty="0" smtClean="0"/>
          </a:p>
          <a:p>
            <a:r>
              <a:rPr lang="en-US" b="1" i="1" baseline="0" dirty="0" smtClean="0"/>
              <a:t>What about your farm mission statement?</a:t>
            </a:r>
          </a:p>
          <a:p>
            <a:endParaRPr lang="en-US" b="1" i="1" baseline="0" dirty="0" smtClean="0"/>
          </a:p>
          <a:p>
            <a:r>
              <a:rPr lang="en-US" b="1" i="1" baseline="0" dirty="0" smtClean="0"/>
              <a:t>Anyone care to share?</a:t>
            </a:r>
          </a:p>
          <a:p>
            <a:endParaRPr lang="en-US" b="1" i="1" baseline="0" dirty="0" smtClean="0"/>
          </a:p>
        </p:txBody>
      </p:sp>
      <p:sp>
        <p:nvSpPr>
          <p:cNvPr id="4" name="Slide Number Placeholder 3"/>
          <p:cNvSpPr>
            <a:spLocks noGrp="1"/>
          </p:cNvSpPr>
          <p:nvPr>
            <p:ph type="sldNum" sz="quarter" idx="10"/>
          </p:nvPr>
        </p:nvSpPr>
        <p:spPr/>
        <p:txBody>
          <a:bodyPr/>
          <a:lstStyle/>
          <a:p>
            <a:fld id="{9DEA9EE4-F56A-44AB-BF02-BA8A6CB6D159}" type="slidenum">
              <a:rPr lang="en-US" smtClean="0"/>
              <a:t>26</a:t>
            </a:fld>
            <a:endParaRPr lang="en-US" dirty="0"/>
          </a:p>
        </p:txBody>
      </p:sp>
    </p:spTree>
    <p:extLst>
      <p:ext uri="{BB962C8B-B14F-4D97-AF65-F5344CB8AC3E}">
        <p14:creationId xmlns:p14="http://schemas.microsoft.com/office/powerpoint/2010/main" val="747395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the</a:t>
            </a:r>
            <a:r>
              <a:rPr lang="en-US" b="1" baseline="0" dirty="0" smtClean="0"/>
              <a:t> actual mission statement created by Rich and Wendy</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27</a:t>
            </a:fld>
            <a:endParaRPr lang="en-US" dirty="0"/>
          </a:p>
        </p:txBody>
      </p:sp>
    </p:spTree>
    <p:extLst>
      <p:ext uri="{BB962C8B-B14F-4D97-AF65-F5344CB8AC3E}">
        <p14:creationId xmlns:p14="http://schemas.microsoft.com/office/powerpoint/2010/main" val="2475883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Remember,</a:t>
            </a:r>
            <a:r>
              <a:rPr lang="en-US" u="none" baseline="0" dirty="0" smtClean="0"/>
              <a:t> mission and vision statements are different:</a:t>
            </a:r>
          </a:p>
          <a:p>
            <a:endParaRPr lang="en-US" u="none" dirty="0" smtClean="0"/>
          </a:p>
          <a:p>
            <a:r>
              <a:rPr lang="en-US" b="1" u="none" dirty="0" smtClean="0"/>
              <a:t>KEY</a:t>
            </a:r>
            <a:r>
              <a:rPr lang="en-US" b="1" u="none" baseline="0" dirty="0" smtClean="0"/>
              <a:t> TAKE AWAYS:</a:t>
            </a:r>
            <a:endParaRPr lang="en-US" b="1" u="none" dirty="0" smtClean="0"/>
          </a:p>
          <a:p>
            <a:r>
              <a:rPr lang="en-US" b="1" u="none" dirty="0" smtClean="0"/>
              <a:t>The mission statement describes the present state of the business</a:t>
            </a:r>
          </a:p>
          <a:p>
            <a:r>
              <a:rPr lang="en-US" b="1" dirty="0" smtClean="0"/>
              <a:t>The mission statement is created</a:t>
            </a:r>
            <a:r>
              <a:rPr lang="en-US" b="1" baseline="0" dirty="0" smtClean="0"/>
              <a:t> by answering the following questions.</a:t>
            </a:r>
          </a:p>
          <a:p>
            <a:pPr marL="171450" indent="-171450">
              <a:buFont typeface="Arial" panose="020B0604020202020204" pitchFamily="34" charset="0"/>
              <a:buChar char="•"/>
            </a:pPr>
            <a:r>
              <a:rPr lang="en-US" b="1" baseline="0" dirty="0" smtClean="0"/>
              <a:t>Who we are?</a:t>
            </a:r>
          </a:p>
          <a:p>
            <a:pPr marL="171450" indent="-171450">
              <a:buFont typeface="Arial" panose="020B0604020202020204" pitchFamily="34" charset="0"/>
              <a:buChar char="•"/>
            </a:pPr>
            <a:r>
              <a:rPr lang="en-US" b="1" baseline="0" dirty="0" smtClean="0"/>
              <a:t>What we do?</a:t>
            </a:r>
          </a:p>
          <a:p>
            <a:pPr marL="171450" indent="-171450">
              <a:buFont typeface="Arial" panose="020B0604020202020204" pitchFamily="34" charset="0"/>
              <a:buChar char="•"/>
            </a:pPr>
            <a:r>
              <a:rPr lang="en-US" b="1" baseline="0" dirty="0" smtClean="0"/>
              <a:t>For whom do we do it?</a:t>
            </a:r>
          </a:p>
          <a:p>
            <a:pPr marL="171450" indent="-171450">
              <a:buFont typeface="Arial" panose="020B0604020202020204" pitchFamily="34" charset="0"/>
              <a:buChar char="•"/>
            </a:pPr>
            <a:r>
              <a:rPr lang="en-US" b="1" baseline="0" dirty="0" smtClean="0"/>
              <a:t>And why does the business exist or what is its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vision</a:t>
            </a:r>
            <a:r>
              <a:rPr lang="en-US" b="1" baseline="0" dirty="0" smtClean="0"/>
              <a:t> statement relates to the view of the business owners of what perfection would look like in the future?</a:t>
            </a:r>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28</a:t>
            </a:fld>
            <a:endParaRPr lang="en-US" dirty="0"/>
          </a:p>
        </p:txBody>
      </p:sp>
    </p:spTree>
    <p:extLst>
      <p:ext uri="{BB962C8B-B14F-4D97-AF65-F5344CB8AC3E}">
        <p14:creationId xmlns:p14="http://schemas.microsoft.com/office/powerpoint/2010/main" val="3226594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now answer the questions relative to a vision statement and create a vision statement.</a:t>
            </a:r>
          </a:p>
          <a:p>
            <a:endParaRPr lang="en-US" baseline="0" dirty="0" smtClean="0"/>
          </a:p>
          <a:p>
            <a:r>
              <a:rPr lang="en-US" b="1" i="1" baseline="0" dirty="0" smtClean="0"/>
              <a:t>Instructors should encourage participants to answer these questions as if they were Rich or Wendy, complete Exercise 6 in the Workbook.</a:t>
            </a:r>
          </a:p>
          <a:p>
            <a:endParaRPr lang="en-US" baseline="0" dirty="0" smtClean="0"/>
          </a:p>
          <a:p>
            <a:r>
              <a:rPr lang="en-US" b="1" baseline="0" dirty="0" smtClean="0"/>
              <a:t>CLASS DISCUSSION</a:t>
            </a:r>
          </a:p>
          <a:p>
            <a:endParaRPr lang="en-US" b="1" baseline="0" dirty="0" smtClean="0"/>
          </a:p>
          <a:p>
            <a:r>
              <a:rPr lang="en-US" b="1" baseline="0" dirty="0" smtClean="0"/>
              <a:t>TAKE A COUPLE OF MINUTES TO ANSWER THESE QUESTIONS FOR YOUR BUSINESS</a:t>
            </a:r>
          </a:p>
          <a:p>
            <a:endParaRPr lang="en-US" b="1" baseline="0" dirty="0" smtClean="0"/>
          </a:p>
          <a:p>
            <a:r>
              <a:rPr lang="en-US" b="1" baseline="0" dirty="0" smtClean="0"/>
              <a:t>DOES ANYONE CARE TO SHARE?</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29</a:t>
            </a:fld>
            <a:endParaRPr lang="en-US" dirty="0"/>
          </a:p>
        </p:txBody>
      </p:sp>
    </p:spTree>
    <p:extLst>
      <p:ext uri="{BB962C8B-B14F-4D97-AF65-F5344CB8AC3E}">
        <p14:creationId xmlns:p14="http://schemas.microsoft.com/office/powerpoint/2010/main" val="1526613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Moving from direct marketing to wholesaling involves is a change in the business and all change usually includes some risk.  This module will provide some thoughts on how to think about change and risk.</a:t>
            </a:r>
          </a:p>
          <a:p>
            <a:endParaRPr lang="en-US" b="0" dirty="0" smtClean="0"/>
          </a:p>
          <a:p>
            <a:r>
              <a:rPr lang="en-US" b="0" dirty="0" smtClean="0"/>
              <a:t>Examining</a:t>
            </a:r>
            <a:r>
              <a:rPr lang="en-US" b="0" baseline="0" dirty="0" smtClean="0"/>
              <a:t> the roles that we play…spouse, parent, child, business owner, farmer, community leader, help us to understand our values and what brings us happiness and satisfaction.  Our roles can help us define what is most important.  They do change through time.</a:t>
            </a:r>
          </a:p>
          <a:p>
            <a:endParaRPr lang="en-US" b="0" baseline="0" dirty="0" smtClean="0"/>
          </a:p>
          <a:p>
            <a:r>
              <a:rPr lang="en-US" b="0" baseline="0" dirty="0" smtClean="0"/>
              <a:t>What business owners value and what the goals of the business should be incorporated into the mission and vision statement.  We will learn why mission and vision statements are important to a business undergoing change.</a:t>
            </a:r>
          </a:p>
          <a:p>
            <a:endParaRPr lang="en-US" b="0" baseline="0" dirty="0" smtClean="0"/>
          </a:p>
          <a:p>
            <a:r>
              <a:rPr lang="en-US" b="0" baseline="0" dirty="0" smtClean="0"/>
              <a:t>Finally there is a brief exercise in the workbook to determine if you are ready for wholesale marketing.  Each question  answered can mean there is a change needed in how the farmer will produce the product and how farmers will interact with the buyer.  Questions answered ‘no’ or ‘unsure’ can be addressed in the following modules.  The remainder of the workbook gets to “how does the business intersect with the lifestyle and personal goals of the operator.</a:t>
            </a:r>
            <a:endParaRPr lang="en-US" b="0" dirty="0"/>
          </a:p>
        </p:txBody>
      </p:sp>
      <p:sp>
        <p:nvSpPr>
          <p:cNvPr id="4" name="Slide Number Placeholder 3"/>
          <p:cNvSpPr>
            <a:spLocks noGrp="1"/>
          </p:cNvSpPr>
          <p:nvPr>
            <p:ph type="sldNum" sz="quarter" idx="10"/>
          </p:nvPr>
        </p:nvSpPr>
        <p:spPr/>
        <p:txBody>
          <a:bodyPr/>
          <a:lstStyle/>
          <a:p>
            <a:fld id="{9DEA9EE4-F56A-44AB-BF02-BA8A6CB6D159}" type="slidenum">
              <a:rPr lang="en-US" smtClean="0"/>
              <a:t>3</a:t>
            </a:fld>
            <a:endParaRPr lang="en-US" dirty="0"/>
          </a:p>
        </p:txBody>
      </p:sp>
    </p:spTree>
    <p:extLst>
      <p:ext uri="{BB962C8B-B14F-4D97-AF65-F5344CB8AC3E}">
        <p14:creationId xmlns:p14="http://schemas.microsoft.com/office/powerpoint/2010/main" val="619671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 of our discussion  we</a:t>
            </a:r>
            <a:r>
              <a:rPr lang="en-US" baseline="0" dirty="0" smtClean="0"/>
              <a:t> can now answer the questions relative to a vision statement and create a vision statement.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DEA9EE4-F56A-44AB-BF02-BA8A6CB6D159}" type="slidenum">
              <a:rPr lang="en-US" smtClean="0"/>
              <a:t>30</a:t>
            </a:fld>
            <a:endParaRPr lang="en-US" dirty="0"/>
          </a:p>
        </p:txBody>
      </p:sp>
    </p:spTree>
    <p:extLst>
      <p:ext uri="{BB962C8B-B14F-4D97-AF65-F5344CB8AC3E}">
        <p14:creationId xmlns:p14="http://schemas.microsoft.com/office/powerpoint/2010/main" val="1715729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actual vision statement of Great Northern Farm</a:t>
            </a:r>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31</a:t>
            </a:fld>
            <a:endParaRPr lang="en-US" dirty="0"/>
          </a:p>
        </p:txBody>
      </p:sp>
    </p:spTree>
    <p:extLst>
      <p:ext uri="{BB962C8B-B14F-4D97-AF65-F5344CB8AC3E}">
        <p14:creationId xmlns:p14="http://schemas.microsoft.com/office/powerpoint/2010/main" val="545132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KEY</a:t>
            </a:r>
            <a:r>
              <a:rPr lang="en-US" b="1" u="sng" baseline="0" dirty="0" smtClean="0"/>
              <a:t> TAKE AWAYS</a:t>
            </a:r>
            <a:r>
              <a:rPr lang="en-US" b="1" dirty="0" smtClean="0"/>
              <a:t>:</a:t>
            </a:r>
          </a:p>
          <a:p>
            <a:endParaRPr lang="en-US" b="1" dirty="0" smtClean="0"/>
          </a:p>
          <a:p>
            <a:pPr marL="171450" indent="-171450">
              <a:buFont typeface="Arial" panose="020B0604020202020204" pitchFamily="34" charset="0"/>
              <a:buChar char="•"/>
            </a:pPr>
            <a:r>
              <a:rPr lang="en-US" b="1" dirty="0" smtClean="0"/>
              <a:t>Do</a:t>
            </a:r>
            <a:r>
              <a:rPr lang="en-US" b="1" baseline="0" dirty="0" smtClean="0"/>
              <a:t> not be distracted by the technicalities of each statement.  Focus on the fact that in doing this you build better understanding about the business and the people who operate that business.  Any way that clearly expresses this newfound or rediscovered understanding will produce a useful statement.</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b="1" baseline="0" dirty="0" smtClean="0"/>
              <a:t>The vision statement expresses the operators’ vision for the future in words that provide direction motivation to everyone involved in the business.  A vision statement is more than a dream, it is a commitment to the future.  The mission statement identifies the essential elements of the current business.  These statements need to be created by the management team together.  They reflect the values and goals of the owners.  Shared values and goals reduce conflict, provide direction for the business and a framework to make decisions when resources are short.</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b="1" baseline="0" dirty="0" smtClean="0"/>
              <a:t>A gap usually exists between the present operations defined in the mission and the goals targeted in the vision statement.  A business plan is the compass by which farmers develop a strategy and implementation plan to move towards the vision.</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b="1" baseline="0" dirty="0" smtClean="0"/>
              <a:t>While we might think that gearing up for wholesale is about operating capital, increasing production, finding more land, identifying new markets, food safety certification, etc.  It is really about the human capital, the people involved in the business…the operators and employees and their families and the soft skills they possess.  It is the relationships built on trust with buyers and suppliers.  The mission and vision statements are a good place to</a:t>
            </a:r>
            <a:r>
              <a:rPr lang="en-US" sz="1800" b="1" baseline="0" dirty="0" smtClean="0"/>
              <a:t> start </a:t>
            </a:r>
            <a:r>
              <a:rPr lang="en-US" b="1" baseline="0" dirty="0" smtClean="0"/>
              <a:t>the change.</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b="1" baseline="0" dirty="0" smtClean="0"/>
              <a:t>Good examples of mission and vision statements can be found in “Developing Vision and Mission Statements from Purdue University. </a:t>
            </a:r>
          </a:p>
          <a:p>
            <a:pPr marL="0" indent="0">
              <a:buFont typeface="Arial" panose="020B0604020202020204" pitchFamily="34" charset="0"/>
              <a:buNone/>
            </a:pPr>
            <a:endParaRPr lang="en-US" b="1" dirty="0" smtClean="0"/>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32</a:t>
            </a:fld>
            <a:endParaRPr lang="en-US" dirty="0"/>
          </a:p>
        </p:txBody>
      </p:sp>
    </p:spTree>
    <p:extLst>
      <p:ext uri="{BB962C8B-B14F-4D97-AF65-F5344CB8AC3E}">
        <p14:creationId xmlns:p14="http://schemas.microsoft.com/office/powerpoint/2010/main" val="426916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the basis for this module is that we can think about change and the move from direct-to-consumer sales to wholesale marketing</a:t>
            </a:r>
            <a:r>
              <a:rPr lang="en-US" baseline="0" dirty="0" smtClean="0"/>
              <a:t> as a rational decision – it’s about money, markets, production, labor, etc.</a:t>
            </a:r>
          </a:p>
          <a:p>
            <a:endParaRPr lang="en-US" baseline="0" dirty="0" smtClean="0"/>
          </a:p>
          <a:p>
            <a:r>
              <a:rPr lang="en-US" baseline="0" dirty="0" smtClean="0"/>
              <a:t>In reality it is about the change in a business and how we view change is ‘irrational’ and sometimes very emotional!</a:t>
            </a:r>
          </a:p>
          <a:p>
            <a:endParaRPr lang="en-US" baseline="0" dirty="0" smtClean="0"/>
          </a:p>
          <a:p>
            <a:r>
              <a:rPr lang="en-US" baseline="0" dirty="0" smtClean="0"/>
              <a:t>Depending on how we are ‘wired,’ we embrace the change as an opportunity  - ‘game on.’  Or we fear the change and are concerned over our lack of success.</a:t>
            </a:r>
            <a:endParaRPr lang="en-US" dirty="0" smtClean="0"/>
          </a:p>
          <a:p>
            <a:endParaRPr lang="en-US" dirty="0" smtClean="0"/>
          </a:p>
          <a:p>
            <a:r>
              <a:rPr lang="en-US" dirty="0" smtClean="0"/>
              <a:t>IT</a:t>
            </a:r>
            <a:r>
              <a:rPr lang="en-US" baseline="0" dirty="0" smtClean="0"/>
              <a:t> IS CONSTANT</a:t>
            </a:r>
            <a:endParaRPr lang="en-US" dirty="0" smtClean="0"/>
          </a:p>
          <a:p>
            <a:pPr marL="228600" indent="-228600">
              <a:buFont typeface="+mj-lt"/>
              <a:buAutoNum type="arabicPeriod"/>
            </a:pPr>
            <a:r>
              <a:rPr lang="en-US" dirty="0" smtClean="0"/>
              <a:t>We all change</a:t>
            </a:r>
            <a:r>
              <a:rPr lang="en-US" baseline="0" dirty="0" smtClean="0"/>
              <a:t> and sometimes we have no choice</a:t>
            </a:r>
          </a:p>
          <a:p>
            <a:pPr marL="228600" indent="-228600">
              <a:buFont typeface="+mj-lt"/>
              <a:buAutoNum type="arabicPeriod"/>
            </a:pPr>
            <a:r>
              <a:rPr lang="en-US" baseline="0" dirty="0" smtClean="0"/>
              <a:t>We grow up…moving from childhood to adulthood.</a:t>
            </a:r>
          </a:p>
          <a:p>
            <a:pPr marL="228600" indent="-228600">
              <a:buFont typeface="+mj-lt"/>
              <a:buAutoNum type="arabicPeriod"/>
            </a:pPr>
            <a:r>
              <a:rPr lang="en-US" baseline="0" dirty="0" smtClean="0"/>
              <a:t>We go to work…We own an business…We retire</a:t>
            </a:r>
          </a:p>
          <a:p>
            <a:pPr marL="228600" indent="-228600">
              <a:buFont typeface="+mj-lt"/>
              <a:buAutoNum type="arabicPeriod"/>
            </a:pPr>
            <a:r>
              <a:rPr lang="en-US" baseline="0" dirty="0" smtClean="0"/>
              <a:t>We cherish old friends and meet new acquaintances.</a:t>
            </a:r>
          </a:p>
          <a:p>
            <a:endParaRPr lang="en-US" baseline="0" dirty="0" smtClean="0"/>
          </a:p>
          <a:p>
            <a:r>
              <a:rPr lang="en-US" baseline="0" dirty="0" smtClean="0"/>
              <a:t>OUR MOTIVATION TO CHANGE</a:t>
            </a:r>
          </a:p>
          <a:p>
            <a:pPr marL="228600" indent="-228600">
              <a:buFont typeface="+mj-lt"/>
              <a:buAutoNum type="arabicPeriod"/>
            </a:pPr>
            <a:r>
              <a:rPr lang="en-US" baseline="0" dirty="0" smtClean="0"/>
              <a:t>We change when something becomes uncomfortable or painful.</a:t>
            </a:r>
          </a:p>
          <a:p>
            <a:pPr marL="228600" indent="-228600">
              <a:buFont typeface="+mj-lt"/>
              <a:buAutoNum type="arabicPeriod"/>
            </a:pPr>
            <a:r>
              <a:rPr lang="en-US" baseline="0" dirty="0" smtClean="0"/>
              <a:t>We change when we can see an opportunity for a better future</a:t>
            </a:r>
          </a:p>
          <a:p>
            <a:endParaRPr lang="en-US" baseline="0" dirty="0" smtClean="0"/>
          </a:p>
          <a:p>
            <a:r>
              <a:rPr lang="en-US" baseline="0" dirty="0" smtClean="0"/>
              <a:t>WE CAN CHOOSE TO NOT CHANGE</a:t>
            </a:r>
          </a:p>
          <a:p>
            <a:r>
              <a:rPr lang="en-US" baseline="0" dirty="0" smtClean="0"/>
              <a:t>“I’ll think about it tomorrow” is a choice and postpone decisions to be made.</a:t>
            </a:r>
          </a:p>
          <a:p>
            <a:endParaRPr lang="en-US" baseline="0" dirty="0" smtClean="0"/>
          </a:p>
          <a:p>
            <a:r>
              <a:rPr lang="en-US" baseline="0" dirty="0" smtClean="0"/>
              <a:t>Postponing decisions can have negative consequences as the world around us will continue the change.</a:t>
            </a:r>
          </a:p>
          <a:p>
            <a:endParaRPr lang="en-US" baseline="0" dirty="0" smtClean="0"/>
          </a:p>
          <a:p>
            <a:r>
              <a:rPr lang="en-US" baseline="0" dirty="0" smtClean="0"/>
              <a:t>I think Eleanor Roosevelt said it best, “You must do the thing you think you cannot do.”</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DISCUSSION QUESTION:</a:t>
            </a:r>
            <a:r>
              <a:rPr lang="en-US" b="1" baseline="0" dirty="0" smtClean="0"/>
              <a:t>  HOW DO YOU FEEL ABOUT CHANGE AND THE MOVE FROM DIRECT MARKETING TO WHOLESALE? </a:t>
            </a:r>
            <a:endParaRPr lang="en-US" b="1" dirty="0" smtClean="0"/>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4</a:t>
            </a:fld>
            <a:endParaRPr lang="en-US" dirty="0"/>
          </a:p>
        </p:txBody>
      </p:sp>
    </p:spTree>
    <p:extLst>
      <p:ext uri="{BB962C8B-B14F-4D97-AF65-F5344CB8AC3E}">
        <p14:creationId xmlns:p14="http://schemas.microsoft.com/office/powerpoint/2010/main" val="2328822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makes us feel uncomfortable.</a:t>
            </a:r>
          </a:p>
          <a:p>
            <a:endParaRPr lang="en-US" dirty="0" smtClean="0"/>
          </a:p>
          <a:p>
            <a:r>
              <a:rPr lang="en-US" dirty="0" smtClean="0"/>
              <a:t>It can</a:t>
            </a:r>
            <a:r>
              <a:rPr lang="en-US" baseline="0" dirty="0" smtClean="0"/>
              <a:t> be an uncomfortable feeling.</a:t>
            </a:r>
          </a:p>
          <a:p>
            <a:r>
              <a:rPr lang="en-US" baseline="0" dirty="0" smtClean="0"/>
              <a:t>It pushes us out of our comfort zone</a:t>
            </a:r>
          </a:p>
          <a:p>
            <a:endParaRPr lang="en-US" baseline="0" dirty="0" smtClean="0"/>
          </a:p>
          <a:p>
            <a:r>
              <a:rPr lang="en-US" baseline="0" dirty="0" smtClean="0"/>
              <a:t>To manage change:</a:t>
            </a:r>
          </a:p>
          <a:p>
            <a:pPr marL="171450" indent="-171450">
              <a:buFont typeface="Arial" panose="020B0604020202020204" pitchFamily="34" charset="0"/>
              <a:buChar char="•"/>
            </a:pPr>
            <a:r>
              <a:rPr lang="en-US" baseline="0" dirty="0" smtClean="0"/>
              <a:t>Think about change as an adventure</a:t>
            </a:r>
          </a:p>
          <a:p>
            <a:pPr marL="171450" indent="-171450">
              <a:buFont typeface="Arial" panose="020B0604020202020204" pitchFamily="34" charset="0"/>
              <a:buChar char="•"/>
            </a:pPr>
            <a:r>
              <a:rPr lang="en-US" baseline="0" dirty="0" smtClean="0"/>
              <a:t>Break a big change into series small steps to be accomplished</a:t>
            </a:r>
          </a:p>
          <a:p>
            <a:pPr marL="171450" indent="-171450">
              <a:buFont typeface="Arial" panose="020B0604020202020204" pitchFamily="34" charset="0"/>
              <a:buChar char="•"/>
            </a:pPr>
            <a:r>
              <a:rPr lang="en-US" baseline="0" dirty="0" smtClean="0"/>
              <a:t>Each step accomplished builds self-confidence and increases motivation to move forward</a:t>
            </a:r>
          </a:p>
          <a:p>
            <a:endParaRPr lang="en-US" baseline="0" dirty="0" smtClean="0"/>
          </a:p>
          <a:p>
            <a:r>
              <a:rPr lang="en-US" baseline="0" dirty="0" smtClean="0"/>
              <a:t>Change can lead to a fear of failure and our perception of risk</a:t>
            </a:r>
          </a:p>
          <a:p>
            <a:r>
              <a:rPr lang="en-US" baseline="0" dirty="0" smtClean="0"/>
              <a:t>Our perception of risk can lead to action or inaction</a:t>
            </a:r>
          </a:p>
          <a:p>
            <a:r>
              <a:rPr lang="en-US" baseline="0" dirty="0" smtClean="0"/>
              <a:t>Failure is part of the learning process.  Edison said it best.  “I have not failed, I’ve just found 10,000 ways it won’t work.”</a:t>
            </a:r>
          </a:p>
          <a:p>
            <a:endParaRPr lang="en-US" baseline="0" dirty="0" smtClean="0"/>
          </a:p>
          <a:p>
            <a:r>
              <a:rPr lang="en-US" baseline="0" dirty="0" smtClean="0"/>
              <a:t>When something doesn’t work the way we expect it to, it provides  opportunities to reflect, re-group in order to move forward.  It is a learning opportunity.</a:t>
            </a:r>
          </a:p>
          <a:p>
            <a:endParaRPr lang="en-US" baseline="0" dirty="0" smtClean="0"/>
          </a:p>
          <a:p>
            <a:r>
              <a:rPr lang="en-US" baseline="0" dirty="0" smtClean="0"/>
              <a:t>Arianna Huffington of the Huffington Post says, “We need to accept that we won’t always make the right decisions.  The we’ll screw up royally sometimes – understanding that failure is not the opposite of success, it’s part of success.”</a:t>
            </a:r>
          </a:p>
          <a:p>
            <a:endParaRPr lang="en-US" baseline="0" dirty="0" smtClean="0"/>
          </a:p>
          <a:p>
            <a:r>
              <a:rPr lang="en-US" baseline="0" dirty="0" smtClean="0"/>
              <a:t>Gearing up for wholesale marketing has risks.</a:t>
            </a:r>
          </a:p>
          <a:p>
            <a:r>
              <a:rPr lang="en-US" baseline="0" dirty="0" smtClean="0"/>
              <a:t>It is important that the farm operation leadership team understand how each team member views risk.</a:t>
            </a:r>
          </a:p>
          <a:p>
            <a:r>
              <a:rPr lang="en-US" b="1" baseline="0" dirty="0" smtClean="0"/>
              <a:t>Key take away:  Manage the fear by doing a business plan that creates worse case, best case and most likely scenarios.</a:t>
            </a:r>
            <a:endParaRPr lang="en-US" b="1" dirty="0"/>
          </a:p>
        </p:txBody>
      </p:sp>
      <p:sp>
        <p:nvSpPr>
          <p:cNvPr id="4" name="Slide Number Placeholder 3"/>
          <p:cNvSpPr>
            <a:spLocks noGrp="1"/>
          </p:cNvSpPr>
          <p:nvPr>
            <p:ph type="sldNum" sz="quarter" idx="10"/>
          </p:nvPr>
        </p:nvSpPr>
        <p:spPr/>
        <p:txBody>
          <a:bodyPr/>
          <a:lstStyle/>
          <a:p>
            <a:fld id="{9DEA9EE4-F56A-44AB-BF02-BA8A6CB6D159}" type="slidenum">
              <a:rPr lang="en-US" smtClean="0"/>
              <a:t>5</a:t>
            </a:fld>
            <a:endParaRPr lang="en-US" dirty="0"/>
          </a:p>
        </p:txBody>
      </p:sp>
    </p:spTree>
    <p:extLst>
      <p:ext uri="{BB962C8B-B14F-4D97-AF65-F5344CB8AC3E}">
        <p14:creationId xmlns:p14="http://schemas.microsoft.com/office/powerpoint/2010/main" val="233583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Instructor notes: Brief bio of our first case study.</a:t>
            </a:r>
          </a:p>
          <a:p>
            <a:endParaRPr lang="en-US" b="1" i="1" dirty="0" smtClean="0"/>
          </a:p>
          <a:p>
            <a:r>
              <a:rPr lang="en-US" dirty="0" smtClean="0"/>
              <a:t>Stick and Stone Farms is a lesson in change.</a:t>
            </a:r>
          </a:p>
          <a:p>
            <a:endParaRPr lang="en-US" dirty="0" smtClean="0"/>
          </a:p>
          <a:p>
            <a:r>
              <a:rPr lang="en-US" dirty="0" smtClean="0"/>
              <a:t>In 1996 Lucy</a:t>
            </a:r>
            <a:r>
              <a:rPr lang="en-US" baseline="0" dirty="0" smtClean="0"/>
              <a:t> joined 2 friends and started growing a few acres of vegetables on rented land with little equipment and selling to farmers markets.</a:t>
            </a:r>
          </a:p>
          <a:p>
            <a:endParaRPr lang="en-US" baseline="0" dirty="0" smtClean="0"/>
          </a:p>
          <a:p>
            <a:r>
              <a:rPr lang="en-US" baseline="0" dirty="0" smtClean="0"/>
              <a:t>Over 5 years the 2 partners left the business.  </a:t>
            </a:r>
          </a:p>
          <a:p>
            <a:r>
              <a:rPr lang="en-US" baseline="0" dirty="0" smtClean="0"/>
              <a:t>The farm sold produce through 4 farm markets, 3 days per week.  They spent a lot of time selling the product and not making a lot of money.  </a:t>
            </a:r>
          </a:p>
          <a:p>
            <a:r>
              <a:rPr lang="en-US" baseline="0" dirty="0" smtClean="0"/>
              <a:t>In addition to participating in 4 farmers markets, in 1999 Lucy contacted a couple of restaurants she believed would be interested in purchasing the vegetables, and to a local food co-op and to Wegmans.</a:t>
            </a:r>
          </a:p>
          <a:p>
            <a:endParaRPr lang="en-US" baseline="0" dirty="0" smtClean="0"/>
          </a:p>
          <a:p>
            <a:r>
              <a:rPr lang="en-US" baseline="0" dirty="0" smtClean="0"/>
              <a:t>Wholesaling to restaurants and Wegmans transformed the business.</a:t>
            </a:r>
          </a:p>
          <a:p>
            <a:endParaRPr lang="en-US" baseline="0" dirty="0" smtClean="0"/>
          </a:p>
          <a:p>
            <a:r>
              <a:rPr lang="en-US" baseline="0" dirty="0" smtClean="0"/>
              <a:t> On the farm, it appeared the landowner from whom they were renting wanted the land, so they started looking for another place to farm.  In 2003 they purchased a farm.  The wholesaling piece of the business was increasing.  Sales at farmers market was stagnant.  </a:t>
            </a:r>
          </a:p>
          <a:p>
            <a:endParaRPr lang="en-US" baseline="0" dirty="0" smtClean="0"/>
          </a:p>
          <a:p>
            <a:r>
              <a:rPr lang="en-US" baseline="0" dirty="0" smtClean="0"/>
              <a:t>They dropped 2 of the 4 markets and focused on selling to restaurants.  No one was selling to restaurants – they were early innovators.  They chose restaurants that aligned with their values of local, healthy, fresh, high quality vegetables. They were very successful.</a:t>
            </a:r>
          </a:p>
          <a:p>
            <a:endParaRPr lang="en-US" baseline="0" dirty="0" smtClean="0"/>
          </a:p>
          <a:p>
            <a:r>
              <a:rPr lang="en-US" b="1" baseline="0" dirty="0" smtClean="0"/>
              <a:t>Today the business….(read the bullet points in the slide.)</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6</a:t>
            </a:fld>
            <a:endParaRPr lang="en-US" dirty="0"/>
          </a:p>
        </p:txBody>
      </p:sp>
    </p:spTree>
    <p:extLst>
      <p:ext uri="{BB962C8B-B14F-4D97-AF65-F5344CB8AC3E}">
        <p14:creationId xmlns:p14="http://schemas.microsoft.com/office/powerpoint/2010/main" val="289538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Stick</a:t>
            </a:r>
            <a:r>
              <a:rPr lang="en-US" baseline="0" dirty="0" smtClean="0"/>
              <a:t> and Stone Farm has found as they have moved from direct marketing to wholesaling is that: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Read the quote</a:t>
            </a:r>
            <a:endParaRPr lang="en-US" b="1" dirty="0" smtClean="0"/>
          </a:p>
          <a:p>
            <a:endParaRPr lang="en-US" baseline="0" dirty="0" smtClean="0"/>
          </a:p>
          <a:p>
            <a:pPr marL="228600" indent="-228600">
              <a:buFont typeface="+mj-lt"/>
              <a:buAutoNum type="arabicPeriod"/>
            </a:pPr>
            <a:r>
              <a:rPr lang="en-US" baseline="0" dirty="0" smtClean="0"/>
              <a:t>You have to do what you say you are going to do.</a:t>
            </a:r>
          </a:p>
          <a:p>
            <a:pPr marL="228600" indent="-228600">
              <a:buFont typeface="+mj-lt"/>
              <a:buAutoNum type="arabicPeriod"/>
            </a:pPr>
            <a:r>
              <a:rPr lang="en-US" baseline="0" dirty="0" smtClean="0"/>
              <a:t>If you are short on product you have to let them know that you cannot make the delivery as promised.</a:t>
            </a:r>
          </a:p>
          <a:p>
            <a:pPr marL="228600" indent="-228600">
              <a:buFont typeface="+mj-lt"/>
              <a:buAutoNum type="arabicPeriod"/>
            </a:pPr>
            <a:r>
              <a:rPr lang="en-US" baseline="0" dirty="0" smtClean="0"/>
              <a:t>Honest communication maintains the trust in the relationship and preserves your reputation</a:t>
            </a:r>
          </a:p>
          <a:p>
            <a:pPr marL="228600" indent="-228600">
              <a:buFont typeface="+mj-lt"/>
              <a:buAutoNum type="arabicPeriod"/>
            </a:pPr>
            <a:r>
              <a:rPr lang="en-US" baseline="0" dirty="0" smtClean="0"/>
              <a:t>Being friendly really helps, it’s about relationships</a:t>
            </a:r>
          </a:p>
          <a:p>
            <a:pPr marL="228600" indent="-228600">
              <a:buFont typeface="+mj-lt"/>
              <a:buAutoNum type="arabicPeriod"/>
            </a:pPr>
            <a:r>
              <a:rPr lang="en-US" baseline="0" dirty="0" smtClean="0"/>
              <a:t>Reputation is critical in this business</a:t>
            </a:r>
          </a:p>
          <a:p>
            <a:endParaRPr lang="en-US" baseline="0" dirty="0" smtClean="0"/>
          </a:p>
          <a:p>
            <a:r>
              <a:rPr lang="en-US" b="1" baseline="0" dirty="0" smtClean="0"/>
              <a:t>KEY TAKE AWAY:</a:t>
            </a:r>
          </a:p>
          <a:p>
            <a:r>
              <a:rPr lang="en-US" b="1" baseline="0" dirty="0" smtClean="0"/>
              <a:t>Good communication and building relationships built on trust, honesty, and integrity are the</a:t>
            </a:r>
            <a:r>
              <a:rPr lang="en-US" b="1" u="sng" baseline="0" dirty="0" smtClean="0"/>
              <a:t> soft skills </a:t>
            </a:r>
            <a:r>
              <a:rPr lang="en-US" b="1" baseline="0" dirty="0" smtClean="0"/>
              <a:t>necessary to be a successful wholesale marketers.</a:t>
            </a:r>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7</a:t>
            </a:fld>
            <a:endParaRPr lang="en-US" dirty="0"/>
          </a:p>
        </p:txBody>
      </p:sp>
    </p:spTree>
    <p:extLst>
      <p:ext uri="{BB962C8B-B14F-4D97-AF65-F5344CB8AC3E}">
        <p14:creationId xmlns:p14="http://schemas.microsoft.com/office/powerpoint/2010/main" val="78313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Moving from direct-to-consumer sales to wholesale marketing involves change in the business that can impact one’s personal life.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important to examine these changes.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Mission and vision statements are one way to start the conversations about change and its impact.</a:t>
            </a:r>
          </a:p>
          <a:p>
            <a:endParaRPr lang="en-US" baseline="0" dirty="0" smtClean="0"/>
          </a:p>
          <a:p>
            <a:r>
              <a:rPr lang="en-US" baseline="0" dirty="0" smtClean="0"/>
              <a:t>Existing mission and vision statements should be reviewed to determine if they reflect the change from direct marketing to wholesale marketing.  The mission and vision statements of Stick and Stone Farm are applicable for both the direct marketing business and the wholesale marketing business.</a:t>
            </a:r>
          </a:p>
          <a:p>
            <a:endParaRPr lang="en-US" baseline="0" dirty="0" smtClean="0"/>
          </a:p>
          <a:p>
            <a:r>
              <a:rPr lang="en-US" baseline="0" dirty="0" smtClean="0"/>
              <a:t>As we move through the presentation we will learn more about why mission and vision statements are important and how to write them.</a:t>
            </a:r>
          </a:p>
          <a:p>
            <a:endParaRPr lang="en-US" baseline="0" dirty="0" smtClean="0"/>
          </a:p>
          <a:p>
            <a:r>
              <a:rPr lang="en-US" b="1" baseline="0" dirty="0" smtClean="0"/>
              <a:t>KEY TAKE AWAY:</a:t>
            </a:r>
          </a:p>
          <a:p>
            <a:endParaRPr lang="en-US" b="1" baseline="0" dirty="0" smtClean="0"/>
          </a:p>
          <a:p>
            <a:r>
              <a:rPr lang="en-US" b="1" baseline="0" dirty="0" smtClean="0"/>
              <a:t>Mission statements are what the farm strives to do in the present.</a:t>
            </a:r>
          </a:p>
          <a:p>
            <a:endParaRPr lang="en-US" b="1" baseline="0" dirty="0" smtClean="0"/>
          </a:p>
          <a:p>
            <a:r>
              <a:rPr lang="en-US" b="1" baseline="0" dirty="0" smtClean="0"/>
              <a:t>Vision statements are what the farm and it’s owners plan to accomplish into the future.  Vision statements merge the personal values of the owners and the goals of the business.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8</a:t>
            </a:fld>
            <a:endParaRPr lang="en-US" dirty="0"/>
          </a:p>
        </p:txBody>
      </p:sp>
    </p:spTree>
    <p:extLst>
      <p:ext uri="{BB962C8B-B14F-4D97-AF65-F5344CB8AC3E}">
        <p14:creationId xmlns:p14="http://schemas.microsoft.com/office/powerpoint/2010/main" val="12344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Stick and Stone Farms shared insights into how the business impacted their lifestyle</a:t>
            </a:r>
            <a:r>
              <a:rPr lang="en-US" baseline="0" dirty="0" smtClean="0"/>
              <a:t>.</a:t>
            </a:r>
          </a:p>
          <a:p>
            <a:endParaRPr lang="en-US" baseline="0" dirty="0" smtClean="0"/>
          </a:p>
          <a:p>
            <a:r>
              <a:rPr lang="en-US" b="1" baseline="0" dirty="0" smtClean="0"/>
              <a:t>Read the quotes….quotes reflect the transition through time.</a:t>
            </a:r>
          </a:p>
          <a:p>
            <a:endParaRPr lang="en-US" baseline="0" dirty="0" smtClean="0"/>
          </a:p>
          <a:p>
            <a:r>
              <a:rPr lang="en-US" baseline="0" dirty="0" smtClean="0"/>
              <a:t>It is important to align your personal goals and your desired lifestyle with your business.</a:t>
            </a:r>
          </a:p>
          <a:p>
            <a:endParaRPr lang="en-US" baseline="0" dirty="0" smtClean="0"/>
          </a:p>
          <a:p>
            <a:r>
              <a:rPr lang="en-US" baseline="0" dirty="0" smtClean="0"/>
              <a:t>Business goals and lifestyle goals will change through time.</a:t>
            </a:r>
            <a:endParaRPr lang="en-US" dirty="0" smtClean="0"/>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EA9EE4-F56A-44AB-BF02-BA8A6CB6D159}" type="slidenum">
              <a:rPr lang="en-US" smtClean="0"/>
              <a:t>9</a:t>
            </a:fld>
            <a:endParaRPr lang="en-US" dirty="0"/>
          </a:p>
        </p:txBody>
      </p:sp>
    </p:spTree>
    <p:extLst>
      <p:ext uri="{BB962C8B-B14F-4D97-AF65-F5344CB8AC3E}">
        <p14:creationId xmlns:p14="http://schemas.microsoft.com/office/powerpoint/2010/main" val="42665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143217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193720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389183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1397389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64664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1352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336163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30651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390302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426037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57BF1-0CEE-48D2-A723-5122B9D54153}" type="datetimeFigureOut">
              <a:rPr lang="en-US" smtClean="0"/>
              <a:t>5/25/2016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972019-8978-4D77-8A54-C31459B2F632}" type="slidenum">
              <a:rPr lang="en-US" smtClean="0"/>
              <a:t>‹#›</a:t>
            </a:fld>
            <a:endParaRPr lang="en-US" dirty="0"/>
          </a:p>
        </p:txBody>
      </p:sp>
    </p:spTree>
    <p:extLst>
      <p:ext uri="{BB962C8B-B14F-4D97-AF65-F5344CB8AC3E}">
        <p14:creationId xmlns:p14="http://schemas.microsoft.com/office/powerpoint/2010/main" val="380540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B69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57BF1-0CEE-48D2-A723-5122B9D54153}" type="datetimeFigureOut">
              <a:rPr lang="en-US" smtClean="0"/>
              <a:t>5/25/2016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72019-8978-4D77-8A54-C31459B2F632}" type="slidenum">
              <a:rPr lang="en-US" smtClean="0"/>
              <a:t>‹#›</a:t>
            </a:fld>
            <a:endParaRPr lang="en-US" dirty="0"/>
          </a:p>
        </p:txBody>
      </p:sp>
    </p:spTree>
    <p:extLst>
      <p:ext uri="{BB962C8B-B14F-4D97-AF65-F5344CB8AC3E}">
        <p14:creationId xmlns:p14="http://schemas.microsoft.com/office/powerpoint/2010/main" val="3883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smallfarms.cornell.edu" TargetMode="External"/><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3F54"/>
        </a:solidFill>
        <a:effectLst/>
      </p:bgPr>
    </p:bg>
    <p:spTree>
      <p:nvGrpSpPr>
        <p:cNvPr id="1" name=""/>
        <p:cNvGrpSpPr/>
        <p:nvPr/>
      </p:nvGrpSpPr>
      <p:grpSpPr>
        <a:xfrm>
          <a:off x="0" y="0"/>
          <a:ext cx="0" cy="0"/>
          <a:chOff x="0" y="0"/>
          <a:chExt cx="0" cy="0"/>
        </a:xfrm>
      </p:grpSpPr>
      <p:sp>
        <p:nvSpPr>
          <p:cNvPr id="20" name="TextBox 19"/>
          <p:cNvSpPr txBox="1"/>
          <p:nvPr/>
        </p:nvSpPr>
        <p:spPr>
          <a:xfrm>
            <a:off x="111510" y="5778152"/>
            <a:ext cx="8018979" cy="987697"/>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3533" y="5835370"/>
            <a:ext cx="1011346" cy="8989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8497" y="5541413"/>
            <a:ext cx="1623587" cy="105228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6073" y="6022936"/>
            <a:ext cx="2498009" cy="707882"/>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8669" b="6739"/>
          <a:stretch/>
        </p:blipFill>
        <p:spPr>
          <a:xfrm>
            <a:off x="8215044" y="3442784"/>
            <a:ext cx="3858635" cy="3323065"/>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r="15102"/>
          <a:stretch/>
        </p:blipFill>
        <p:spPr>
          <a:xfrm>
            <a:off x="8204206" y="119798"/>
            <a:ext cx="3869473" cy="325492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7013" y="5826039"/>
            <a:ext cx="1300663" cy="910584"/>
          </a:xfrm>
          <a:prstGeom prst="rect">
            <a:avLst/>
          </a:prstGeom>
        </p:spPr>
      </p:pic>
      <p:pic>
        <p:nvPicPr>
          <p:cNvPr id="24" name="Picture 23"/>
          <p:cNvPicPr>
            <a:picLocks noChangeAspect="1"/>
          </p:cNvPicPr>
          <p:nvPr/>
        </p:nvPicPr>
        <p:blipFill rotWithShape="1">
          <a:blip r:embed="rId9">
            <a:extLst>
              <a:ext uri="{28A0092B-C50C-407E-A947-70E740481C1C}">
                <a14:useLocalDpi xmlns:a14="http://schemas.microsoft.com/office/drawing/2010/main" val="0"/>
              </a:ext>
            </a:extLst>
          </a:blip>
          <a:srcRect b="9783"/>
          <a:stretch/>
        </p:blipFill>
        <p:spPr>
          <a:xfrm>
            <a:off x="111508" y="119798"/>
            <a:ext cx="8020619" cy="4112904"/>
          </a:xfrm>
          <a:prstGeom prst="rect">
            <a:avLst/>
          </a:prstGeom>
        </p:spPr>
      </p:pic>
      <p:sp>
        <p:nvSpPr>
          <p:cNvPr id="25" name="TextBox 24"/>
          <p:cNvSpPr txBox="1"/>
          <p:nvPr/>
        </p:nvSpPr>
        <p:spPr>
          <a:xfrm>
            <a:off x="108370" y="4232702"/>
            <a:ext cx="8020619" cy="1538883"/>
          </a:xfrm>
          <a:prstGeom prst="rect">
            <a:avLst/>
          </a:prstGeom>
          <a:solidFill>
            <a:srgbClr val="D0B693"/>
          </a:solidFill>
        </p:spPr>
        <p:txBody>
          <a:bodyPr wrap="square" rtlCol="0">
            <a:spAutoFit/>
          </a:bodyPr>
          <a:lstStyle/>
          <a:p>
            <a:pPr algn="ctr"/>
            <a:r>
              <a:rPr lang="en-US" sz="800" b="1" spc="-150" smtClean="0">
                <a:latin typeface="Segoe Print" panose="02000600000000000000" pitchFamily="2" charset="0"/>
              </a:rPr>
              <a:t/>
            </a:r>
            <a:br>
              <a:rPr lang="en-US" sz="800" b="1" spc="-150" smtClean="0">
                <a:latin typeface="Segoe Print" panose="02000600000000000000" pitchFamily="2" charset="0"/>
              </a:rPr>
            </a:br>
            <a:r>
              <a:rPr lang="en-US" sz="2800" b="1" spc="-150" smtClean="0">
                <a:latin typeface="Segoe Print" panose="02000600000000000000" pitchFamily="2" charset="0"/>
              </a:rPr>
              <a:t>16 </a:t>
            </a:r>
            <a:r>
              <a:rPr lang="en-US" sz="2800" b="1" spc="-150" dirty="0">
                <a:latin typeface="Segoe Print" panose="02000600000000000000" pitchFamily="2" charset="0"/>
              </a:rPr>
              <a:t>Lesson Plans </a:t>
            </a:r>
            <a:r>
              <a:rPr lang="en-US" sz="2000" b="1" spc="-150" dirty="0">
                <a:latin typeface="Segoe Print" panose="02000600000000000000" pitchFamily="2" charset="0"/>
              </a:rPr>
              <a:t>to</a:t>
            </a:r>
            <a:r>
              <a:rPr lang="en-US" sz="2800" b="1" spc="-150" dirty="0">
                <a:latin typeface="Segoe Print" panose="02000600000000000000" pitchFamily="2" charset="0"/>
              </a:rPr>
              <a:t> Prepare Small </a:t>
            </a:r>
            <a:r>
              <a:rPr lang="en-US" sz="2000" b="1" spc="-150" dirty="0">
                <a:latin typeface="Segoe Print" panose="02000600000000000000" pitchFamily="2" charset="0"/>
              </a:rPr>
              <a:t>and</a:t>
            </a:r>
            <a:r>
              <a:rPr lang="en-US" sz="2800" b="1" spc="-150" dirty="0">
                <a:latin typeface="Segoe Print" panose="02000600000000000000" pitchFamily="2" charset="0"/>
              </a:rPr>
              <a:t> Mid-scale </a:t>
            </a:r>
          </a:p>
          <a:p>
            <a:pPr algn="ctr"/>
            <a:r>
              <a:rPr lang="en-US" sz="2800" b="1" spc="-150" dirty="0">
                <a:latin typeface="Segoe Print" panose="02000600000000000000" pitchFamily="2" charset="0"/>
              </a:rPr>
              <a:t>Farmers </a:t>
            </a:r>
            <a:r>
              <a:rPr lang="en-US" sz="2000" b="1" spc="-150" dirty="0">
                <a:latin typeface="Segoe Print" panose="02000600000000000000" pitchFamily="2" charset="0"/>
              </a:rPr>
              <a:t>to</a:t>
            </a:r>
            <a:r>
              <a:rPr lang="en-US" sz="2800" b="1" spc="-150" dirty="0">
                <a:latin typeface="Segoe Print" panose="02000600000000000000" pitchFamily="2" charset="0"/>
              </a:rPr>
              <a:t> Enter Food Hubs, Groceries</a:t>
            </a:r>
            <a:r>
              <a:rPr lang="en-US" sz="2800" b="1" spc="-150" dirty="0" smtClean="0">
                <a:latin typeface="Segoe Print" panose="02000600000000000000" pitchFamily="2" charset="0"/>
              </a:rPr>
              <a:t>, Restaurants </a:t>
            </a:r>
            <a:r>
              <a:rPr lang="en-US" sz="2000" b="1" spc="-150" dirty="0">
                <a:latin typeface="Segoe Print" panose="02000600000000000000" pitchFamily="2" charset="0"/>
              </a:rPr>
              <a:t>and</a:t>
            </a:r>
            <a:r>
              <a:rPr lang="en-US" sz="2800" b="1" spc="-150" dirty="0">
                <a:latin typeface="Segoe Print" panose="02000600000000000000" pitchFamily="2" charset="0"/>
              </a:rPr>
              <a:t> </a:t>
            </a:r>
            <a:r>
              <a:rPr lang="en-US" sz="2800" b="1" spc="-150" dirty="0" smtClean="0">
                <a:latin typeface="Segoe Print" panose="02000600000000000000" pitchFamily="2" charset="0"/>
              </a:rPr>
              <a:t>Cooperatives</a:t>
            </a:r>
          </a:p>
          <a:p>
            <a:pPr algn="ctr"/>
            <a:endParaRPr lang="en-US" sz="200" b="1" spc="-150" dirty="0">
              <a:latin typeface="Segoe Print" panose="02000600000000000000" pitchFamily="2" charset="0"/>
            </a:endParaRPr>
          </a:p>
        </p:txBody>
      </p:sp>
    </p:spTree>
    <p:extLst>
      <p:ext uri="{BB962C8B-B14F-4D97-AF65-F5344CB8AC3E}">
        <p14:creationId xmlns:p14="http://schemas.microsoft.com/office/powerpoint/2010/main" val="2231956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078" y="633486"/>
            <a:ext cx="10512768" cy="919393"/>
          </a:xfrm>
        </p:spPr>
        <p:txBody>
          <a:bodyPr>
            <a:normAutofit fontScale="90000"/>
          </a:bodyPr>
          <a:lstStyle/>
          <a:p>
            <a:r>
              <a:rPr lang="en-US" sz="3600" b="1" dirty="0" smtClean="0">
                <a:latin typeface="Candara" panose="020E0502030303020204" pitchFamily="34" charset="0"/>
              </a:rPr>
              <a:t>Performance + Values = Strong Sense of Accomplishment</a:t>
            </a:r>
            <a:endParaRPr lang="en-US" sz="3600" b="1" dirty="0">
              <a:latin typeface="Candara" panose="020E0502030303020204" pitchFamily="34" charset="0"/>
            </a:endParaRPr>
          </a:p>
        </p:txBody>
      </p:sp>
      <p:sp>
        <p:nvSpPr>
          <p:cNvPr id="3" name="Title 1"/>
          <p:cNvSpPr txBox="1">
            <a:spLocks/>
          </p:cNvSpPr>
          <p:nvPr/>
        </p:nvSpPr>
        <p:spPr>
          <a:xfrm>
            <a:off x="982692" y="1690688"/>
            <a:ext cx="9867900" cy="38333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Candara" panose="020E0502030303020204" pitchFamily="34" charset="0"/>
              </a:rPr>
              <a:t/>
            </a:r>
            <a:br>
              <a:rPr lang="en-US" dirty="0" smtClean="0">
                <a:latin typeface="Candara" panose="020E0502030303020204" pitchFamily="34" charset="0"/>
              </a:rPr>
            </a:br>
            <a:endParaRPr lang="en-US" sz="4900" dirty="0">
              <a:latin typeface="Candara" panose="020E0502030303020204" pitchFamily="34" charset="0"/>
            </a:endParaRPr>
          </a:p>
        </p:txBody>
      </p:sp>
      <p:pic>
        <p:nvPicPr>
          <p:cNvPr id="4110" name="Picture 14" descr="http://2.bp.blogspot.com/-cA9W7Astymk/Ub47XQaVW_I/AAAAAAAABvQ/rkSbl4RsguM/s1600/13448953817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730" y="1712085"/>
            <a:ext cx="1495658" cy="26477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49593" y="4545119"/>
            <a:ext cx="5502665" cy="830997"/>
          </a:xfrm>
          <a:prstGeom prst="rect">
            <a:avLst/>
          </a:prstGeom>
          <a:solidFill>
            <a:schemeClr val="bg1"/>
          </a:solidFill>
        </p:spPr>
        <p:txBody>
          <a:bodyPr wrap="square" rtlCol="0">
            <a:spAutoFit/>
          </a:bodyPr>
          <a:lstStyle/>
          <a:p>
            <a:r>
              <a:rPr lang="en-US" sz="2400" dirty="0">
                <a:latin typeface="Candara" panose="020E0502030303020204" pitchFamily="34" charset="0"/>
              </a:rPr>
              <a:t>V</a:t>
            </a:r>
            <a:r>
              <a:rPr lang="en-US" sz="2400" dirty="0" smtClean="0">
                <a:latin typeface="Candara" panose="020E0502030303020204" pitchFamily="34" charset="0"/>
              </a:rPr>
              <a:t>alues influence outward behavior and how we view the world in which we live.</a:t>
            </a:r>
            <a:endParaRPr lang="en-US" sz="2400" dirty="0">
              <a:latin typeface="Candara" panose="020E0502030303020204" pitchFamily="34" charset="0"/>
            </a:endParaRPr>
          </a:p>
        </p:txBody>
      </p:sp>
      <p:sp>
        <p:nvSpPr>
          <p:cNvPr id="6" name="TextBox 5"/>
          <p:cNvSpPr txBox="1"/>
          <p:nvPr/>
        </p:nvSpPr>
        <p:spPr>
          <a:xfrm>
            <a:off x="281025" y="3259811"/>
            <a:ext cx="956442" cy="369332"/>
          </a:xfrm>
          <a:prstGeom prst="rect">
            <a:avLst/>
          </a:prstGeom>
          <a:noFill/>
        </p:spPr>
        <p:txBody>
          <a:bodyPr wrap="square" rtlCol="0">
            <a:spAutoFit/>
          </a:bodyPr>
          <a:lstStyle/>
          <a:p>
            <a:r>
              <a:rPr lang="en-US" b="1" i="1" dirty="0" smtClean="0"/>
              <a:t>VALUES</a:t>
            </a:r>
            <a:endParaRPr lang="en-US" b="1" i="1" dirty="0"/>
          </a:p>
        </p:txBody>
      </p:sp>
      <p:sp>
        <p:nvSpPr>
          <p:cNvPr id="7" name="TextBox 6"/>
          <p:cNvSpPr txBox="1"/>
          <p:nvPr/>
        </p:nvSpPr>
        <p:spPr>
          <a:xfrm>
            <a:off x="4745285" y="3259811"/>
            <a:ext cx="935136" cy="373464"/>
          </a:xfrm>
          <a:prstGeom prst="rect">
            <a:avLst/>
          </a:prstGeom>
          <a:noFill/>
        </p:spPr>
        <p:txBody>
          <a:bodyPr wrap="square" rtlCol="0">
            <a:spAutoFit/>
          </a:bodyPr>
          <a:lstStyle/>
          <a:p>
            <a:r>
              <a:rPr lang="en-US" b="1" i="1" dirty="0" smtClean="0"/>
              <a:t>GOALS</a:t>
            </a:r>
            <a:endParaRPr lang="en-US" b="1" i="1" dirty="0"/>
          </a:p>
        </p:txBody>
      </p:sp>
      <p:sp>
        <p:nvSpPr>
          <p:cNvPr id="10" name="TextBox 9"/>
          <p:cNvSpPr txBox="1"/>
          <p:nvPr/>
        </p:nvSpPr>
        <p:spPr>
          <a:xfrm>
            <a:off x="2537151" y="1408132"/>
            <a:ext cx="1086341" cy="369332"/>
          </a:xfrm>
          <a:prstGeom prst="rect">
            <a:avLst/>
          </a:prstGeom>
          <a:noFill/>
        </p:spPr>
        <p:txBody>
          <a:bodyPr wrap="square" rtlCol="0">
            <a:spAutoFit/>
          </a:bodyPr>
          <a:lstStyle/>
          <a:p>
            <a:r>
              <a:rPr lang="en-US" b="1" i="1" dirty="0" smtClean="0"/>
              <a:t>MISSION</a:t>
            </a:r>
            <a:endParaRPr lang="en-US" b="1" i="1" dirty="0"/>
          </a:p>
        </p:txBody>
      </p:sp>
      <p:sp>
        <p:nvSpPr>
          <p:cNvPr id="13" name="TextBox 12"/>
          <p:cNvSpPr txBox="1"/>
          <p:nvPr/>
        </p:nvSpPr>
        <p:spPr>
          <a:xfrm>
            <a:off x="2549587" y="4996013"/>
            <a:ext cx="966556" cy="369332"/>
          </a:xfrm>
          <a:prstGeom prst="rect">
            <a:avLst/>
          </a:prstGeom>
          <a:noFill/>
        </p:spPr>
        <p:txBody>
          <a:bodyPr wrap="square" rtlCol="0">
            <a:spAutoFit/>
          </a:bodyPr>
          <a:lstStyle/>
          <a:p>
            <a:r>
              <a:rPr lang="en-US" b="1" i="1" dirty="0" smtClean="0"/>
              <a:t>VISION</a:t>
            </a:r>
            <a:endParaRPr lang="en-US" b="1" i="1" dirty="0"/>
          </a:p>
        </p:txBody>
      </p:sp>
      <p:sp>
        <p:nvSpPr>
          <p:cNvPr id="17" name="Rectangular Callout 16"/>
          <p:cNvSpPr/>
          <p:nvPr/>
        </p:nvSpPr>
        <p:spPr>
          <a:xfrm>
            <a:off x="6524299" y="1715610"/>
            <a:ext cx="3187844" cy="1373740"/>
          </a:xfrm>
          <a:prstGeom prst="wedgeRectCallout">
            <a:avLst>
              <a:gd name="adj1" fmla="val 51376"/>
              <a:gd name="adj2" fmla="val 97563"/>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544735" y="1694594"/>
            <a:ext cx="3195998" cy="1415772"/>
          </a:xfrm>
          <a:prstGeom prst="rect">
            <a:avLst/>
          </a:prstGeom>
          <a:noFill/>
        </p:spPr>
        <p:txBody>
          <a:bodyPr wrap="square" rtlCol="0">
            <a:spAutoFit/>
          </a:bodyPr>
          <a:lstStyle/>
          <a:p>
            <a:r>
              <a:rPr lang="en-US" i="1" dirty="0"/>
              <a:t>“Farming will always be a way of life for those who treat it like a business.” </a:t>
            </a:r>
            <a:r>
              <a:rPr lang="en-US" dirty="0"/>
              <a:t>– </a:t>
            </a:r>
            <a:r>
              <a:rPr lang="en-US" sz="1600" dirty="0"/>
              <a:t>George Conneman, Professor Emeritus, Cornell University</a:t>
            </a:r>
          </a:p>
        </p:txBody>
      </p:sp>
      <p:sp>
        <p:nvSpPr>
          <p:cNvPr id="19" name="TextBox 18"/>
          <p:cNvSpPr txBox="1"/>
          <p:nvPr/>
        </p:nvSpPr>
        <p:spPr>
          <a:xfrm>
            <a:off x="0" y="5686463"/>
            <a:ext cx="12206866" cy="954107"/>
          </a:xfrm>
          <a:prstGeom prst="rect">
            <a:avLst/>
          </a:prstGeom>
          <a:noFill/>
        </p:spPr>
        <p:txBody>
          <a:bodyPr wrap="square" rtlCol="0">
            <a:spAutoFit/>
          </a:bodyPr>
          <a:lstStyle/>
          <a:p>
            <a:pPr algn="ctr"/>
            <a:r>
              <a:rPr lang="en-US" sz="2800" i="1" dirty="0" smtClean="0">
                <a:latin typeface="Candara" panose="020E0502030303020204" pitchFamily="34" charset="0"/>
              </a:rPr>
              <a:t>What are some of the hats you wear or the roles you play?  </a:t>
            </a:r>
          </a:p>
          <a:p>
            <a:pPr algn="ctr"/>
            <a:r>
              <a:rPr lang="en-US" sz="2800" i="1" dirty="0" smtClean="0">
                <a:latin typeface="Candara" panose="020E0502030303020204" pitchFamily="34" charset="0"/>
              </a:rPr>
              <a:t>What are some of the values connected to those hats or roles?</a:t>
            </a:r>
            <a:endParaRPr lang="en-US" sz="2800" i="1" dirty="0">
              <a:latin typeface="Candara" panose="020E0502030303020204" pitchFamily="34" charset="0"/>
            </a:endParaRPr>
          </a:p>
        </p:txBody>
      </p:sp>
      <p:pic>
        <p:nvPicPr>
          <p:cNvPr id="3078" name="Picture 6" descr="Compass, Compass Rose, South, North, East, West,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904" y="1690688"/>
            <a:ext cx="3599526" cy="346478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129454" y="3089350"/>
            <a:ext cx="1723843" cy="584775"/>
          </a:xfrm>
          <a:prstGeom prst="rect">
            <a:avLst/>
          </a:prstGeom>
          <a:noFill/>
        </p:spPr>
        <p:txBody>
          <a:bodyPr wrap="square" rtlCol="0">
            <a:spAutoFit/>
          </a:bodyPr>
          <a:lstStyle/>
          <a:p>
            <a:r>
              <a:rPr lang="en-US" sz="3200" b="1" i="1" dirty="0" smtClean="0"/>
              <a:t>SUCCESS</a:t>
            </a:r>
            <a:endParaRPr lang="en-US" sz="3200" b="1" i="1" dirty="0"/>
          </a:p>
        </p:txBody>
      </p:sp>
    </p:spTree>
    <p:extLst>
      <p:ext uri="{BB962C8B-B14F-4D97-AF65-F5344CB8AC3E}">
        <p14:creationId xmlns:p14="http://schemas.microsoft.com/office/powerpoint/2010/main" val="306006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982" y="289898"/>
            <a:ext cx="10515600" cy="1325563"/>
          </a:xfrm>
        </p:spPr>
        <p:txBody>
          <a:bodyPr/>
          <a:lstStyle/>
          <a:p>
            <a:pPr algn="ctr"/>
            <a:r>
              <a:rPr lang="en-US" dirty="0" smtClean="0">
                <a:latin typeface="Candara" panose="020E0502030303020204" pitchFamily="34" charset="0"/>
              </a:rPr>
              <a:t>Goals = What one wants to accomplish</a:t>
            </a:r>
            <a:br>
              <a:rPr lang="en-US" dirty="0" smtClean="0">
                <a:latin typeface="Candara" panose="020E0502030303020204" pitchFamily="34" charset="0"/>
              </a:rPr>
            </a:br>
            <a:r>
              <a:rPr lang="en-US" dirty="0" smtClean="0">
                <a:latin typeface="Candara" panose="020E0502030303020204" pitchFamily="34" charset="0"/>
              </a:rPr>
              <a:t>(Goals need to be ‘SMART’)</a:t>
            </a:r>
            <a:endParaRPr lang="en-US" dirty="0">
              <a:latin typeface="Candara" panose="020E0502030303020204" pitchFamily="34" charset="0"/>
            </a:endParaRPr>
          </a:p>
        </p:txBody>
      </p:sp>
      <p:sp>
        <p:nvSpPr>
          <p:cNvPr id="3" name="Content Placeholder 2"/>
          <p:cNvSpPr>
            <a:spLocks noGrp="1"/>
          </p:cNvSpPr>
          <p:nvPr>
            <p:ph sz="half" idx="1"/>
          </p:nvPr>
        </p:nvSpPr>
        <p:spPr>
          <a:xfrm>
            <a:off x="393521" y="2137942"/>
            <a:ext cx="3167825" cy="3925471"/>
          </a:xfrm>
        </p:spPr>
        <p:txBody>
          <a:bodyPr>
            <a:normAutofit/>
          </a:bodyPr>
          <a:lstStyle/>
          <a:p>
            <a:r>
              <a:rPr lang="en-US" sz="4400" b="1" u="sng" dirty="0" smtClean="0">
                <a:latin typeface="Candara" panose="020E0502030303020204" pitchFamily="34" charset="0"/>
              </a:rPr>
              <a:t>S</a:t>
            </a:r>
            <a:r>
              <a:rPr lang="en-US" dirty="0" smtClean="0">
                <a:latin typeface="Candara" panose="020E0502030303020204" pitchFamily="34" charset="0"/>
              </a:rPr>
              <a:t> </a:t>
            </a:r>
            <a:r>
              <a:rPr lang="en-US" sz="4000" dirty="0" smtClean="0">
                <a:latin typeface="Candara" panose="020E0502030303020204" pitchFamily="34" charset="0"/>
              </a:rPr>
              <a:t>pecific</a:t>
            </a:r>
          </a:p>
          <a:p>
            <a:r>
              <a:rPr lang="en-US" sz="4400" b="1" u="sng" dirty="0" smtClean="0">
                <a:latin typeface="Candara" panose="020E0502030303020204" pitchFamily="34" charset="0"/>
              </a:rPr>
              <a:t>M</a:t>
            </a:r>
            <a:r>
              <a:rPr lang="en-US" dirty="0" smtClean="0">
                <a:latin typeface="Candara" panose="020E0502030303020204" pitchFamily="34" charset="0"/>
              </a:rPr>
              <a:t> </a:t>
            </a:r>
            <a:r>
              <a:rPr lang="en-US" sz="4000" dirty="0" smtClean="0">
                <a:latin typeface="Candara" panose="020E0502030303020204" pitchFamily="34" charset="0"/>
              </a:rPr>
              <a:t>easurable</a:t>
            </a:r>
          </a:p>
          <a:p>
            <a:r>
              <a:rPr lang="en-US" sz="4400" b="1" u="sng" dirty="0" smtClean="0">
                <a:latin typeface="Candara" panose="020E0502030303020204" pitchFamily="34" charset="0"/>
              </a:rPr>
              <a:t>A</a:t>
            </a:r>
            <a:r>
              <a:rPr lang="en-US" dirty="0" smtClean="0">
                <a:latin typeface="Candara" panose="020E0502030303020204" pitchFamily="34" charset="0"/>
              </a:rPr>
              <a:t> </a:t>
            </a:r>
            <a:r>
              <a:rPr lang="en-US" sz="4000" dirty="0" smtClean="0">
                <a:latin typeface="Candara" panose="020E0502030303020204" pitchFamily="34" charset="0"/>
              </a:rPr>
              <a:t>ttainable</a:t>
            </a:r>
          </a:p>
          <a:p>
            <a:r>
              <a:rPr lang="en-US" sz="4400" b="1" u="sng" dirty="0" smtClean="0">
                <a:latin typeface="Candara" panose="020E0502030303020204" pitchFamily="34" charset="0"/>
              </a:rPr>
              <a:t>R</a:t>
            </a:r>
            <a:r>
              <a:rPr lang="en-US" dirty="0" smtClean="0">
                <a:latin typeface="Candara" panose="020E0502030303020204" pitchFamily="34" charset="0"/>
              </a:rPr>
              <a:t> </a:t>
            </a:r>
            <a:r>
              <a:rPr lang="en-US" sz="4000" dirty="0" smtClean="0">
                <a:latin typeface="Candara" panose="020E0502030303020204" pitchFamily="34" charset="0"/>
              </a:rPr>
              <a:t>ealistic</a:t>
            </a:r>
          </a:p>
          <a:p>
            <a:r>
              <a:rPr lang="en-US" sz="4400" b="1" u="sng" dirty="0" smtClean="0">
                <a:latin typeface="Candara" panose="020E0502030303020204" pitchFamily="34" charset="0"/>
              </a:rPr>
              <a:t>T</a:t>
            </a:r>
            <a:r>
              <a:rPr lang="en-US" dirty="0" smtClean="0">
                <a:latin typeface="Candara" panose="020E0502030303020204" pitchFamily="34" charset="0"/>
              </a:rPr>
              <a:t> </a:t>
            </a:r>
            <a:r>
              <a:rPr lang="en-US" sz="4000" dirty="0" smtClean="0">
                <a:latin typeface="Candara" panose="020E0502030303020204" pitchFamily="34" charset="0"/>
              </a:rPr>
              <a:t>imely</a:t>
            </a:r>
            <a:endParaRPr lang="en-US" sz="4000" dirty="0">
              <a:latin typeface="Candara" panose="020E0502030303020204" pitchFamily="34" charset="0"/>
            </a:endParaRPr>
          </a:p>
        </p:txBody>
      </p:sp>
      <p:sp>
        <p:nvSpPr>
          <p:cNvPr id="6" name="Content Placeholder 5"/>
          <p:cNvSpPr>
            <a:spLocks noGrp="1"/>
          </p:cNvSpPr>
          <p:nvPr>
            <p:ph sz="half" idx="2"/>
          </p:nvPr>
        </p:nvSpPr>
        <p:spPr>
          <a:xfrm>
            <a:off x="7014410" y="2750512"/>
            <a:ext cx="4644189" cy="2700332"/>
          </a:xfrm>
        </p:spPr>
        <p:txBody>
          <a:bodyPr>
            <a:normAutofit/>
          </a:bodyPr>
          <a:lstStyle/>
          <a:p>
            <a:pPr marL="0" indent="0">
              <a:buNone/>
            </a:pPr>
            <a:r>
              <a:rPr lang="en-US" dirty="0" smtClean="0">
                <a:latin typeface="Candara" panose="020E0502030303020204" pitchFamily="34" charset="0"/>
              </a:rPr>
              <a:t>CLEARLY DEFINED GOALS</a:t>
            </a:r>
          </a:p>
          <a:p>
            <a:r>
              <a:rPr lang="en-US" dirty="0" smtClean="0">
                <a:latin typeface="Candara" panose="020E0502030303020204" pitchFamily="34" charset="0"/>
              </a:rPr>
              <a:t>Motivate and inspire</a:t>
            </a:r>
          </a:p>
          <a:p>
            <a:r>
              <a:rPr lang="en-US" dirty="0" smtClean="0">
                <a:latin typeface="Candara" panose="020E0502030303020204" pitchFamily="34" charset="0"/>
              </a:rPr>
              <a:t>Mitigate conflict</a:t>
            </a:r>
          </a:p>
          <a:p>
            <a:r>
              <a:rPr lang="en-US" dirty="0" smtClean="0">
                <a:latin typeface="Candara" panose="020E0502030303020204" pitchFamily="34" charset="0"/>
              </a:rPr>
              <a:t>Direct resources when necessary</a:t>
            </a:r>
          </a:p>
        </p:txBody>
      </p:sp>
      <p:sp>
        <p:nvSpPr>
          <p:cNvPr id="8" name="TextBox 7"/>
          <p:cNvSpPr txBox="1"/>
          <p:nvPr/>
        </p:nvSpPr>
        <p:spPr>
          <a:xfrm>
            <a:off x="1893459" y="6034391"/>
            <a:ext cx="8630162" cy="584775"/>
          </a:xfrm>
          <a:prstGeom prst="rect">
            <a:avLst/>
          </a:prstGeom>
          <a:noFill/>
        </p:spPr>
        <p:txBody>
          <a:bodyPr wrap="square" rtlCol="0">
            <a:spAutoFit/>
          </a:bodyPr>
          <a:lstStyle/>
          <a:p>
            <a:r>
              <a:rPr lang="en-US" sz="3200" dirty="0" smtClean="0">
                <a:latin typeface="Candara" panose="020E0502030303020204" pitchFamily="34" charset="0"/>
              </a:rPr>
              <a:t>Values inform goals and management strategies.</a:t>
            </a:r>
            <a:endParaRPr lang="en-US" sz="3200" dirty="0">
              <a:latin typeface="Candara" panose="020E0502030303020204" pitchFamily="34" charset="0"/>
            </a:endParaRPr>
          </a:p>
        </p:txBody>
      </p:sp>
      <p:pic>
        <p:nvPicPr>
          <p:cNvPr id="5121" name="Picture 1" descr="http://cdn.morguefile.com/imageData/public/files/j/JessicaGale/03/l/1426014127h06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817" y="2570016"/>
            <a:ext cx="2175318" cy="3257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55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8100"/>
            <a:ext cx="10515600" cy="1325563"/>
          </a:xfrm>
        </p:spPr>
        <p:txBody>
          <a:bodyPr/>
          <a:lstStyle/>
          <a:p>
            <a:r>
              <a:rPr lang="en-US" dirty="0" smtClean="0">
                <a:latin typeface="Candara" panose="020E0502030303020204" pitchFamily="34" charset="0"/>
              </a:rPr>
              <a:t>Stick and Stone Farm</a:t>
            </a:r>
            <a:endParaRPr lang="en-US" dirty="0">
              <a:latin typeface="Candara" panose="020E0502030303020204" pitchFamily="34" charset="0"/>
            </a:endParaRPr>
          </a:p>
        </p:txBody>
      </p:sp>
      <p:sp>
        <p:nvSpPr>
          <p:cNvPr id="8" name="Content Placeholder 7"/>
          <p:cNvSpPr>
            <a:spLocks noGrp="1"/>
          </p:cNvSpPr>
          <p:nvPr>
            <p:ph sz="half" idx="1"/>
          </p:nvPr>
        </p:nvSpPr>
        <p:spPr>
          <a:xfrm>
            <a:off x="873835" y="1523592"/>
            <a:ext cx="5181600" cy="1913862"/>
          </a:xfrm>
        </p:spPr>
        <p:txBody>
          <a:bodyPr>
            <a:normAutofit fontScale="85000" lnSpcReduction="10000"/>
          </a:bodyPr>
          <a:lstStyle/>
          <a:p>
            <a:r>
              <a:rPr lang="en-US" dirty="0" smtClean="0">
                <a:latin typeface="Candara" panose="020E0502030303020204" pitchFamily="34" charset="0"/>
              </a:rPr>
              <a:t>LESSONS LEARNED</a:t>
            </a:r>
          </a:p>
          <a:p>
            <a:pPr lvl="1"/>
            <a:r>
              <a:rPr lang="en-US" sz="2600" dirty="0" smtClean="0">
                <a:latin typeface="Candara" panose="020E0502030303020204" pitchFamily="34" charset="0"/>
              </a:rPr>
              <a:t>Self-satisfaction of growing fruits and vegetables versus marketing fruits and vegetables</a:t>
            </a:r>
          </a:p>
          <a:p>
            <a:pPr lvl="1"/>
            <a:r>
              <a:rPr lang="en-US" sz="2600" dirty="0" smtClean="0">
                <a:latin typeface="Candara" panose="020E0502030303020204" pitchFamily="34" charset="0"/>
              </a:rPr>
              <a:t>Balancing the farm business with the other life responsibilities</a:t>
            </a:r>
          </a:p>
        </p:txBody>
      </p:sp>
      <p:sp>
        <p:nvSpPr>
          <p:cNvPr id="9" name="Content Placeholder 8"/>
          <p:cNvSpPr>
            <a:spLocks noGrp="1"/>
          </p:cNvSpPr>
          <p:nvPr>
            <p:ph sz="half" idx="2"/>
          </p:nvPr>
        </p:nvSpPr>
        <p:spPr>
          <a:xfrm>
            <a:off x="6097238" y="1473210"/>
            <a:ext cx="5453078" cy="2405181"/>
          </a:xfrm>
        </p:spPr>
        <p:txBody>
          <a:bodyPr>
            <a:normAutofit fontScale="85000" lnSpcReduction="10000"/>
          </a:bodyPr>
          <a:lstStyle/>
          <a:p>
            <a:r>
              <a:rPr lang="en-US" dirty="0" smtClean="0">
                <a:latin typeface="Candara" panose="020E0502030303020204" pitchFamily="34" charset="0"/>
              </a:rPr>
              <a:t>FRUITS AND VEGETABLES GROWN TO:</a:t>
            </a:r>
          </a:p>
          <a:p>
            <a:pPr lvl="1"/>
            <a:r>
              <a:rPr lang="en-US" sz="2600" dirty="0" smtClean="0">
                <a:latin typeface="Candara" panose="020E0502030303020204" pitchFamily="34" charset="0"/>
              </a:rPr>
              <a:t>Provide meaningful and sufficient livelihood for owners and employees</a:t>
            </a:r>
          </a:p>
          <a:p>
            <a:pPr lvl="1"/>
            <a:r>
              <a:rPr lang="en-US" sz="2600" dirty="0" smtClean="0">
                <a:latin typeface="Candara" panose="020E0502030303020204" pitchFamily="34" charset="0"/>
              </a:rPr>
              <a:t>Reduce environmental impacts</a:t>
            </a:r>
          </a:p>
          <a:p>
            <a:pPr lvl="1"/>
            <a:r>
              <a:rPr lang="en-US" sz="2600" dirty="0" smtClean="0">
                <a:latin typeface="Candara" panose="020E0502030303020204" pitchFamily="34" charset="0"/>
              </a:rPr>
              <a:t>Feed the local community and region with healthy, tasty and unique vegetables.</a:t>
            </a:r>
            <a:endParaRPr lang="en-US" sz="2600" dirty="0">
              <a:latin typeface="Candara" panose="020E0502030303020204"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7329" y="3836006"/>
            <a:ext cx="2057684" cy="274357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0517" y="3967219"/>
            <a:ext cx="2135124" cy="2674620"/>
          </a:xfrm>
          <a:prstGeom prst="rect">
            <a:avLst/>
          </a:prstGeom>
        </p:spPr>
      </p:pic>
      <p:sp>
        <p:nvSpPr>
          <p:cNvPr id="14" name="Cloud Callout 13"/>
          <p:cNvSpPr/>
          <p:nvPr/>
        </p:nvSpPr>
        <p:spPr>
          <a:xfrm>
            <a:off x="4053384" y="4070443"/>
            <a:ext cx="3575715" cy="2275018"/>
          </a:xfrm>
          <a:prstGeom prst="cloudCallout">
            <a:avLst>
              <a:gd name="adj1" fmla="val -43169"/>
              <a:gd name="adj2" fmla="val 53534"/>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4902768" y="4469131"/>
            <a:ext cx="2169994" cy="1477328"/>
          </a:xfrm>
          <a:prstGeom prst="rect">
            <a:avLst/>
          </a:prstGeom>
          <a:noFill/>
        </p:spPr>
        <p:txBody>
          <a:bodyPr wrap="square" rtlCol="0">
            <a:spAutoFit/>
          </a:bodyPr>
          <a:lstStyle/>
          <a:p>
            <a:r>
              <a:rPr lang="en-US" dirty="0" smtClean="0"/>
              <a:t>Personal values help to identify goals that influence the decisions made in the business.</a:t>
            </a:r>
            <a:endParaRPr lang="en-US" dirty="0"/>
          </a:p>
        </p:txBody>
      </p:sp>
    </p:spTree>
    <p:extLst>
      <p:ext uri="{BB962C8B-B14F-4D97-AF65-F5344CB8AC3E}">
        <p14:creationId xmlns:p14="http://schemas.microsoft.com/office/powerpoint/2010/main" val="1807080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The Mission statement is focused on the </a:t>
            </a:r>
            <a:r>
              <a:rPr lang="en-US" u="sng" dirty="0" smtClean="0">
                <a:latin typeface="Candara" panose="020E0502030303020204" pitchFamily="34" charset="0"/>
              </a:rPr>
              <a:t>PRESENT</a:t>
            </a:r>
            <a:r>
              <a:rPr lang="en-US" dirty="0" smtClean="0">
                <a:latin typeface="Candara" panose="020E0502030303020204" pitchFamily="34" charset="0"/>
              </a:rPr>
              <a:t>.  It is a concise summary.</a:t>
            </a:r>
            <a:endParaRPr lang="en-US" dirty="0">
              <a:latin typeface="Candara" panose="020E0502030303020204" pitchFamily="34" charset="0"/>
            </a:endParaRPr>
          </a:p>
        </p:txBody>
      </p:sp>
      <p:sp>
        <p:nvSpPr>
          <p:cNvPr id="3" name="Content Placeholder 2"/>
          <p:cNvSpPr>
            <a:spLocks noGrp="1"/>
          </p:cNvSpPr>
          <p:nvPr>
            <p:ph idx="1"/>
          </p:nvPr>
        </p:nvSpPr>
        <p:spPr>
          <a:xfrm>
            <a:off x="3185615" y="2071285"/>
            <a:ext cx="7839436" cy="3769957"/>
          </a:xfrm>
        </p:spPr>
        <p:txBody>
          <a:bodyPr>
            <a:normAutofit/>
          </a:bodyPr>
          <a:lstStyle/>
          <a:p>
            <a:r>
              <a:rPr lang="en-US" sz="4000" dirty="0" smtClean="0">
                <a:latin typeface="Candara" panose="020E0502030303020204" pitchFamily="34" charset="0"/>
              </a:rPr>
              <a:t>Who are we?</a:t>
            </a:r>
          </a:p>
          <a:p>
            <a:r>
              <a:rPr lang="en-US" sz="4000" dirty="0" smtClean="0">
                <a:latin typeface="Candara" panose="020E0502030303020204" pitchFamily="34" charset="0"/>
              </a:rPr>
              <a:t>What do we do?</a:t>
            </a:r>
          </a:p>
          <a:p>
            <a:r>
              <a:rPr lang="en-US" sz="4000" dirty="0" smtClean="0">
                <a:latin typeface="Candara" panose="020E0502030303020204" pitchFamily="34" charset="0"/>
              </a:rPr>
              <a:t>For whom do we do it?</a:t>
            </a:r>
          </a:p>
          <a:p>
            <a:r>
              <a:rPr lang="en-US" sz="4000" dirty="0" smtClean="0">
                <a:latin typeface="Candara" panose="020E0502030303020204" pitchFamily="34" charset="0"/>
              </a:rPr>
              <a:t>Why does this business exist? or  </a:t>
            </a:r>
          </a:p>
          <a:p>
            <a:r>
              <a:rPr lang="en-US" sz="4000" dirty="0" smtClean="0">
                <a:latin typeface="Candara" panose="020E0502030303020204" pitchFamily="34" charset="0"/>
              </a:rPr>
              <a:t>What is its purpose?</a:t>
            </a:r>
            <a:endParaRPr lang="en-US" sz="4000" dirty="0">
              <a:latin typeface="Candara" panose="020E0502030303020204" pitchFamily="34" charset="0"/>
            </a:endParaRPr>
          </a:p>
        </p:txBody>
      </p:sp>
    </p:spTree>
    <p:extLst>
      <p:ext uri="{BB962C8B-B14F-4D97-AF65-F5344CB8AC3E}">
        <p14:creationId xmlns:p14="http://schemas.microsoft.com/office/powerpoint/2010/main" val="291989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The Vision Statement answers, “What does the business aspire to be in the </a:t>
            </a:r>
            <a:r>
              <a:rPr lang="en-US" u="sng" dirty="0" smtClean="0">
                <a:latin typeface="Candara" panose="020E0502030303020204" pitchFamily="34" charset="0"/>
              </a:rPr>
              <a:t>FUTURE</a:t>
            </a:r>
            <a:r>
              <a:rPr lang="en-US" dirty="0" smtClean="0">
                <a:latin typeface="Candara" panose="020E0502030303020204" pitchFamily="34" charset="0"/>
              </a:rPr>
              <a:t>?</a:t>
            </a:r>
            <a:endParaRPr lang="en-US" dirty="0">
              <a:latin typeface="Candara" panose="020E0502030303020204" pitchFamily="34" charset="0"/>
            </a:endParaRPr>
          </a:p>
        </p:txBody>
      </p:sp>
      <p:sp>
        <p:nvSpPr>
          <p:cNvPr id="3" name="Content Placeholder 2"/>
          <p:cNvSpPr>
            <a:spLocks noGrp="1"/>
          </p:cNvSpPr>
          <p:nvPr>
            <p:ph idx="1"/>
          </p:nvPr>
        </p:nvSpPr>
        <p:spPr>
          <a:xfrm>
            <a:off x="838200" y="2398831"/>
            <a:ext cx="10515600" cy="4351338"/>
          </a:xfrm>
        </p:spPr>
        <p:txBody>
          <a:bodyPr>
            <a:normAutofit/>
          </a:bodyPr>
          <a:lstStyle/>
          <a:p>
            <a:r>
              <a:rPr lang="en-US" sz="3600" dirty="0" smtClean="0">
                <a:latin typeface="Candara" panose="020E0502030303020204" pitchFamily="34" charset="0"/>
              </a:rPr>
              <a:t>Reflects the values of its owners and the reason for its existence</a:t>
            </a:r>
          </a:p>
          <a:p>
            <a:r>
              <a:rPr lang="en-US" sz="3600" dirty="0" smtClean="0">
                <a:latin typeface="Candara" panose="020E0502030303020204" pitchFamily="34" charset="0"/>
              </a:rPr>
              <a:t>Articulates the description of the farm business when it achieves success</a:t>
            </a:r>
          </a:p>
          <a:p>
            <a:r>
              <a:rPr lang="en-US" sz="3600" dirty="0" smtClean="0">
                <a:latin typeface="Candara" panose="020E0502030303020204" pitchFamily="34" charset="0"/>
              </a:rPr>
              <a:t>Describes the business stakeholders, products and services</a:t>
            </a:r>
            <a:endParaRPr lang="en-US" sz="3600" dirty="0">
              <a:latin typeface="Candara" panose="020E0502030303020204" pitchFamily="34" charset="0"/>
            </a:endParaRPr>
          </a:p>
        </p:txBody>
      </p:sp>
    </p:spTree>
    <p:extLst>
      <p:ext uri="{BB962C8B-B14F-4D97-AF65-F5344CB8AC3E}">
        <p14:creationId xmlns:p14="http://schemas.microsoft.com/office/powerpoint/2010/main" val="336288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7" y="520274"/>
            <a:ext cx="10754435" cy="1363118"/>
          </a:xfrm>
        </p:spPr>
        <p:txBody>
          <a:bodyPr>
            <a:noAutofit/>
          </a:bodyPr>
          <a:lstStyle/>
          <a:p>
            <a:pPr algn="ctr"/>
            <a:r>
              <a:rPr lang="en-US" sz="4800" dirty="0" smtClean="0">
                <a:latin typeface="Candara" panose="020E0502030303020204" pitchFamily="34" charset="0"/>
              </a:rPr>
              <a:t>DOES ANYONE REALLY DO THIS STUFF?</a:t>
            </a:r>
            <a:endParaRPr lang="en-US" sz="4800" dirty="0"/>
          </a:p>
        </p:txBody>
      </p:sp>
      <p:pic>
        <p:nvPicPr>
          <p:cNvPr id="23554" name="Picture 2" descr="http://cdn.morguefile.com/imageData/public/files/d/diannehope/08/l/1440473969t2i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302" y="2314846"/>
            <a:ext cx="3478635" cy="3029780"/>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Tired woman in the office stock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934" y="2339481"/>
            <a:ext cx="4571999" cy="303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69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Candara" panose="020E0502030303020204" pitchFamily="34" charset="0"/>
              </a:rPr>
              <a:t>DOES ANYONE REALLY DO THIS STUFF?  </a:t>
            </a:r>
            <a:r>
              <a:rPr lang="en-US" sz="6000" dirty="0" smtClean="0">
                <a:latin typeface="Candara" panose="020E0502030303020204" pitchFamily="34" charset="0"/>
              </a:rPr>
              <a:t>YES!!!!</a:t>
            </a:r>
            <a:endParaRPr lang="en-US" sz="6000" dirty="0"/>
          </a:p>
        </p:txBody>
      </p:sp>
      <p:sp>
        <p:nvSpPr>
          <p:cNvPr id="3" name="Content Placeholder 2"/>
          <p:cNvSpPr>
            <a:spLocks noGrp="1"/>
          </p:cNvSpPr>
          <p:nvPr>
            <p:ph idx="1"/>
          </p:nvPr>
        </p:nvSpPr>
        <p:spPr>
          <a:xfrm>
            <a:off x="838200" y="2201182"/>
            <a:ext cx="5742214" cy="3742418"/>
          </a:xfrm>
        </p:spPr>
        <p:txBody>
          <a:bodyPr>
            <a:normAutofit/>
          </a:bodyPr>
          <a:lstStyle/>
          <a:p>
            <a:r>
              <a:rPr lang="en-US" dirty="0" smtClean="0">
                <a:latin typeface="Candara" panose="020E0502030303020204" pitchFamily="34" charset="0"/>
              </a:rPr>
              <a:t>Mission drives loyalty across generations</a:t>
            </a:r>
          </a:p>
          <a:p>
            <a:r>
              <a:rPr lang="en-US" dirty="0" smtClean="0">
                <a:latin typeface="Candara" panose="020E0502030303020204" pitchFamily="34" charset="0"/>
              </a:rPr>
              <a:t>Fosters customer engagement</a:t>
            </a:r>
          </a:p>
          <a:p>
            <a:r>
              <a:rPr lang="en-US" dirty="0" smtClean="0">
                <a:latin typeface="Candara" panose="020E0502030303020204" pitchFamily="34" charset="0"/>
              </a:rPr>
              <a:t>Improves strategic alignment</a:t>
            </a:r>
          </a:p>
          <a:p>
            <a:r>
              <a:rPr lang="en-US" dirty="0" smtClean="0">
                <a:latin typeface="Candara" panose="020E0502030303020204" pitchFamily="34" charset="0"/>
              </a:rPr>
              <a:t>Brings clarity</a:t>
            </a:r>
          </a:p>
          <a:p>
            <a:r>
              <a:rPr lang="en-US" dirty="0">
                <a:latin typeface="Candara" panose="020E0502030303020204" pitchFamily="34" charset="0"/>
              </a:rPr>
              <a:t>C</a:t>
            </a:r>
            <a:r>
              <a:rPr lang="en-US" dirty="0" smtClean="0">
                <a:latin typeface="Candara" panose="020E0502030303020204" pitchFamily="34" charset="0"/>
              </a:rPr>
              <a:t>reates, quantifies, articulates the culture of the business</a:t>
            </a:r>
            <a:endParaRPr lang="en-US" dirty="0">
              <a:latin typeface="Candara" panose="020E0502030303020204" pitchFamily="34" charset="0"/>
            </a:endParaRPr>
          </a:p>
        </p:txBody>
      </p:sp>
      <p:pic>
        <p:nvPicPr>
          <p:cNvPr id="4" name="Picture 2" descr="Compass, Success, Dire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943" y="2454669"/>
            <a:ext cx="3777932" cy="2677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5943599"/>
            <a:ext cx="10640786" cy="369332"/>
          </a:xfrm>
          <a:prstGeom prst="rect">
            <a:avLst/>
          </a:prstGeom>
          <a:noFill/>
        </p:spPr>
        <p:txBody>
          <a:bodyPr wrap="square" rtlCol="0">
            <a:spAutoFit/>
          </a:bodyPr>
          <a:lstStyle/>
          <a:p>
            <a:pPr algn="ctr"/>
            <a:r>
              <a:rPr lang="en-US" dirty="0" smtClean="0">
                <a:latin typeface="Candara" panose="020E0502030303020204" pitchFamily="34" charset="0"/>
              </a:rPr>
              <a:t>Groscurth, Chris. 2014 “Why Your Company Must be Mission Driven.” Business Journal. Gallup. March 6.</a:t>
            </a:r>
            <a:endParaRPr lang="en-US" dirty="0">
              <a:latin typeface="Candara" panose="020E0502030303020204" pitchFamily="34" charset="0"/>
            </a:endParaRPr>
          </a:p>
        </p:txBody>
      </p:sp>
    </p:spTree>
    <p:extLst>
      <p:ext uri="{BB962C8B-B14F-4D97-AF65-F5344CB8AC3E}">
        <p14:creationId xmlns:p14="http://schemas.microsoft.com/office/powerpoint/2010/main" val="165389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180" y="371303"/>
            <a:ext cx="8660130" cy="1325563"/>
          </a:xfrm>
        </p:spPr>
        <p:txBody>
          <a:bodyPr>
            <a:normAutofit/>
          </a:bodyPr>
          <a:lstStyle/>
          <a:p>
            <a:r>
              <a:rPr lang="en-US" dirty="0" smtClean="0">
                <a:latin typeface="Candara" panose="020E0502030303020204" pitchFamily="34" charset="0"/>
              </a:rPr>
              <a:t>CASE STUDY – Great Northern Farm</a:t>
            </a:r>
            <a:endParaRPr lang="en-US" dirty="0"/>
          </a:p>
        </p:txBody>
      </p:sp>
      <p:sp>
        <p:nvSpPr>
          <p:cNvPr id="6" name="Content Placeholder 5"/>
          <p:cNvSpPr>
            <a:spLocks noGrp="1"/>
          </p:cNvSpPr>
          <p:nvPr>
            <p:ph sz="half" idx="1"/>
          </p:nvPr>
        </p:nvSpPr>
        <p:spPr>
          <a:xfrm>
            <a:off x="5359783" y="2359648"/>
            <a:ext cx="6607629" cy="4297825"/>
          </a:xfrm>
        </p:spPr>
        <p:txBody>
          <a:bodyPr>
            <a:normAutofit/>
          </a:bodyPr>
          <a:lstStyle/>
          <a:p>
            <a:pPr marL="0" indent="0">
              <a:buNone/>
            </a:pPr>
            <a:r>
              <a:rPr lang="en-US" dirty="0" smtClean="0">
                <a:latin typeface="Candara" panose="020E0502030303020204" pitchFamily="34" charset="0"/>
              </a:rPr>
              <a:t>FARM BUSINESS</a:t>
            </a:r>
          </a:p>
          <a:p>
            <a:pPr lvl="1"/>
            <a:r>
              <a:rPr lang="en-US" dirty="0" smtClean="0">
                <a:latin typeface="Candara" panose="020E0502030303020204" pitchFamily="34" charset="0"/>
              </a:rPr>
              <a:t>165 ac. with 30 ac. tillable, 35 ac. Grass or hay</a:t>
            </a:r>
          </a:p>
          <a:p>
            <a:pPr lvl="1"/>
            <a:r>
              <a:rPr lang="en-US" dirty="0" smtClean="0">
                <a:latin typeface="Candara" panose="020E0502030303020204" pitchFamily="34" charset="0"/>
              </a:rPr>
              <a:t>Poorly drained loamy soils good for grass</a:t>
            </a:r>
          </a:p>
          <a:p>
            <a:pPr lvl="1"/>
            <a:r>
              <a:rPr lang="en-US" dirty="0" smtClean="0">
                <a:latin typeface="Candara" panose="020E0502030303020204" pitchFamily="34" charset="0"/>
              </a:rPr>
              <a:t>Provide most to all of the labor</a:t>
            </a:r>
          </a:p>
          <a:p>
            <a:pPr lvl="1"/>
            <a:r>
              <a:rPr lang="en-US" dirty="0" smtClean="0">
                <a:latin typeface="Candara" panose="020E0502030303020204" pitchFamily="34" charset="0"/>
              </a:rPr>
              <a:t>Able to market most of what they produce on the weekends at the Syracuse Regional Market and via the website that leads to sales appointments at the farm</a:t>
            </a:r>
            <a:endParaRPr lang="en-US" sz="2400" dirty="0" smtClean="0">
              <a:latin typeface="Candara" panose="020E0502030303020204" pitchFamily="34" charset="0"/>
            </a:endParaRPr>
          </a:p>
          <a:p>
            <a:pPr lvl="1"/>
            <a:endParaRPr lang="en-US" sz="2400" dirty="0"/>
          </a:p>
        </p:txBody>
      </p:sp>
      <p:sp>
        <p:nvSpPr>
          <p:cNvPr id="8" name="Content Placeholder 5"/>
          <p:cNvSpPr txBox="1">
            <a:spLocks/>
          </p:cNvSpPr>
          <p:nvPr/>
        </p:nvSpPr>
        <p:spPr>
          <a:xfrm>
            <a:off x="838200" y="2359649"/>
            <a:ext cx="5181600" cy="1080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Candara" panose="020E0502030303020204" pitchFamily="34" charset="0"/>
              </a:rPr>
              <a:t>PEOPLE</a:t>
            </a:r>
          </a:p>
          <a:p>
            <a:pPr lvl="1"/>
            <a:r>
              <a:rPr lang="en-US" dirty="0" smtClean="0">
                <a:latin typeface="Candara" panose="020E0502030303020204" pitchFamily="34" charset="0"/>
              </a:rPr>
              <a:t>Rich and  Wendy</a:t>
            </a:r>
            <a:endParaRPr lang="en-US" dirty="0">
              <a:latin typeface="Candara" panose="020E0502030303020204" pitchFamily="34" charset="0"/>
            </a:endParaRPr>
          </a:p>
        </p:txBody>
      </p:sp>
      <p:pic>
        <p:nvPicPr>
          <p:cNvPr id="11" name="Picture 6" descr="Sheep, Lamb, Mammal, Farm, Agriculture, Wool,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431" y="3862647"/>
            <a:ext cx="2983041" cy="198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694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160" y="758748"/>
            <a:ext cx="7772400" cy="1325563"/>
          </a:xfrm>
        </p:spPr>
        <p:txBody>
          <a:bodyPr>
            <a:normAutofit/>
          </a:bodyPr>
          <a:lstStyle/>
          <a:p>
            <a:r>
              <a:rPr lang="en-US" sz="3600" dirty="0" smtClean="0">
                <a:latin typeface="Candara" panose="020E0502030303020204" pitchFamily="34" charset="0"/>
              </a:rPr>
              <a:t>CASE STUDY– The hats we wear</a:t>
            </a:r>
            <a:br>
              <a:rPr lang="en-US" sz="3600" dirty="0" smtClean="0">
                <a:latin typeface="Candara" panose="020E0502030303020204" pitchFamily="34" charset="0"/>
              </a:rPr>
            </a:br>
            <a:r>
              <a:rPr lang="en-US" sz="3600" dirty="0">
                <a:latin typeface="Candara" panose="020E0502030303020204" pitchFamily="34" charset="0"/>
              </a:rPr>
              <a:t> </a:t>
            </a:r>
            <a:r>
              <a:rPr lang="en-US" sz="3600" dirty="0" smtClean="0">
                <a:latin typeface="Candara" panose="020E0502030303020204" pitchFamily="34" charset="0"/>
              </a:rPr>
              <a:t>     Great Northern Farm</a:t>
            </a:r>
            <a:endParaRPr lang="en-US" sz="3600" dirty="0"/>
          </a:p>
        </p:txBody>
      </p:sp>
      <p:sp>
        <p:nvSpPr>
          <p:cNvPr id="6" name="Content Placeholder 5"/>
          <p:cNvSpPr>
            <a:spLocks noGrp="1"/>
          </p:cNvSpPr>
          <p:nvPr>
            <p:ph sz="half" idx="1"/>
          </p:nvPr>
        </p:nvSpPr>
        <p:spPr>
          <a:xfrm>
            <a:off x="7207457" y="2338991"/>
            <a:ext cx="3935464" cy="1790162"/>
          </a:xfrm>
        </p:spPr>
        <p:txBody>
          <a:bodyPr>
            <a:normAutofit fontScale="25000" lnSpcReduction="20000"/>
          </a:bodyPr>
          <a:lstStyle/>
          <a:p>
            <a:pPr marL="0" indent="0">
              <a:buNone/>
            </a:pPr>
            <a:r>
              <a:rPr lang="en-US" sz="8600" b="1" dirty="0" smtClean="0">
                <a:latin typeface="Candara" panose="020E0502030303020204" pitchFamily="34" charset="0"/>
              </a:rPr>
              <a:t>ROLES in the business?</a:t>
            </a:r>
          </a:p>
          <a:p>
            <a:pPr marL="457200" lvl="1" indent="0">
              <a:buNone/>
            </a:pPr>
            <a:r>
              <a:rPr lang="en-US" sz="8200" b="1" dirty="0" smtClean="0">
                <a:latin typeface="Candara" panose="020E0502030303020204" pitchFamily="34" charset="0"/>
              </a:rPr>
              <a:t>1.</a:t>
            </a:r>
          </a:p>
          <a:p>
            <a:pPr marL="457200" lvl="1" indent="0">
              <a:buNone/>
            </a:pPr>
            <a:endParaRPr lang="en-US" sz="8200" b="1" dirty="0">
              <a:latin typeface="Candara" panose="020E0502030303020204" pitchFamily="34" charset="0"/>
            </a:endParaRPr>
          </a:p>
          <a:p>
            <a:pPr marL="457200" lvl="1" indent="0">
              <a:buNone/>
            </a:pPr>
            <a:r>
              <a:rPr lang="en-US" sz="8200" b="1" dirty="0" smtClean="0">
                <a:latin typeface="Candara" panose="020E0502030303020204" pitchFamily="34" charset="0"/>
              </a:rPr>
              <a:t>2.</a:t>
            </a:r>
          </a:p>
          <a:p>
            <a:pPr marL="457200" lvl="1" indent="0">
              <a:buNone/>
            </a:pPr>
            <a:endParaRPr lang="en-US" sz="8200" b="1" dirty="0">
              <a:latin typeface="Candara" panose="020E0502030303020204" pitchFamily="34" charset="0"/>
            </a:endParaRPr>
          </a:p>
          <a:p>
            <a:pPr marL="457200" lvl="1" indent="0">
              <a:buNone/>
            </a:pPr>
            <a:r>
              <a:rPr lang="en-US" sz="8200" b="1" dirty="0" smtClean="0">
                <a:latin typeface="Candara" panose="020E0502030303020204" pitchFamily="34" charset="0"/>
              </a:rPr>
              <a:t>3.</a:t>
            </a:r>
          </a:p>
          <a:p>
            <a:pPr marL="0" indent="0">
              <a:buNone/>
            </a:pPr>
            <a:endParaRPr lang="en-US" sz="4000" dirty="0"/>
          </a:p>
          <a:p>
            <a:pPr marL="0" indent="0">
              <a:buNone/>
            </a:pPr>
            <a:endParaRPr lang="en-US" sz="4000" dirty="0" smtClean="0"/>
          </a:p>
          <a:p>
            <a:pPr marL="0" indent="0">
              <a:buNone/>
            </a:pPr>
            <a:endParaRPr lang="en-US" sz="4000" dirty="0" smtClean="0"/>
          </a:p>
        </p:txBody>
      </p:sp>
      <p:sp>
        <p:nvSpPr>
          <p:cNvPr id="8" name="Content Placeholder 5"/>
          <p:cNvSpPr txBox="1">
            <a:spLocks/>
          </p:cNvSpPr>
          <p:nvPr/>
        </p:nvSpPr>
        <p:spPr>
          <a:xfrm>
            <a:off x="477592" y="2566301"/>
            <a:ext cx="3471176" cy="1080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Candara" panose="020E0502030303020204" pitchFamily="34" charset="0"/>
              </a:rPr>
              <a:t>PEOPLE</a:t>
            </a:r>
          </a:p>
          <a:p>
            <a:pPr lvl="1"/>
            <a:r>
              <a:rPr lang="en-US" dirty="0" smtClean="0">
                <a:latin typeface="Candara" panose="020E0502030303020204" pitchFamily="34" charset="0"/>
              </a:rPr>
              <a:t>Rich and Wendy</a:t>
            </a:r>
            <a:endParaRPr lang="en-US" dirty="0">
              <a:latin typeface="Candara" panose="020E0502030303020204" pitchFamily="34" charset="0"/>
            </a:endParaRPr>
          </a:p>
        </p:txBody>
      </p:sp>
      <p:pic>
        <p:nvPicPr>
          <p:cNvPr id="11" name="Picture 6" descr="Sheep, Lamb, Mammal, Farm, Agriculture, Wool,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23" y="4129153"/>
            <a:ext cx="3098411" cy="2065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6000" y="100693"/>
            <a:ext cx="3553030"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#2. </a:t>
            </a:r>
            <a:endParaRPr lang="en-US" sz="2800" i="1" u="sng" dirty="0">
              <a:latin typeface="Candara" panose="020E0502030303020204" pitchFamily="34" charset="0"/>
            </a:endParaRPr>
          </a:p>
        </p:txBody>
      </p:sp>
      <p:sp>
        <p:nvSpPr>
          <p:cNvPr id="9" name="Content Placeholder 5"/>
          <p:cNvSpPr>
            <a:spLocks noGrp="1"/>
          </p:cNvSpPr>
          <p:nvPr>
            <p:ph sz="half" idx="1"/>
          </p:nvPr>
        </p:nvSpPr>
        <p:spPr>
          <a:xfrm>
            <a:off x="7207457" y="4613530"/>
            <a:ext cx="3935464" cy="1925493"/>
          </a:xfrm>
        </p:spPr>
        <p:txBody>
          <a:bodyPr>
            <a:normAutofit fontScale="62500" lnSpcReduction="20000"/>
          </a:bodyPr>
          <a:lstStyle/>
          <a:p>
            <a:pPr marL="0" indent="0">
              <a:buNone/>
            </a:pPr>
            <a:r>
              <a:rPr lang="en-US" sz="3500" b="1" dirty="0" smtClean="0">
                <a:latin typeface="Candara" panose="020E0502030303020204" pitchFamily="34" charset="0"/>
              </a:rPr>
              <a:t>ROLES outside of the business?</a:t>
            </a:r>
          </a:p>
          <a:p>
            <a:pPr marL="457200" lvl="1" indent="0">
              <a:buNone/>
            </a:pPr>
            <a:r>
              <a:rPr lang="en-US" sz="3500" b="1" dirty="0" smtClean="0">
                <a:latin typeface="Candara" panose="020E0502030303020204" pitchFamily="34" charset="0"/>
              </a:rPr>
              <a:t>1.</a:t>
            </a:r>
          </a:p>
          <a:p>
            <a:pPr marL="457200" lvl="1" indent="0">
              <a:buNone/>
            </a:pPr>
            <a:endParaRPr lang="en-US" sz="3500" b="1" dirty="0">
              <a:latin typeface="Candara" panose="020E0502030303020204" pitchFamily="34" charset="0"/>
            </a:endParaRPr>
          </a:p>
          <a:p>
            <a:pPr marL="457200" lvl="1" indent="0">
              <a:buNone/>
            </a:pPr>
            <a:r>
              <a:rPr lang="en-US" sz="3500" b="1" dirty="0" smtClean="0">
                <a:latin typeface="Candara" panose="020E0502030303020204" pitchFamily="34" charset="0"/>
              </a:rPr>
              <a:t>2.</a:t>
            </a:r>
          </a:p>
          <a:p>
            <a:pPr marL="457200" lvl="1" indent="0">
              <a:buNone/>
            </a:pPr>
            <a:endParaRPr lang="en-US" sz="3500" b="1" dirty="0">
              <a:latin typeface="Candara" panose="020E0502030303020204" pitchFamily="34" charset="0"/>
            </a:endParaRPr>
          </a:p>
          <a:p>
            <a:pPr marL="457200" lvl="1" indent="0">
              <a:buNone/>
            </a:pPr>
            <a:r>
              <a:rPr lang="en-US" sz="3500" b="1" dirty="0" smtClean="0">
                <a:latin typeface="Candara" panose="020E0502030303020204" pitchFamily="34" charset="0"/>
              </a:rPr>
              <a:t>3.</a:t>
            </a:r>
          </a:p>
          <a:p>
            <a:pPr marL="0" indent="0">
              <a:buNone/>
            </a:pPr>
            <a:endParaRPr lang="en-US" sz="4000" dirty="0"/>
          </a:p>
          <a:p>
            <a:pPr marL="0" indent="0">
              <a:buNone/>
            </a:pPr>
            <a:endParaRPr lang="en-US" sz="4000" dirty="0" smtClean="0"/>
          </a:p>
          <a:p>
            <a:pPr marL="0" indent="0">
              <a:buNone/>
            </a:pPr>
            <a:endParaRPr lang="en-US" sz="4000" dirty="0" smtClean="0"/>
          </a:p>
        </p:txBody>
      </p:sp>
    </p:spTree>
    <p:extLst>
      <p:ext uri="{BB962C8B-B14F-4D97-AF65-F5344CB8AC3E}">
        <p14:creationId xmlns:p14="http://schemas.microsoft.com/office/powerpoint/2010/main" val="2231095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160" y="758748"/>
            <a:ext cx="7772400" cy="1325563"/>
          </a:xfrm>
        </p:spPr>
        <p:txBody>
          <a:bodyPr>
            <a:normAutofit/>
          </a:bodyPr>
          <a:lstStyle/>
          <a:p>
            <a:r>
              <a:rPr lang="en-US" sz="3600" dirty="0" smtClean="0">
                <a:latin typeface="Candara" panose="020E0502030303020204" pitchFamily="34" charset="0"/>
              </a:rPr>
              <a:t>CASE STUDY– The hats we wear</a:t>
            </a:r>
            <a:br>
              <a:rPr lang="en-US" sz="3600" dirty="0" smtClean="0">
                <a:latin typeface="Candara" panose="020E0502030303020204" pitchFamily="34" charset="0"/>
              </a:rPr>
            </a:br>
            <a:r>
              <a:rPr lang="en-US" sz="3600" dirty="0">
                <a:latin typeface="Candara" panose="020E0502030303020204" pitchFamily="34" charset="0"/>
              </a:rPr>
              <a:t> </a:t>
            </a:r>
            <a:r>
              <a:rPr lang="en-US" sz="3600" dirty="0" smtClean="0">
                <a:latin typeface="Candara" panose="020E0502030303020204" pitchFamily="34" charset="0"/>
              </a:rPr>
              <a:t>     Great Northern Farm</a:t>
            </a:r>
            <a:endParaRPr lang="en-US" sz="3600" dirty="0"/>
          </a:p>
        </p:txBody>
      </p:sp>
      <p:sp>
        <p:nvSpPr>
          <p:cNvPr id="6" name="Content Placeholder 5"/>
          <p:cNvSpPr>
            <a:spLocks noGrp="1"/>
          </p:cNvSpPr>
          <p:nvPr>
            <p:ph sz="half" idx="1"/>
          </p:nvPr>
        </p:nvSpPr>
        <p:spPr>
          <a:xfrm>
            <a:off x="8100592" y="2838893"/>
            <a:ext cx="3935464" cy="2769532"/>
          </a:xfrm>
        </p:spPr>
        <p:txBody>
          <a:bodyPr>
            <a:normAutofit fontScale="25000" lnSpcReduction="20000"/>
          </a:bodyPr>
          <a:lstStyle/>
          <a:p>
            <a:pPr marL="0" indent="0">
              <a:buNone/>
            </a:pPr>
            <a:r>
              <a:rPr lang="en-US" sz="8600" b="1" dirty="0" smtClean="0">
                <a:latin typeface="Candara" panose="020E0502030303020204" pitchFamily="34" charset="0"/>
              </a:rPr>
              <a:t>ROLES in the business???</a:t>
            </a:r>
          </a:p>
          <a:p>
            <a:pPr marL="457200" lvl="1" indent="0">
              <a:buNone/>
            </a:pPr>
            <a:r>
              <a:rPr lang="en-US" sz="8200" b="1" dirty="0" smtClean="0">
                <a:latin typeface="Candara" panose="020E0502030303020204" pitchFamily="34" charset="0"/>
              </a:rPr>
              <a:t>1.  Farmer</a:t>
            </a:r>
          </a:p>
          <a:p>
            <a:pPr marL="457200" lvl="1" indent="0">
              <a:buNone/>
            </a:pPr>
            <a:endParaRPr lang="en-US" sz="8200" b="1" dirty="0">
              <a:latin typeface="Candara" panose="020E0502030303020204" pitchFamily="34" charset="0"/>
            </a:endParaRPr>
          </a:p>
          <a:p>
            <a:pPr marL="457200" lvl="1" indent="0">
              <a:buNone/>
            </a:pPr>
            <a:r>
              <a:rPr lang="en-US" sz="8200" b="1" dirty="0" smtClean="0">
                <a:latin typeface="Candara" panose="020E0502030303020204" pitchFamily="34" charset="0"/>
              </a:rPr>
              <a:t>2.  Marketer/Salesperson</a:t>
            </a:r>
          </a:p>
          <a:p>
            <a:pPr marL="457200" lvl="1" indent="0">
              <a:buNone/>
            </a:pPr>
            <a:endParaRPr lang="en-US" sz="8200" b="1" dirty="0">
              <a:latin typeface="Candara" panose="020E0502030303020204" pitchFamily="34" charset="0"/>
            </a:endParaRPr>
          </a:p>
          <a:p>
            <a:pPr marL="457200" lvl="1" indent="0">
              <a:buNone/>
            </a:pPr>
            <a:r>
              <a:rPr lang="en-US" sz="8200" b="1" dirty="0" smtClean="0">
                <a:latin typeface="Candara" panose="020E0502030303020204" pitchFamily="34" charset="0"/>
              </a:rPr>
              <a:t>3.  Mechanic</a:t>
            </a:r>
          </a:p>
          <a:p>
            <a:pPr marL="1828800" lvl="1" indent="-1371600">
              <a:buAutoNum type="arabicPeriod" startAt="3"/>
            </a:pPr>
            <a:endParaRPr lang="en-US" sz="8200" b="1" dirty="0" smtClean="0">
              <a:latin typeface="Candara" panose="020E0502030303020204" pitchFamily="34" charset="0"/>
            </a:endParaRPr>
          </a:p>
          <a:p>
            <a:pPr marL="457200" lvl="1" indent="0">
              <a:buNone/>
            </a:pPr>
            <a:r>
              <a:rPr lang="en-US" sz="8200" b="1" dirty="0" smtClean="0">
                <a:latin typeface="Candara" panose="020E0502030303020204" pitchFamily="34" charset="0"/>
              </a:rPr>
              <a:t>4.  Bookkeeper</a:t>
            </a:r>
          </a:p>
          <a:p>
            <a:pPr marL="0" indent="0">
              <a:buNone/>
            </a:pPr>
            <a:endParaRPr lang="en-US" sz="4000" dirty="0"/>
          </a:p>
          <a:p>
            <a:pPr marL="0" indent="0">
              <a:buNone/>
            </a:pPr>
            <a:endParaRPr lang="en-US" sz="4000" dirty="0" smtClean="0"/>
          </a:p>
          <a:p>
            <a:pPr marL="0" indent="0">
              <a:buNone/>
            </a:pPr>
            <a:endParaRPr lang="en-US" sz="4000" dirty="0" smtClean="0"/>
          </a:p>
        </p:txBody>
      </p:sp>
      <p:sp>
        <p:nvSpPr>
          <p:cNvPr id="8" name="Content Placeholder 5"/>
          <p:cNvSpPr txBox="1">
            <a:spLocks/>
          </p:cNvSpPr>
          <p:nvPr/>
        </p:nvSpPr>
        <p:spPr>
          <a:xfrm>
            <a:off x="477592" y="2566301"/>
            <a:ext cx="3471176" cy="1080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Candara" panose="020E0502030303020204" pitchFamily="34" charset="0"/>
              </a:rPr>
              <a:t>PEOPLE</a:t>
            </a:r>
          </a:p>
          <a:p>
            <a:pPr lvl="1"/>
            <a:r>
              <a:rPr lang="en-US" dirty="0" smtClean="0">
                <a:latin typeface="Candara" panose="020E0502030303020204" pitchFamily="34" charset="0"/>
              </a:rPr>
              <a:t>Rich and Wendy</a:t>
            </a:r>
            <a:endParaRPr lang="en-US" dirty="0">
              <a:latin typeface="Candara" panose="020E0502030303020204" pitchFamily="34" charset="0"/>
            </a:endParaRPr>
          </a:p>
        </p:txBody>
      </p:sp>
      <p:pic>
        <p:nvPicPr>
          <p:cNvPr id="11" name="Picture 6" descr="Sheep, Lamb, Mammal, Farm, Agriculture, Wool,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23" y="4129153"/>
            <a:ext cx="3098411" cy="2065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6000" y="100693"/>
            <a:ext cx="3553030"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#2. </a:t>
            </a:r>
            <a:endParaRPr lang="en-US" sz="2800" i="1" u="sng" dirty="0">
              <a:latin typeface="Candara" panose="020E0502030303020204" pitchFamily="34" charset="0"/>
            </a:endParaRPr>
          </a:p>
        </p:txBody>
      </p:sp>
      <p:sp>
        <p:nvSpPr>
          <p:cNvPr id="9" name="Content Placeholder 5"/>
          <p:cNvSpPr>
            <a:spLocks noGrp="1"/>
          </p:cNvSpPr>
          <p:nvPr>
            <p:ph sz="half" idx="1"/>
          </p:nvPr>
        </p:nvSpPr>
        <p:spPr>
          <a:xfrm>
            <a:off x="3669030" y="2838893"/>
            <a:ext cx="4323382" cy="2750657"/>
          </a:xfrm>
        </p:spPr>
        <p:txBody>
          <a:bodyPr>
            <a:normAutofit fontScale="62500" lnSpcReduction="20000"/>
          </a:bodyPr>
          <a:lstStyle/>
          <a:p>
            <a:pPr marL="0" indent="0">
              <a:buNone/>
            </a:pPr>
            <a:r>
              <a:rPr lang="en-US" sz="3500" b="1" dirty="0" smtClean="0">
                <a:latin typeface="Candara" panose="020E0502030303020204" pitchFamily="34" charset="0"/>
              </a:rPr>
              <a:t>ROLES </a:t>
            </a:r>
            <a:r>
              <a:rPr lang="en-US" sz="3500" b="1" u="sng" dirty="0" smtClean="0">
                <a:latin typeface="Candara" panose="020E0502030303020204" pitchFamily="34" charset="0"/>
              </a:rPr>
              <a:t>outside</a:t>
            </a:r>
            <a:r>
              <a:rPr lang="en-US" sz="3500" b="1" dirty="0" smtClean="0">
                <a:latin typeface="Candara" panose="020E0502030303020204" pitchFamily="34" charset="0"/>
              </a:rPr>
              <a:t> of the business???</a:t>
            </a:r>
          </a:p>
          <a:p>
            <a:pPr marL="457200" lvl="1" indent="0">
              <a:buNone/>
            </a:pPr>
            <a:r>
              <a:rPr lang="en-US" sz="3500" b="1" dirty="0" smtClean="0">
                <a:latin typeface="Candara" panose="020E0502030303020204" pitchFamily="34" charset="0"/>
              </a:rPr>
              <a:t>1.  Spouse</a:t>
            </a:r>
          </a:p>
          <a:p>
            <a:pPr marL="457200" lvl="1" indent="0">
              <a:buNone/>
            </a:pPr>
            <a:endParaRPr lang="en-US" sz="3500" b="1" dirty="0">
              <a:latin typeface="Candara" panose="020E0502030303020204" pitchFamily="34" charset="0"/>
            </a:endParaRPr>
          </a:p>
          <a:p>
            <a:pPr marL="457200" lvl="1" indent="0">
              <a:buNone/>
            </a:pPr>
            <a:r>
              <a:rPr lang="en-US" sz="3500" b="1" dirty="0" smtClean="0">
                <a:latin typeface="Candara" panose="020E0502030303020204" pitchFamily="34" charset="0"/>
              </a:rPr>
              <a:t>2.  Community leader</a:t>
            </a:r>
          </a:p>
          <a:p>
            <a:pPr marL="457200" lvl="1" indent="0">
              <a:buNone/>
            </a:pPr>
            <a:endParaRPr lang="en-US" sz="3500" b="1" dirty="0">
              <a:latin typeface="Candara" panose="020E0502030303020204" pitchFamily="34" charset="0"/>
            </a:endParaRPr>
          </a:p>
          <a:p>
            <a:pPr marL="457200" lvl="1" indent="0">
              <a:buNone/>
            </a:pPr>
            <a:r>
              <a:rPr lang="en-US" sz="3500" b="1" dirty="0" smtClean="0">
                <a:latin typeface="Candara" panose="020E0502030303020204" pitchFamily="34" charset="0"/>
              </a:rPr>
              <a:t>3.  Educator</a:t>
            </a:r>
          </a:p>
          <a:p>
            <a:pPr marL="457200" lvl="1" indent="0">
              <a:buNone/>
            </a:pPr>
            <a:endParaRPr lang="en-US" sz="3500" b="1" dirty="0" smtClean="0">
              <a:latin typeface="Candara" panose="020E0502030303020204" pitchFamily="34" charset="0"/>
            </a:endParaRPr>
          </a:p>
          <a:p>
            <a:pPr marL="457200" lvl="1" indent="0">
              <a:buNone/>
            </a:pPr>
            <a:r>
              <a:rPr lang="en-US" sz="3500" b="1" dirty="0" smtClean="0">
                <a:latin typeface="Candara" panose="020E0502030303020204" pitchFamily="34" charset="0"/>
              </a:rPr>
              <a:t>4.  Volunteer</a:t>
            </a:r>
          </a:p>
          <a:p>
            <a:pPr marL="0" indent="0">
              <a:buNone/>
            </a:pPr>
            <a:endParaRPr lang="en-US" sz="4000" dirty="0"/>
          </a:p>
          <a:p>
            <a:pPr marL="0" indent="0">
              <a:buNone/>
            </a:pPr>
            <a:endParaRPr lang="en-US" sz="4000" dirty="0" smtClean="0"/>
          </a:p>
          <a:p>
            <a:pPr marL="0" indent="0">
              <a:buNone/>
            </a:pPr>
            <a:endParaRPr lang="en-US" sz="4000" dirty="0" smtClean="0"/>
          </a:p>
        </p:txBody>
      </p:sp>
    </p:spTree>
    <p:extLst>
      <p:ext uri="{BB962C8B-B14F-4D97-AF65-F5344CB8AC3E}">
        <p14:creationId xmlns:p14="http://schemas.microsoft.com/office/powerpoint/2010/main" val="2398357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rate with vegetables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922" y="221428"/>
            <a:ext cx="2862424" cy="19001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pass, Success, Dire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0043" y="2300065"/>
            <a:ext cx="3049174" cy="21608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amb, Spring, Nature, Anim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0653" y="4639372"/>
            <a:ext cx="2952693" cy="1968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9854787" y="3921426"/>
            <a:ext cx="2126452" cy="228390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4787" y="705861"/>
            <a:ext cx="2135124" cy="2674620"/>
          </a:xfrm>
          <a:prstGeom prst="rect">
            <a:avLst/>
          </a:prstGeom>
        </p:spPr>
      </p:pic>
      <p:sp>
        <p:nvSpPr>
          <p:cNvPr id="9" name="Title 1"/>
          <p:cNvSpPr txBox="1">
            <a:spLocks/>
          </p:cNvSpPr>
          <p:nvPr/>
        </p:nvSpPr>
        <p:spPr>
          <a:xfrm>
            <a:off x="323384" y="646370"/>
            <a:ext cx="5711967" cy="596146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100" b="1" dirty="0" smtClean="0">
                <a:latin typeface="Candara" panose="020E0502030303020204" pitchFamily="34" charset="0"/>
              </a:rPr>
              <a:t>Unit 1.0 </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r>
            <a:br>
              <a:rPr lang="en-US" dirty="0" smtClean="0">
                <a:latin typeface="Candara" panose="020E0502030303020204" pitchFamily="34" charset="0"/>
              </a:rPr>
            </a:br>
            <a:r>
              <a:rPr lang="en-US" sz="6200" b="1" dirty="0">
                <a:latin typeface="Candara" panose="020E0502030303020204" pitchFamily="34" charset="0"/>
              </a:rPr>
              <a:t>Mission and Vision: </a:t>
            </a:r>
            <a:br>
              <a:rPr lang="en-US" sz="6200" b="1" dirty="0">
                <a:latin typeface="Candara" panose="020E0502030303020204" pitchFamily="34" charset="0"/>
              </a:rPr>
            </a:br>
            <a:r>
              <a:rPr lang="en-US" sz="6200" b="1" dirty="0">
                <a:latin typeface="Candara" panose="020E0502030303020204" pitchFamily="34" charset="0"/>
              </a:rPr>
              <a:t>The Compass Charting Future Success</a:t>
            </a:r>
            <a:r>
              <a:rPr lang="en-US" dirty="0" smtClean="0">
                <a:latin typeface="Candara" panose="020E0502030303020204" pitchFamily="34" charset="0"/>
              </a:rPr>
              <a:t/>
            </a:r>
            <a:br>
              <a:rPr lang="en-US" dirty="0" smtClean="0">
                <a:latin typeface="Candara" panose="020E0502030303020204" pitchFamily="34" charset="0"/>
              </a:rPr>
            </a:br>
            <a:r>
              <a:rPr lang="en-US" dirty="0" smtClean="0">
                <a:latin typeface="Candara" panose="020E0502030303020204" pitchFamily="34" charset="0"/>
              </a:rPr>
              <a:t/>
            </a:r>
            <a:br>
              <a:rPr lang="en-US" dirty="0" smtClean="0">
                <a:latin typeface="Candara" panose="020E0502030303020204" pitchFamily="34" charset="0"/>
              </a:rPr>
            </a:br>
            <a:r>
              <a:rPr lang="en-US" sz="2400" i="1" dirty="0" smtClean="0">
                <a:latin typeface="Candara" panose="020E0502030303020204" pitchFamily="34" charset="0"/>
              </a:rPr>
              <a:t>This </a:t>
            </a:r>
            <a:r>
              <a:rPr lang="en-US" sz="2400" i="1" dirty="0" err="1" smtClean="0">
                <a:latin typeface="Candara" panose="020E0502030303020204" pitchFamily="34" charset="0"/>
              </a:rPr>
              <a:t>powerpoint</a:t>
            </a:r>
            <a:r>
              <a:rPr lang="en-US" sz="2400" i="1" dirty="0" smtClean="0">
                <a:latin typeface="Candara" panose="020E0502030303020204" pitchFamily="34" charset="0"/>
              </a:rPr>
              <a:t> presentation is a companion resource to the </a:t>
            </a:r>
            <a:r>
              <a:rPr lang="en-US" sz="2400" b="1" i="1" dirty="0" smtClean="0">
                <a:latin typeface="Candara" panose="020E0502030303020204" pitchFamily="34" charset="0"/>
              </a:rPr>
              <a:t>‘Baskets to Pallets Teaching Manual’</a:t>
            </a:r>
            <a:r>
              <a:rPr lang="en-US" sz="2400" i="1" dirty="0" smtClean="0">
                <a:latin typeface="Candara" panose="020E0502030303020204" pitchFamily="34" charset="0"/>
              </a:rPr>
              <a:t> available at </a:t>
            </a:r>
            <a:r>
              <a:rPr lang="en-US" sz="2400" i="1" dirty="0" smtClean="0">
                <a:latin typeface="Candara" panose="020E0502030303020204" pitchFamily="34" charset="0"/>
                <a:hlinkClick r:id="rId8" action="ppaction://hlinkfile"/>
              </a:rPr>
              <a:t>smallfarms.cornell.edu</a:t>
            </a:r>
            <a:r>
              <a:rPr lang="en-US" sz="2400" i="1" dirty="0" smtClean="0">
                <a:latin typeface="Candara" panose="020E0502030303020204" pitchFamily="34" charset="0"/>
              </a:rPr>
              <a:t>  </a:t>
            </a:r>
            <a:r>
              <a:rPr lang="en-US" sz="1650" i="1" dirty="0" smtClean="0">
                <a:latin typeface="Candara" panose="020E0502030303020204" pitchFamily="34" charset="0"/>
              </a:rPr>
              <a:t/>
            </a:r>
            <a:br>
              <a:rPr lang="en-US" sz="1650" i="1" dirty="0" smtClean="0">
                <a:latin typeface="Candara" panose="020E0502030303020204" pitchFamily="34" charset="0"/>
              </a:rPr>
            </a:br>
            <a:endParaRPr lang="en-US" sz="1650" i="1" dirty="0" smtClean="0">
              <a:latin typeface="Candara" panose="020E0502030303020204" pitchFamily="34" charset="0"/>
            </a:endParaRPr>
          </a:p>
          <a:p>
            <a:endParaRPr lang="en-US" sz="1650" i="1" dirty="0">
              <a:latin typeface="Candara" panose="020E0502030303020204" pitchFamily="34" charset="0"/>
            </a:endParaRPr>
          </a:p>
          <a:p>
            <a:r>
              <a:rPr lang="en-US" sz="2000" i="1" dirty="0" smtClean="0">
                <a:latin typeface="Candara" panose="020E0502030303020204" pitchFamily="34" charset="0"/>
              </a:rPr>
              <a:t>Please see ‘</a:t>
            </a:r>
            <a:r>
              <a:rPr lang="en-US" sz="2000" b="1" i="1" dirty="0" smtClean="0">
                <a:latin typeface="Candara" panose="020E0502030303020204" pitchFamily="34" charset="0"/>
              </a:rPr>
              <a:t>Module 1: Soft Skills</a:t>
            </a:r>
            <a:r>
              <a:rPr lang="en-US" sz="2000" i="1" dirty="0" smtClean="0">
                <a:latin typeface="Candara" panose="020E0502030303020204" pitchFamily="34" charset="0"/>
              </a:rPr>
              <a:t>’ for additional teaching resources.</a:t>
            </a:r>
            <a:endParaRPr lang="en-US" sz="2000" i="1" dirty="0">
              <a:latin typeface="Candara" panose="020E0502030303020204" pitchFamily="34" charset="0"/>
            </a:endParaRPr>
          </a:p>
        </p:txBody>
      </p:sp>
    </p:spTree>
    <p:extLst>
      <p:ext uri="{BB962C8B-B14F-4D97-AF65-F5344CB8AC3E}">
        <p14:creationId xmlns:p14="http://schemas.microsoft.com/office/powerpoint/2010/main" val="391792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4159" y="601709"/>
            <a:ext cx="5886450" cy="1325563"/>
          </a:xfrm>
        </p:spPr>
        <p:txBody>
          <a:bodyPr>
            <a:normAutofit/>
          </a:bodyPr>
          <a:lstStyle/>
          <a:p>
            <a:r>
              <a:rPr lang="en-US" dirty="0" smtClean="0">
                <a:latin typeface="Candara" panose="020E0502030303020204" pitchFamily="34" charset="0"/>
              </a:rPr>
              <a:t>CASE STUDY – Values?</a:t>
            </a:r>
            <a:br>
              <a:rPr lang="en-US" dirty="0" smtClean="0">
                <a:latin typeface="Candara" panose="020E0502030303020204" pitchFamily="34" charset="0"/>
              </a:rPr>
            </a:br>
            <a:r>
              <a:rPr lang="en-US" dirty="0">
                <a:latin typeface="Candara" panose="020E0502030303020204" pitchFamily="34" charset="0"/>
              </a:rPr>
              <a:t> </a:t>
            </a:r>
            <a:r>
              <a:rPr lang="en-US" dirty="0" smtClean="0">
                <a:latin typeface="Candara" panose="020E0502030303020204" pitchFamily="34" charset="0"/>
              </a:rPr>
              <a:t>     Great Meadow Farm</a:t>
            </a:r>
            <a:endParaRPr lang="en-US" dirty="0"/>
          </a:p>
        </p:txBody>
      </p:sp>
      <p:sp>
        <p:nvSpPr>
          <p:cNvPr id="6" name="Content Placeholder 5"/>
          <p:cNvSpPr>
            <a:spLocks noGrp="1"/>
          </p:cNvSpPr>
          <p:nvPr>
            <p:ph sz="half" idx="1"/>
          </p:nvPr>
        </p:nvSpPr>
        <p:spPr>
          <a:xfrm>
            <a:off x="8590650" y="2812936"/>
            <a:ext cx="2852058" cy="3396229"/>
          </a:xfrm>
        </p:spPr>
        <p:txBody>
          <a:bodyPr>
            <a:normAutofit fontScale="85000" lnSpcReduction="20000"/>
          </a:bodyPr>
          <a:lstStyle/>
          <a:p>
            <a:pPr marL="0" indent="0">
              <a:buNone/>
            </a:pPr>
            <a:r>
              <a:rPr lang="en-US" sz="4000" dirty="0" smtClean="0">
                <a:latin typeface="Candara" panose="020E0502030303020204" pitchFamily="34" charset="0"/>
              </a:rPr>
              <a:t>VALUES in the business?</a:t>
            </a:r>
          </a:p>
          <a:p>
            <a:pPr marL="0" indent="0">
              <a:buNone/>
            </a:pPr>
            <a:r>
              <a:rPr lang="en-US" sz="4000" dirty="0" smtClean="0">
                <a:latin typeface="Candara" panose="020E0502030303020204" pitchFamily="34" charset="0"/>
              </a:rPr>
              <a:t>1.</a:t>
            </a:r>
          </a:p>
          <a:p>
            <a:pPr marL="0" indent="0">
              <a:buNone/>
            </a:pPr>
            <a:endParaRPr lang="en-US" sz="4000" dirty="0">
              <a:latin typeface="Candara" panose="020E0502030303020204" pitchFamily="34" charset="0"/>
            </a:endParaRPr>
          </a:p>
          <a:p>
            <a:pPr marL="0" indent="0">
              <a:buNone/>
            </a:pPr>
            <a:r>
              <a:rPr lang="en-US" sz="4000" dirty="0" smtClean="0">
                <a:latin typeface="Candara" panose="020E0502030303020204" pitchFamily="34" charset="0"/>
              </a:rPr>
              <a:t>2.</a:t>
            </a:r>
          </a:p>
          <a:p>
            <a:pPr marL="0" indent="0">
              <a:buNone/>
            </a:pPr>
            <a:endParaRPr lang="en-US" sz="4000" dirty="0">
              <a:latin typeface="Candara" panose="020E0502030303020204" pitchFamily="34" charset="0"/>
            </a:endParaRPr>
          </a:p>
          <a:p>
            <a:pPr marL="0" indent="0">
              <a:buNone/>
            </a:pPr>
            <a:r>
              <a:rPr lang="en-US" sz="4000" dirty="0" smtClean="0">
                <a:latin typeface="Candara" panose="020E0502030303020204" pitchFamily="34" charset="0"/>
              </a:rPr>
              <a:t>3.</a:t>
            </a:r>
          </a:p>
          <a:p>
            <a:pPr marL="0" indent="0">
              <a:buNone/>
            </a:pPr>
            <a:endParaRPr lang="en-US" sz="4000" dirty="0"/>
          </a:p>
          <a:p>
            <a:pPr marL="0" indent="0">
              <a:buNone/>
            </a:pPr>
            <a:endParaRPr lang="en-US" sz="4000" dirty="0" smtClean="0"/>
          </a:p>
          <a:p>
            <a:pPr marL="0" indent="0">
              <a:buNone/>
            </a:pPr>
            <a:endParaRPr lang="en-US" sz="4000" dirty="0" smtClean="0"/>
          </a:p>
        </p:txBody>
      </p:sp>
      <p:sp>
        <p:nvSpPr>
          <p:cNvPr id="8" name="Content Placeholder 5"/>
          <p:cNvSpPr txBox="1">
            <a:spLocks/>
          </p:cNvSpPr>
          <p:nvPr/>
        </p:nvSpPr>
        <p:spPr>
          <a:xfrm>
            <a:off x="914400" y="2664348"/>
            <a:ext cx="5181600" cy="10808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Candara" panose="020E0502030303020204" pitchFamily="34" charset="0"/>
              </a:rPr>
              <a:t>PEOPLE</a:t>
            </a:r>
          </a:p>
          <a:p>
            <a:pPr lvl="1"/>
            <a:r>
              <a:rPr lang="en-US" dirty="0" smtClean="0">
                <a:latin typeface="Candara" panose="020E0502030303020204" pitchFamily="34" charset="0"/>
              </a:rPr>
              <a:t>Rich and Wendy</a:t>
            </a:r>
            <a:endParaRPr lang="en-US" dirty="0">
              <a:latin typeface="Candara" panose="020E0502030303020204" pitchFamily="34" charset="0"/>
            </a:endParaRPr>
          </a:p>
        </p:txBody>
      </p:sp>
      <p:pic>
        <p:nvPicPr>
          <p:cNvPr id="11" name="Picture 6" descr="Sheep, Lamb, Mammal, Farm, Agriculture, Wool,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173" y="4032018"/>
            <a:ext cx="3597728" cy="23984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6000" y="100693"/>
            <a:ext cx="3724480"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#3. </a:t>
            </a:r>
            <a:endParaRPr lang="en-US" sz="2800" i="1" u="sng" dirty="0">
              <a:latin typeface="Candara" panose="020E0502030303020204" pitchFamily="34" charset="0"/>
            </a:endParaRPr>
          </a:p>
        </p:txBody>
      </p:sp>
      <p:sp>
        <p:nvSpPr>
          <p:cNvPr id="9" name="Content Placeholder 5"/>
          <p:cNvSpPr>
            <a:spLocks noGrp="1"/>
          </p:cNvSpPr>
          <p:nvPr>
            <p:ph sz="half" idx="1"/>
          </p:nvPr>
        </p:nvSpPr>
        <p:spPr>
          <a:xfrm>
            <a:off x="4752525" y="2812937"/>
            <a:ext cx="2852058" cy="3396229"/>
          </a:xfrm>
        </p:spPr>
        <p:txBody>
          <a:bodyPr>
            <a:normAutofit fontScale="77500" lnSpcReduction="20000"/>
          </a:bodyPr>
          <a:lstStyle/>
          <a:p>
            <a:pPr marL="0" indent="0">
              <a:buNone/>
            </a:pPr>
            <a:r>
              <a:rPr lang="en-US" sz="4000" dirty="0" smtClean="0">
                <a:latin typeface="Candara" panose="020E0502030303020204" pitchFamily="34" charset="0"/>
              </a:rPr>
              <a:t>VALUES</a:t>
            </a:r>
            <a:r>
              <a:rPr lang="en-US" sz="4000" dirty="0">
                <a:latin typeface="Candara" panose="020E0502030303020204" pitchFamily="34" charset="0"/>
              </a:rPr>
              <a:t> </a:t>
            </a:r>
            <a:r>
              <a:rPr lang="en-US" sz="4000" u="sng" dirty="0" smtClean="0">
                <a:latin typeface="Candara" panose="020E0502030303020204" pitchFamily="34" charset="0"/>
              </a:rPr>
              <a:t>outside</a:t>
            </a:r>
            <a:r>
              <a:rPr lang="en-US" sz="4000" dirty="0" smtClean="0">
                <a:latin typeface="Candara" panose="020E0502030303020204" pitchFamily="34" charset="0"/>
              </a:rPr>
              <a:t> of the business?</a:t>
            </a:r>
          </a:p>
          <a:p>
            <a:pPr marL="0" indent="0">
              <a:buNone/>
            </a:pPr>
            <a:r>
              <a:rPr lang="en-US" sz="4000" dirty="0" smtClean="0">
                <a:latin typeface="Candara" panose="020E0502030303020204" pitchFamily="34" charset="0"/>
              </a:rPr>
              <a:t>1.</a:t>
            </a:r>
          </a:p>
          <a:p>
            <a:pPr marL="0" indent="0">
              <a:buNone/>
            </a:pPr>
            <a:endParaRPr lang="en-US" sz="4000" dirty="0">
              <a:latin typeface="Candara" panose="020E0502030303020204" pitchFamily="34" charset="0"/>
            </a:endParaRPr>
          </a:p>
          <a:p>
            <a:pPr marL="0" indent="0">
              <a:buNone/>
            </a:pPr>
            <a:r>
              <a:rPr lang="en-US" sz="4000" dirty="0" smtClean="0">
                <a:latin typeface="Candara" panose="020E0502030303020204" pitchFamily="34" charset="0"/>
              </a:rPr>
              <a:t>2.</a:t>
            </a:r>
          </a:p>
          <a:p>
            <a:pPr marL="0" indent="0">
              <a:buNone/>
            </a:pPr>
            <a:endParaRPr lang="en-US" sz="4000" dirty="0">
              <a:latin typeface="Candara" panose="020E0502030303020204" pitchFamily="34" charset="0"/>
            </a:endParaRPr>
          </a:p>
          <a:p>
            <a:pPr marL="0" indent="0">
              <a:buNone/>
            </a:pPr>
            <a:r>
              <a:rPr lang="en-US" sz="4000" dirty="0" smtClean="0">
                <a:latin typeface="Candara" panose="020E0502030303020204" pitchFamily="34" charset="0"/>
              </a:rPr>
              <a:t>3.</a:t>
            </a:r>
          </a:p>
          <a:p>
            <a:pPr marL="0" indent="0">
              <a:buNone/>
            </a:pPr>
            <a:endParaRPr lang="en-US" sz="4000" dirty="0"/>
          </a:p>
          <a:p>
            <a:pPr marL="0" indent="0">
              <a:buNone/>
            </a:pPr>
            <a:endParaRPr lang="en-US" sz="4000" dirty="0" smtClean="0"/>
          </a:p>
          <a:p>
            <a:pPr marL="0" indent="0">
              <a:buNone/>
            </a:pPr>
            <a:endParaRPr lang="en-US" sz="4000" dirty="0" smtClean="0"/>
          </a:p>
        </p:txBody>
      </p:sp>
    </p:spTree>
    <p:extLst>
      <p:ext uri="{BB962C8B-B14F-4D97-AF65-F5344CB8AC3E}">
        <p14:creationId xmlns:p14="http://schemas.microsoft.com/office/powerpoint/2010/main" val="2301087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0" y="868139"/>
            <a:ext cx="5970856" cy="1325563"/>
          </a:xfrm>
        </p:spPr>
        <p:txBody>
          <a:bodyPr>
            <a:normAutofit/>
          </a:bodyPr>
          <a:lstStyle/>
          <a:p>
            <a:r>
              <a:rPr lang="en-US" dirty="0" smtClean="0">
                <a:latin typeface="Candara" panose="020E0502030303020204" pitchFamily="34" charset="0"/>
              </a:rPr>
              <a:t>CASE STUDY – Values</a:t>
            </a:r>
            <a:r>
              <a:rPr lang="en-US" dirty="0">
                <a:latin typeface="Candara" panose="020E0502030303020204" pitchFamily="34" charset="0"/>
              </a:rPr>
              <a:t/>
            </a:r>
            <a:br>
              <a:rPr lang="en-US" dirty="0">
                <a:latin typeface="Candara" panose="020E0502030303020204" pitchFamily="34" charset="0"/>
              </a:rPr>
            </a:br>
            <a:r>
              <a:rPr lang="en-US" dirty="0" smtClean="0">
                <a:latin typeface="Candara" panose="020E0502030303020204" pitchFamily="34" charset="0"/>
              </a:rPr>
              <a:t>    Great Northern Farm</a:t>
            </a:r>
            <a:endParaRPr lang="en-US" dirty="0"/>
          </a:p>
        </p:txBody>
      </p:sp>
      <p:sp>
        <p:nvSpPr>
          <p:cNvPr id="6" name="Content Placeholder 5"/>
          <p:cNvSpPr>
            <a:spLocks noGrp="1"/>
          </p:cNvSpPr>
          <p:nvPr>
            <p:ph sz="half" idx="1"/>
          </p:nvPr>
        </p:nvSpPr>
        <p:spPr>
          <a:xfrm>
            <a:off x="6096000" y="2609522"/>
            <a:ext cx="5954486" cy="3861025"/>
          </a:xfrm>
        </p:spPr>
        <p:txBody>
          <a:bodyPr>
            <a:normAutofit/>
          </a:bodyPr>
          <a:lstStyle/>
          <a:p>
            <a:pPr marL="0" indent="0">
              <a:buNone/>
            </a:pPr>
            <a:r>
              <a:rPr lang="en-US" dirty="0" smtClean="0">
                <a:latin typeface="Candara" panose="020E0502030303020204" pitchFamily="34" charset="0"/>
              </a:rPr>
              <a:t>VALUES IN THE BUSINESS</a:t>
            </a:r>
          </a:p>
          <a:p>
            <a:pPr lvl="1"/>
            <a:r>
              <a:rPr lang="en-US" dirty="0" smtClean="0">
                <a:latin typeface="Candara" panose="020E0502030303020204" pitchFamily="34" charset="0"/>
              </a:rPr>
              <a:t>“Focused on providing a natural environment for livestock to develop at their own pace and foods that their bodies are built to utilize.”</a:t>
            </a:r>
          </a:p>
          <a:p>
            <a:pPr lvl="1"/>
            <a:r>
              <a:rPr lang="en-US" sz="2400" dirty="0" smtClean="0">
                <a:latin typeface="Candara" panose="020E0502030303020204" pitchFamily="34" charset="0"/>
              </a:rPr>
              <a:t>“We do the things that go along with sustainable agriculture, cover crops, crop rotations, that sort of thing.”</a:t>
            </a:r>
          </a:p>
          <a:p>
            <a:pPr lvl="1"/>
            <a:endParaRPr lang="en-US" sz="2400" dirty="0"/>
          </a:p>
        </p:txBody>
      </p:sp>
      <p:pic>
        <p:nvPicPr>
          <p:cNvPr id="11" name="Picture 6" descr="Sheep, Lamb, Mammal, Farm, Agriculture, Wool,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900" y="4963805"/>
            <a:ext cx="2567867" cy="17119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6000" y="100693"/>
            <a:ext cx="3724480"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#3. </a:t>
            </a:r>
            <a:endParaRPr lang="en-US" sz="2800" i="1" u="sng" dirty="0">
              <a:latin typeface="Candara" panose="020E0502030303020204" pitchFamily="34" charset="0"/>
            </a:endParaRPr>
          </a:p>
        </p:txBody>
      </p:sp>
      <p:sp>
        <p:nvSpPr>
          <p:cNvPr id="10" name="Content Placeholder 5"/>
          <p:cNvSpPr>
            <a:spLocks noGrp="1"/>
          </p:cNvSpPr>
          <p:nvPr>
            <p:ph sz="half" idx="1"/>
          </p:nvPr>
        </p:nvSpPr>
        <p:spPr>
          <a:xfrm>
            <a:off x="421758" y="2609522"/>
            <a:ext cx="5954486" cy="2281651"/>
          </a:xfrm>
        </p:spPr>
        <p:txBody>
          <a:bodyPr>
            <a:normAutofit/>
          </a:bodyPr>
          <a:lstStyle/>
          <a:p>
            <a:pPr marL="0" indent="0">
              <a:buNone/>
            </a:pPr>
            <a:r>
              <a:rPr lang="en-US" dirty="0" smtClean="0">
                <a:latin typeface="Candara" panose="020E0502030303020204" pitchFamily="34" charset="0"/>
              </a:rPr>
              <a:t>VALUES IN LIFE</a:t>
            </a:r>
          </a:p>
          <a:p>
            <a:pPr lvl="1"/>
            <a:r>
              <a:rPr lang="en-US" dirty="0" smtClean="0">
                <a:latin typeface="Candara" panose="020E0502030303020204" pitchFamily="34" charset="0"/>
              </a:rPr>
              <a:t>Respect each other’s skill sets.</a:t>
            </a:r>
          </a:p>
          <a:p>
            <a:pPr lvl="1"/>
            <a:r>
              <a:rPr lang="en-US" dirty="0" smtClean="0">
                <a:latin typeface="Candara" panose="020E0502030303020204" pitchFamily="34" charset="0"/>
              </a:rPr>
              <a:t>“Once animals get in your blood, you can’t get them out.”</a:t>
            </a:r>
          </a:p>
          <a:p>
            <a:pPr lvl="1"/>
            <a:r>
              <a:rPr lang="en-US" dirty="0" smtClean="0">
                <a:latin typeface="Candara" panose="020E0502030303020204" pitchFamily="34" charset="0"/>
              </a:rPr>
              <a:t>“We enjoy living in a rural area.”</a:t>
            </a:r>
          </a:p>
        </p:txBody>
      </p:sp>
    </p:spTree>
    <p:extLst>
      <p:ext uri="{BB962C8B-B14F-4D97-AF65-F5344CB8AC3E}">
        <p14:creationId xmlns:p14="http://schemas.microsoft.com/office/powerpoint/2010/main" val="1309724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231" y="709232"/>
            <a:ext cx="5977889" cy="1325563"/>
          </a:xfrm>
        </p:spPr>
        <p:txBody>
          <a:bodyPr>
            <a:normAutofit/>
          </a:bodyPr>
          <a:lstStyle/>
          <a:p>
            <a:r>
              <a:rPr lang="en-US" dirty="0" smtClean="0">
                <a:latin typeface="Candara" panose="020E0502030303020204" pitchFamily="34" charset="0"/>
              </a:rPr>
              <a:t>CASE STUDY– Goals? </a:t>
            </a:r>
            <a:br>
              <a:rPr lang="en-US" dirty="0" smtClean="0">
                <a:latin typeface="Candara" panose="020E0502030303020204" pitchFamily="34" charset="0"/>
              </a:rPr>
            </a:br>
            <a:r>
              <a:rPr lang="en-US" dirty="0">
                <a:latin typeface="Candara" panose="020E0502030303020204" pitchFamily="34" charset="0"/>
              </a:rPr>
              <a:t> </a:t>
            </a:r>
            <a:r>
              <a:rPr lang="en-US" dirty="0" smtClean="0">
                <a:latin typeface="Candara" panose="020E0502030303020204" pitchFamily="34" charset="0"/>
              </a:rPr>
              <a:t>     Great Northern Farm</a:t>
            </a:r>
            <a:endParaRPr lang="en-US" dirty="0"/>
          </a:p>
        </p:txBody>
      </p:sp>
      <p:sp>
        <p:nvSpPr>
          <p:cNvPr id="6" name="Content Placeholder 5"/>
          <p:cNvSpPr>
            <a:spLocks noGrp="1"/>
          </p:cNvSpPr>
          <p:nvPr>
            <p:ph sz="half" idx="1"/>
          </p:nvPr>
        </p:nvSpPr>
        <p:spPr>
          <a:xfrm>
            <a:off x="7805444" y="3200974"/>
            <a:ext cx="3887446" cy="3316784"/>
          </a:xfrm>
        </p:spPr>
        <p:txBody>
          <a:bodyPr>
            <a:normAutofit/>
          </a:bodyPr>
          <a:lstStyle/>
          <a:p>
            <a:pPr marL="0" indent="0">
              <a:buNone/>
            </a:pPr>
            <a:r>
              <a:rPr lang="en-US" sz="3600" dirty="0" smtClean="0">
                <a:latin typeface="Candara" panose="020E0502030303020204" pitchFamily="34" charset="0"/>
              </a:rPr>
              <a:t>BUSINESS GOALS:</a:t>
            </a:r>
          </a:p>
          <a:p>
            <a:pPr marL="0" indent="0" algn="ctr">
              <a:buNone/>
            </a:pPr>
            <a:r>
              <a:rPr lang="en-US" sz="3600" dirty="0" smtClean="0">
                <a:latin typeface="Candara" panose="020E0502030303020204" pitchFamily="34" charset="0"/>
              </a:rPr>
              <a:t>(S.M.A.R.T.)</a:t>
            </a:r>
          </a:p>
          <a:p>
            <a:pPr marL="1200150" lvl="1" indent="-742950">
              <a:buFont typeface="+mj-lt"/>
              <a:buAutoNum type="arabicPeriod"/>
            </a:pPr>
            <a:r>
              <a:rPr lang="en-US" sz="3600" dirty="0" smtClean="0">
                <a:latin typeface="Candara" panose="020E0502030303020204" pitchFamily="34" charset="0"/>
              </a:rPr>
              <a:t>?</a:t>
            </a:r>
          </a:p>
          <a:p>
            <a:pPr marL="1200150" lvl="1" indent="-742950">
              <a:buFont typeface="+mj-lt"/>
              <a:buAutoNum type="arabicPeriod"/>
            </a:pPr>
            <a:r>
              <a:rPr lang="en-US" sz="3600" dirty="0" smtClean="0">
                <a:latin typeface="Candara" panose="020E0502030303020204" pitchFamily="34" charset="0"/>
              </a:rPr>
              <a:t>?</a:t>
            </a:r>
          </a:p>
          <a:p>
            <a:pPr marL="1200150" lvl="1" indent="-742950">
              <a:buFont typeface="+mj-lt"/>
              <a:buAutoNum type="arabicPeriod"/>
            </a:pPr>
            <a:r>
              <a:rPr lang="en-US" sz="3600" dirty="0" smtClean="0"/>
              <a:t>?</a:t>
            </a:r>
            <a:endParaRPr lang="en-US" sz="3600" dirty="0"/>
          </a:p>
        </p:txBody>
      </p:sp>
      <p:sp>
        <p:nvSpPr>
          <p:cNvPr id="9" name="Content Placeholder 5"/>
          <p:cNvSpPr txBox="1">
            <a:spLocks/>
          </p:cNvSpPr>
          <p:nvPr/>
        </p:nvSpPr>
        <p:spPr>
          <a:xfrm>
            <a:off x="3749040" y="3741026"/>
            <a:ext cx="3490344" cy="23492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latin typeface="Candara" panose="020E0502030303020204" pitchFamily="34" charset="0"/>
              </a:rPr>
              <a:t>LIFE GOAL(S):</a:t>
            </a:r>
          </a:p>
          <a:p>
            <a:pPr marL="971550" lvl="1" indent="-514350">
              <a:buFont typeface="+mj-lt"/>
              <a:buAutoNum type="arabicPeriod"/>
            </a:pPr>
            <a:r>
              <a:rPr lang="en-US" sz="3600" dirty="0" smtClean="0">
                <a:latin typeface="Candara" panose="020E0502030303020204" pitchFamily="34" charset="0"/>
              </a:rPr>
              <a:t>?</a:t>
            </a:r>
          </a:p>
          <a:p>
            <a:pPr marL="971550" lvl="1" indent="-514350">
              <a:buFont typeface="+mj-lt"/>
              <a:buAutoNum type="arabicPeriod"/>
            </a:pPr>
            <a:r>
              <a:rPr lang="en-US" sz="3600" dirty="0">
                <a:latin typeface="Candara" panose="020E0502030303020204" pitchFamily="34" charset="0"/>
              </a:rPr>
              <a:t>?</a:t>
            </a:r>
          </a:p>
          <a:p>
            <a:pPr marL="971550" lvl="1" indent="-514350">
              <a:buFont typeface="+mj-lt"/>
              <a:buAutoNum type="arabicPeriod"/>
            </a:pPr>
            <a:r>
              <a:rPr lang="en-US" sz="3600" dirty="0" smtClean="0">
                <a:latin typeface="Candara" panose="020E0502030303020204" pitchFamily="34" charset="0"/>
              </a:rPr>
              <a:t>?</a:t>
            </a:r>
          </a:p>
        </p:txBody>
      </p:sp>
      <p:pic>
        <p:nvPicPr>
          <p:cNvPr id="11" name="Picture 6" descr="Sheep, Lamb, Mammal, Farm, Agriculture, Wool,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80" y="3983882"/>
            <a:ext cx="2626451" cy="17509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6000" y="100693"/>
            <a:ext cx="3633040"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#4. </a:t>
            </a:r>
            <a:endParaRPr lang="en-US" sz="2800" i="1" u="sng" dirty="0">
              <a:latin typeface="Candara" panose="020E0502030303020204" pitchFamily="34" charset="0"/>
            </a:endParaRPr>
          </a:p>
        </p:txBody>
      </p:sp>
    </p:spTree>
    <p:extLst>
      <p:ext uri="{BB962C8B-B14F-4D97-AF65-F5344CB8AC3E}">
        <p14:creationId xmlns:p14="http://schemas.microsoft.com/office/powerpoint/2010/main" val="412923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94" y="836615"/>
            <a:ext cx="6595110" cy="1325563"/>
          </a:xfrm>
        </p:spPr>
        <p:txBody>
          <a:bodyPr>
            <a:normAutofit/>
          </a:bodyPr>
          <a:lstStyle/>
          <a:p>
            <a:r>
              <a:rPr lang="en-US" sz="4000" dirty="0" smtClean="0">
                <a:latin typeface="Candara" panose="020E0502030303020204" pitchFamily="34" charset="0"/>
              </a:rPr>
              <a:t>CASE STUDY– Goals </a:t>
            </a:r>
            <a:br>
              <a:rPr lang="en-US" sz="4000" dirty="0" smtClean="0">
                <a:latin typeface="Candara" panose="020E0502030303020204" pitchFamily="34" charset="0"/>
              </a:rPr>
            </a:br>
            <a:r>
              <a:rPr lang="en-US" sz="4000" dirty="0">
                <a:latin typeface="Candara" panose="020E0502030303020204" pitchFamily="34" charset="0"/>
              </a:rPr>
              <a:t> </a:t>
            </a:r>
            <a:r>
              <a:rPr lang="en-US" sz="4000" dirty="0" smtClean="0">
                <a:latin typeface="Candara" panose="020E0502030303020204" pitchFamily="34" charset="0"/>
              </a:rPr>
              <a:t>     Great Northern Farm</a:t>
            </a:r>
            <a:endParaRPr lang="en-US" sz="4000" dirty="0"/>
          </a:p>
        </p:txBody>
      </p:sp>
      <p:sp>
        <p:nvSpPr>
          <p:cNvPr id="6" name="Content Placeholder 5"/>
          <p:cNvSpPr>
            <a:spLocks noGrp="1"/>
          </p:cNvSpPr>
          <p:nvPr>
            <p:ph sz="half" idx="1"/>
          </p:nvPr>
        </p:nvSpPr>
        <p:spPr>
          <a:xfrm>
            <a:off x="707361" y="2660369"/>
            <a:ext cx="4753970" cy="1921414"/>
          </a:xfrm>
        </p:spPr>
        <p:txBody>
          <a:bodyPr>
            <a:normAutofit lnSpcReduction="10000"/>
          </a:bodyPr>
          <a:lstStyle/>
          <a:p>
            <a:pPr marL="0" indent="0">
              <a:buNone/>
            </a:pPr>
            <a:r>
              <a:rPr lang="en-US" sz="3600" dirty="0" smtClean="0">
                <a:latin typeface="Candara" panose="020E0502030303020204" pitchFamily="34" charset="0"/>
              </a:rPr>
              <a:t>LIFE GOAL</a:t>
            </a:r>
          </a:p>
          <a:p>
            <a:pPr marL="1200150" lvl="1" indent="-742950">
              <a:buFont typeface="+mj-lt"/>
              <a:buAutoNum type="arabicPeriod"/>
            </a:pPr>
            <a:r>
              <a:rPr lang="en-US" sz="3600" dirty="0" smtClean="0">
                <a:latin typeface="Candara" panose="020E0502030303020204" pitchFamily="34" charset="0"/>
              </a:rPr>
              <a:t>“Slow down and smell the roses of rural living.”</a:t>
            </a:r>
          </a:p>
          <a:p>
            <a:pPr lvl="1"/>
            <a:endParaRPr lang="en-US" sz="3600" dirty="0"/>
          </a:p>
        </p:txBody>
      </p:sp>
      <p:pic>
        <p:nvPicPr>
          <p:cNvPr id="11" name="Picture 6" descr="Sheep, Lamb, Mammal, Farm, Agriculture, Wool,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9480" y="3706299"/>
            <a:ext cx="2626451" cy="175096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6000" y="100693"/>
            <a:ext cx="3815920"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#4. </a:t>
            </a:r>
            <a:endParaRPr lang="en-US" sz="2800" i="1" u="sng" dirty="0">
              <a:latin typeface="Candara" panose="020E0502030303020204" pitchFamily="34" charset="0"/>
            </a:endParaRPr>
          </a:p>
        </p:txBody>
      </p:sp>
      <p:sp>
        <p:nvSpPr>
          <p:cNvPr id="13" name="Content Placeholder 5"/>
          <p:cNvSpPr>
            <a:spLocks noGrp="1"/>
          </p:cNvSpPr>
          <p:nvPr>
            <p:ph sz="half" idx="1"/>
          </p:nvPr>
        </p:nvSpPr>
        <p:spPr>
          <a:xfrm>
            <a:off x="7578213" y="2618324"/>
            <a:ext cx="4214583" cy="1963459"/>
          </a:xfrm>
        </p:spPr>
        <p:txBody>
          <a:bodyPr>
            <a:normAutofit fontScale="85000" lnSpcReduction="20000"/>
          </a:bodyPr>
          <a:lstStyle/>
          <a:p>
            <a:pPr marL="0" indent="0">
              <a:buNone/>
            </a:pPr>
            <a:r>
              <a:rPr lang="en-US" sz="3600" dirty="0" smtClean="0">
                <a:latin typeface="Candara" panose="020E0502030303020204" pitchFamily="34" charset="0"/>
              </a:rPr>
              <a:t>BUSINESS GOALS</a:t>
            </a:r>
          </a:p>
          <a:p>
            <a:pPr marL="1200150" lvl="1" indent="-742950">
              <a:buFont typeface="+mj-lt"/>
              <a:buAutoNum type="arabicPeriod"/>
            </a:pPr>
            <a:r>
              <a:rPr lang="en-US" sz="3600" dirty="0" smtClean="0">
                <a:latin typeface="Candara" panose="020E0502030303020204" pitchFamily="34" charset="0"/>
              </a:rPr>
              <a:t>Less direct marketing</a:t>
            </a:r>
          </a:p>
          <a:p>
            <a:pPr marL="1200150" lvl="1" indent="-742950">
              <a:buFont typeface="+mj-lt"/>
              <a:buAutoNum type="arabicPeriod"/>
            </a:pPr>
            <a:r>
              <a:rPr lang="en-US" sz="3600" dirty="0" smtClean="0">
                <a:latin typeface="Candara" panose="020E0502030303020204" pitchFamily="34" charset="0"/>
              </a:rPr>
              <a:t>More wholesale marketing</a:t>
            </a:r>
          </a:p>
          <a:p>
            <a:pPr marL="457200" lvl="1" indent="0">
              <a:buNone/>
            </a:pPr>
            <a:endParaRPr lang="en-US" sz="3600" dirty="0"/>
          </a:p>
        </p:txBody>
      </p:sp>
      <p:pic>
        <p:nvPicPr>
          <p:cNvPr id="14" name="Picture 6" descr="Sheep, Lamb, Mammal, Farm, Agriculture, Wool,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6371" y="4581783"/>
            <a:ext cx="2626451" cy="175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59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33" y="720778"/>
            <a:ext cx="6595110" cy="1325563"/>
          </a:xfrm>
        </p:spPr>
        <p:txBody>
          <a:bodyPr>
            <a:normAutofit/>
          </a:bodyPr>
          <a:lstStyle/>
          <a:p>
            <a:r>
              <a:rPr lang="en-US" sz="4000" dirty="0" smtClean="0">
                <a:latin typeface="Candara" panose="020E0502030303020204" pitchFamily="34" charset="0"/>
              </a:rPr>
              <a:t>CASE STUDY– Goals </a:t>
            </a:r>
            <a:br>
              <a:rPr lang="en-US" sz="4000" dirty="0" smtClean="0">
                <a:latin typeface="Candara" panose="020E0502030303020204" pitchFamily="34" charset="0"/>
              </a:rPr>
            </a:br>
            <a:r>
              <a:rPr lang="en-US" sz="4000" dirty="0">
                <a:latin typeface="Candara" panose="020E0502030303020204" pitchFamily="34" charset="0"/>
              </a:rPr>
              <a:t> </a:t>
            </a:r>
            <a:r>
              <a:rPr lang="en-US" sz="4000" dirty="0" smtClean="0">
                <a:latin typeface="Candara" panose="020E0502030303020204" pitchFamily="34" charset="0"/>
              </a:rPr>
              <a:t>     Great Northern Farm</a:t>
            </a:r>
            <a:endParaRPr lang="en-US" sz="4000" dirty="0"/>
          </a:p>
        </p:txBody>
      </p:sp>
      <p:sp>
        <p:nvSpPr>
          <p:cNvPr id="6" name="Content Placeholder 5"/>
          <p:cNvSpPr>
            <a:spLocks noGrp="1"/>
          </p:cNvSpPr>
          <p:nvPr>
            <p:ph sz="half" idx="1"/>
          </p:nvPr>
        </p:nvSpPr>
        <p:spPr>
          <a:xfrm>
            <a:off x="211542" y="2067363"/>
            <a:ext cx="4753970" cy="1921414"/>
          </a:xfrm>
        </p:spPr>
        <p:txBody>
          <a:bodyPr>
            <a:normAutofit lnSpcReduction="10000"/>
          </a:bodyPr>
          <a:lstStyle/>
          <a:p>
            <a:pPr marL="0" indent="0">
              <a:buNone/>
            </a:pPr>
            <a:r>
              <a:rPr lang="en-US" sz="3600" dirty="0" smtClean="0">
                <a:latin typeface="Candara" panose="020E0502030303020204" pitchFamily="34" charset="0"/>
              </a:rPr>
              <a:t>LIFE GOAL</a:t>
            </a:r>
          </a:p>
          <a:p>
            <a:pPr marL="1200150" lvl="1" indent="-742950">
              <a:buFont typeface="+mj-lt"/>
              <a:buAutoNum type="arabicPeriod"/>
            </a:pPr>
            <a:r>
              <a:rPr lang="en-US" sz="3600" dirty="0" smtClean="0">
                <a:latin typeface="Candara" panose="020E0502030303020204" pitchFamily="34" charset="0"/>
              </a:rPr>
              <a:t>“Slow down and smell the roses of rural living.”</a:t>
            </a:r>
          </a:p>
          <a:p>
            <a:pPr lvl="1"/>
            <a:endParaRPr lang="en-US" sz="3600" dirty="0"/>
          </a:p>
        </p:txBody>
      </p:sp>
      <p:sp>
        <p:nvSpPr>
          <p:cNvPr id="10" name="Rectangle 9"/>
          <p:cNvSpPr/>
          <p:nvPr/>
        </p:nvSpPr>
        <p:spPr>
          <a:xfrm>
            <a:off x="2886238" y="5763615"/>
            <a:ext cx="7075714" cy="830997"/>
          </a:xfrm>
          <a:prstGeom prst="rect">
            <a:avLst/>
          </a:prstGeom>
          <a:solidFill>
            <a:schemeClr val="accent4">
              <a:lumMod val="60000"/>
              <a:lumOff val="40000"/>
            </a:schemeClr>
          </a:solidFill>
        </p:spPr>
        <p:txBody>
          <a:bodyPr wrap="square">
            <a:spAutoFit/>
          </a:bodyPr>
          <a:lstStyle/>
          <a:p>
            <a:pPr lvl="1"/>
            <a:r>
              <a:rPr lang="en-US" sz="2400" i="1" dirty="0" smtClean="0">
                <a:latin typeface="Candara" panose="020E0502030303020204" pitchFamily="34" charset="0"/>
              </a:rPr>
              <a:t>“A farm business that provides a good return and allows us to enjoy a rural lifestyle.” </a:t>
            </a:r>
            <a:r>
              <a:rPr lang="en-US" sz="2400" dirty="0" smtClean="0">
                <a:latin typeface="Candara" panose="020E0502030303020204" pitchFamily="34" charset="0"/>
              </a:rPr>
              <a:t>- Rich</a:t>
            </a:r>
            <a:endParaRPr lang="en-US" sz="2400" dirty="0">
              <a:latin typeface="Candara" panose="020E0502030303020204" pitchFamily="34" charset="0"/>
            </a:endParaRPr>
          </a:p>
        </p:txBody>
      </p:sp>
      <p:sp>
        <p:nvSpPr>
          <p:cNvPr id="12" name="TextBox 11"/>
          <p:cNvSpPr txBox="1"/>
          <p:nvPr/>
        </p:nvSpPr>
        <p:spPr>
          <a:xfrm>
            <a:off x="116000" y="100693"/>
            <a:ext cx="3815920"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#4. </a:t>
            </a:r>
            <a:endParaRPr lang="en-US" sz="2800" i="1" u="sng" dirty="0">
              <a:latin typeface="Candara" panose="020E0502030303020204" pitchFamily="34" charset="0"/>
            </a:endParaRPr>
          </a:p>
        </p:txBody>
      </p:sp>
      <p:sp>
        <p:nvSpPr>
          <p:cNvPr id="13" name="Content Placeholder 5"/>
          <p:cNvSpPr>
            <a:spLocks noGrp="1"/>
          </p:cNvSpPr>
          <p:nvPr>
            <p:ph sz="half" idx="1"/>
          </p:nvPr>
        </p:nvSpPr>
        <p:spPr>
          <a:xfrm>
            <a:off x="7854660" y="2046341"/>
            <a:ext cx="4214583" cy="1963459"/>
          </a:xfrm>
        </p:spPr>
        <p:txBody>
          <a:bodyPr>
            <a:normAutofit fontScale="85000" lnSpcReduction="20000"/>
          </a:bodyPr>
          <a:lstStyle/>
          <a:p>
            <a:pPr marL="0" indent="0">
              <a:buNone/>
            </a:pPr>
            <a:r>
              <a:rPr lang="en-US" sz="3600" dirty="0" smtClean="0">
                <a:latin typeface="Candara" panose="020E0502030303020204" pitchFamily="34" charset="0"/>
              </a:rPr>
              <a:t>BUSINESS GOALS</a:t>
            </a:r>
          </a:p>
          <a:p>
            <a:pPr marL="1200150" lvl="1" indent="-742950">
              <a:buFont typeface="+mj-lt"/>
              <a:buAutoNum type="arabicPeriod"/>
            </a:pPr>
            <a:r>
              <a:rPr lang="en-US" sz="3600" dirty="0" smtClean="0">
                <a:latin typeface="Candara" panose="020E0502030303020204" pitchFamily="34" charset="0"/>
              </a:rPr>
              <a:t>Less direct marketing</a:t>
            </a:r>
          </a:p>
          <a:p>
            <a:pPr marL="1200150" lvl="1" indent="-742950">
              <a:buFont typeface="+mj-lt"/>
              <a:buAutoNum type="arabicPeriod"/>
            </a:pPr>
            <a:r>
              <a:rPr lang="en-US" sz="3600" dirty="0" smtClean="0">
                <a:latin typeface="Candara" panose="020E0502030303020204" pitchFamily="34" charset="0"/>
              </a:rPr>
              <a:t>More wholesale marketing</a:t>
            </a:r>
          </a:p>
          <a:p>
            <a:pPr marL="457200" lvl="1" indent="0">
              <a:buNone/>
            </a:pPr>
            <a:endParaRPr lang="en-US" sz="3600" dirty="0"/>
          </a:p>
        </p:txBody>
      </p:sp>
      <p:sp>
        <p:nvSpPr>
          <p:cNvPr id="3" name="Isosceles Triangle 2"/>
          <p:cNvSpPr/>
          <p:nvPr/>
        </p:nvSpPr>
        <p:spPr>
          <a:xfrm rot="10800000">
            <a:off x="4031768" y="3928778"/>
            <a:ext cx="4784654" cy="1711771"/>
          </a:xfrm>
          <a:prstGeom prst="triangl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23088" y="4147822"/>
            <a:ext cx="1670657" cy="923330"/>
          </a:xfrm>
          <a:prstGeom prst="rect">
            <a:avLst/>
          </a:prstGeom>
          <a:noFill/>
        </p:spPr>
        <p:txBody>
          <a:bodyPr wrap="square" rtlCol="0">
            <a:spAutoFit/>
          </a:bodyPr>
          <a:lstStyle/>
          <a:p>
            <a:r>
              <a:rPr lang="en-US" dirty="0" smtClean="0"/>
              <a:t>The merger of</a:t>
            </a:r>
          </a:p>
          <a:p>
            <a:r>
              <a:rPr lang="en-US" dirty="0" smtClean="0"/>
              <a:t> life goals and </a:t>
            </a:r>
          </a:p>
          <a:p>
            <a:r>
              <a:rPr lang="en-US" dirty="0" smtClean="0"/>
              <a:t>business goals.</a:t>
            </a:r>
            <a:endParaRPr lang="en-US" dirty="0"/>
          </a:p>
        </p:txBody>
      </p:sp>
    </p:spTree>
    <p:extLst>
      <p:ext uri="{BB962C8B-B14F-4D97-AF65-F5344CB8AC3E}">
        <p14:creationId xmlns:p14="http://schemas.microsoft.com/office/powerpoint/2010/main" val="3184240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8" y="1079231"/>
            <a:ext cx="12200588" cy="799126"/>
          </a:xfrm>
          <a:solidFill>
            <a:schemeClr val="accent2">
              <a:lumMod val="20000"/>
              <a:lumOff val="80000"/>
            </a:schemeClr>
          </a:solidFill>
        </p:spPr>
        <p:txBody>
          <a:bodyPr>
            <a:noAutofit/>
          </a:bodyPr>
          <a:lstStyle/>
          <a:p>
            <a:pPr algn="ctr"/>
            <a:r>
              <a:rPr lang="en-US" sz="2500" b="1" dirty="0" smtClean="0">
                <a:latin typeface="Candara" panose="020E0502030303020204" pitchFamily="34" charset="0"/>
              </a:rPr>
              <a:t>THE MISSION STATEMENT IS CREATED BY ANSWERING THE FOLLOWING QUESTIONS:</a:t>
            </a:r>
            <a:endParaRPr lang="en-US" sz="2500" b="1" dirty="0">
              <a:latin typeface="Candara" panose="020E0502030303020204" pitchFamily="34" charset="0"/>
            </a:endParaRPr>
          </a:p>
        </p:txBody>
      </p:sp>
      <p:sp>
        <p:nvSpPr>
          <p:cNvPr id="5" name="Content Placeholder 4"/>
          <p:cNvSpPr>
            <a:spLocks noGrp="1"/>
          </p:cNvSpPr>
          <p:nvPr>
            <p:ph sz="half" idx="2"/>
          </p:nvPr>
        </p:nvSpPr>
        <p:spPr>
          <a:xfrm>
            <a:off x="378564" y="2264399"/>
            <a:ext cx="5157787" cy="4349051"/>
          </a:xfrm>
        </p:spPr>
        <p:txBody>
          <a:bodyPr>
            <a:normAutofit/>
          </a:bodyPr>
          <a:lstStyle/>
          <a:p>
            <a:r>
              <a:rPr lang="en-US" dirty="0" smtClean="0">
                <a:latin typeface="Candara" panose="020E0502030303020204" pitchFamily="34" charset="0"/>
              </a:rPr>
              <a:t>What is the present business purpose?</a:t>
            </a:r>
          </a:p>
          <a:p>
            <a:r>
              <a:rPr lang="en-US" dirty="0" smtClean="0">
                <a:latin typeface="Candara" panose="020E0502030303020204" pitchFamily="34" charset="0"/>
              </a:rPr>
              <a:t>What is the objective to serve customer needs?</a:t>
            </a:r>
          </a:p>
          <a:p>
            <a:r>
              <a:rPr lang="en-US" dirty="0" smtClean="0">
                <a:latin typeface="Candara" panose="020E0502030303020204" pitchFamily="34" charset="0"/>
              </a:rPr>
              <a:t>How </a:t>
            </a:r>
            <a:r>
              <a:rPr lang="en-US" dirty="0">
                <a:latin typeface="Candara" panose="020E0502030303020204" pitchFamily="34" charset="0"/>
              </a:rPr>
              <a:t>do you get to where you want to </a:t>
            </a:r>
            <a:r>
              <a:rPr lang="en-US" dirty="0" smtClean="0">
                <a:latin typeface="Candara" panose="020E0502030303020204" pitchFamily="34" charset="0"/>
              </a:rPr>
              <a:t>go?</a:t>
            </a:r>
            <a:endParaRPr lang="en-US" dirty="0">
              <a:latin typeface="Candara" panose="020E0502030303020204" pitchFamily="34" charset="0"/>
            </a:endParaRPr>
          </a:p>
          <a:p>
            <a:r>
              <a:rPr lang="en-US" dirty="0">
                <a:latin typeface="Candara" panose="020E0502030303020204" pitchFamily="34" charset="0"/>
              </a:rPr>
              <a:t>What is the primary </a:t>
            </a:r>
            <a:r>
              <a:rPr lang="en-US" dirty="0" smtClean="0">
                <a:latin typeface="Candara" panose="020E0502030303020204" pitchFamily="34" charset="0"/>
              </a:rPr>
              <a:t>lifestyle objective  </a:t>
            </a:r>
            <a:r>
              <a:rPr lang="en-US" dirty="0">
                <a:latin typeface="Candara" panose="020E0502030303020204" pitchFamily="34" charset="0"/>
              </a:rPr>
              <a:t>for the owners?</a:t>
            </a:r>
          </a:p>
          <a:p>
            <a:endParaRPr lang="en-US" dirty="0"/>
          </a:p>
        </p:txBody>
      </p:sp>
      <p:sp>
        <p:nvSpPr>
          <p:cNvPr id="7" name="Content Placeholder 6"/>
          <p:cNvSpPr>
            <a:spLocks noGrp="1"/>
          </p:cNvSpPr>
          <p:nvPr>
            <p:ph sz="quarter" idx="4"/>
          </p:nvPr>
        </p:nvSpPr>
        <p:spPr>
          <a:xfrm>
            <a:off x="6834187" y="2247490"/>
            <a:ext cx="5357813" cy="3928534"/>
          </a:xfrm>
        </p:spPr>
        <p:txBody>
          <a:bodyPr>
            <a:noAutofit/>
          </a:bodyPr>
          <a:lstStyle/>
          <a:p>
            <a:r>
              <a:rPr lang="en-US" dirty="0" smtClean="0"/>
              <a:t>?</a:t>
            </a:r>
          </a:p>
          <a:p>
            <a:pPr marL="0" indent="0">
              <a:buNone/>
            </a:pPr>
            <a:endParaRPr lang="en-US" dirty="0" smtClean="0"/>
          </a:p>
          <a:p>
            <a:r>
              <a:rPr lang="en-US" dirty="0" smtClean="0"/>
              <a:t>?</a:t>
            </a:r>
          </a:p>
          <a:p>
            <a:endParaRPr lang="en-US" sz="1050" dirty="0" smtClean="0"/>
          </a:p>
          <a:p>
            <a:endParaRPr lang="en-US" sz="900" dirty="0" smtClean="0"/>
          </a:p>
          <a:p>
            <a:r>
              <a:rPr lang="en-US" dirty="0" smtClean="0"/>
              <a:t>?</a:t>
            </a:r>
          </a:p>
          <a:p>
            <a:pPr marL="0" indent="0">
              <a:buNone/>
            </a:pPr>
            <a:endParaRPr lang="en-US" dirty="0" smtClean="0"/>
          </a:p>
          <a:p>
            <a:r>
              <a:rPr lang="en-US" dirty="0" smtClean="0"/>
              <a:t>?</a:t>
            </a:r>
            <a:endParaRPr lang="en-US" dirty="0"/>
          </a:p>
        </p:txBody>
      </p:sp>
      <p:sp>
        <p:nvSpPr>
          <p:cNvPr id="3" name="Right Arrow 2"/>
          <p:cNvSpPr/>
          <p:nvPr/>
        </p:nvSpPr>
        <p:spPr>
          <a:xfrm>
            <a:off x="5536351" y="4433641"/>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5486446" y="3447568"/>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486446" y="2382730"/>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443166" y="5360259"/>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17371" y="101380"/>
            <a:ext cx="3791689"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#5. </a:t>
            </a:r>
            <a:endParaRPr lang="en-US" sz="2800" i="1" u="sng" dirty="0">
              <a:latin typeface="Candara" panose="020E0502030303020204" pitchFamily="34" charset="0"/>
            </a:endParaRPr>
          </a:p>
        </p:txBody>
      </p:sp>
    </p:spTree>
    <p:extLst>
      <p:ext uri="{BB962C8B-B14F-4D97-AF65-F5344CB8AC3E}">
        <p14:creationId xmlns:p14="http://schemas.microsoft.com/office/powerpoint/2010/main" val="871107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97472"/>
            <a:ext cx="12192000" cy="799126"/>
          </a:xfrm>
          <a:solidFill>
            <a:schemeClr val="accent2">
              <a:lumMod val="20000"/>
              <a:lumOff val="80000"/>
            </a:schemeClr>
          </a:solidFill>
        </p:spPr>
        <p:txBody>
          <a:bodyPr>
            <a:noAutofit/>
          </a:bodyPr>
          <a:lstStyle/>
          <a:p>
            <a:pPr algn="ctr"/>
            <a:r>
              <a:rPr lang="en-US" sz="2500" b="1" dirty="0" smtClean="0">
                <a:latin typeface="Candara" panose="020E0502030303020204" pitchFamily="34" charset="0"/>
              </a:rPr>
              <a:t>THE MISSION STATEMENT IS CREATED BY ANSWERING THE FOLLOWING QUESTIONS:</a:t>
            </a:r>
            <a:endParaRPr lang="en-US" sz="2500" b="1" dirty="0">
              <a:latin typeface="Candara" panose="020E0502030303020204" pitchFamily="34" charset="0"/>
            </a:endParaRPr>
          </a:p>
        </p:txBody>
      </p:sp>
      <p:sp>
        <p:nvSpPr>
          <p:cNvPr id="5" name="Content Placeholder 4"/>
          <p:cNvSpPr>
            <a:spLocks noGrp="1"/>
          </p:cNvSpPr>
          <p:nvPr>
            <p:ph sz="half" idx="2"/>
          </p:nvPr>
        </p:nvSpPr>
        <p:spPr>
          <a:xfrm>
            <a:off x="328660" y="2001510"/>
            <a:ext cx="5157787" cy="4048416"/>
          </a:xfrm>
        </p:spPr>
        <p:txBody>
          <a:bodyPr>
            <a:normAutofit/>
          </a:bodyPr>
          <a:lstStyle/>
          <a:p>
            <a:r>
              <a:rPr lang="en-US" dirty="0" smtClean="0">
                <a:latin typeface="Candara" panose="020E0502030303020204" pitchFamily="34" charset="0"/>
              </a:rPr>
              <a:t>What is the present purpose?</a:t>
            </a: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is the objective to serve customer needs?</a:t>
            </a:r>
          </a:p>
          <a:p>
            <a:pPr marL="0" indent="0">
              <a:buNone/>
            </a:pPr>
            <a:endParaRPr lang="en-US" sz="1600" dirty="0" smtClean="0">
              <a:latin typeface="Candara" panose="020E0502030303020204" pitchFamily="34" charset="0"/>
            </a:endParaRPr>
          </a:p>
          <a:p>
            <a:r>
              <a:rPr lang="en-US" dirty="0">
                <a:latin typeface="Candara" panose="020E0502030303020204" pitchFamily="34" charset="0"/>
              </a:rPr>
              <a:t>How do you get to where you want to </a:t>
            </a:r>
            <a:r>
              <a:rPr lang="en-US" dirty="0" smtClean="0">
                <a:latin typeface="Candara" panose="020E0502030303020204" pitchFamily="34" charset="0"/>
              </a:rPr>
              <a:t>go?</a:t>
            </a:r>
            <a:endParaRPr lang="en-US" dirty="0">
              <a:latin typeface="Candara" panose="020E0502030303020204" pitchFamily="34" charset="0"/>
            </a:endParaRPr>
          </a:p>
          <a:p>
            <a:r>
              <a:rPr lang="en-US" dirty="0">
                <a:latin typeface="Candara" panose="020E0502030303020204" pitchFamily="34" charset="0"/>
              </a:rPr>
              <a:t>What is the primary </a:t>
            </a:r>
            <a:r>
              <a:rPr lang="en-US" dirty="0" smtClean="0">
                <a:latin typeface="Candara" panose="020E0502030303020204" pitchFamily="34" charset="0"/>
              </a:rPr>
              <a:t>lifestyle objectives  </a:t>
            </a:r>
            <a:r>
              <a:rPr lang="en-US" dirty="0">
                <a:latin typeface="Candara" panose="020E0502030303020204" pitchFamily="34" charset="0"/>
              </a:rPr>
              <a:t>for the owners?</a:t>
            </a:r>
          </a:p>
          <a:p>
            <a:endParaRPr lang="en-US" dirty="0"/>
          </a:p>
        </p:txBody>
      </p:sp>
      <p:sp>
        <p:nvSpPr>
          <p:cNvPr id="7" name="Content Placeholder 6"/>
          <p:cNvSpPr>
            <a:spLocks noGrp="1"/>
          </p:cNvSpPr>
          <p:nvPr>
            <p:ph sz="quarter" idx="4"/>
          </p:nvPr>
        </p:nvSpPr>
        <p:spPr>
          <a:xfrm>
            <a:off x="6667189" y="1984600"/>
            <a:ext cx="5357813" cy="3928534"/>
          </a:xfrm>
        </p:spPr>
        <p:txBody>
          <a:bodyPr>
            <a:noAutofit/>
          </a:bodyPr>
          <a:lstStyle/>
          <a:p>
            <a:r>
              <a:rPr lang="en-US" dirty="0" smtClean="0">
                <a:latin typeface="Candara" panose="020E0502030303020204" pitchFamily="34" charset="0"/>
              </a:rPr>
              <a:t>Produce humanely raised birds and animals</a:t>
            </a:r>
          </a:p>
          <a:p>
            <a:r>
              <a:rPr lang="en-US" dirty="0">
                <a:latin typeface="Candara" panose="020E0502030303020204" pitchFamily="34" charset="0"/>
              </a:rPr>
              <a:t>Produce high quality grass and pasture</a:t>
            </a:r>
          </a:p>
          <a:p>
            <a:pPr marL="0" indent="0">
              <a:buNone/>
            </a:pPr>
            <a:endParaRPr lang="en-US" sz="1400" dirty="0" smtClean="0">
              <a:latin typeface="Candara" panose="020E0502030303020204" pitchFamily="34" charset="0"/>
            </a:endParaRPr>
          </a:p>
          <a:p>
            <a:r>
              <a:rPr lang="en-US" dirty="0" smtClean="0">
                <a:latin typeface="Candara" panose="020E0502030303020204" pitchFamily="34" charset="0"/>
              </a:rPr>
              <a:t>Provide top quality foods </a:t>
            </a:r>
          </a:p>
          <a:p>
            <a:pPr marL="0" indent="0">
              <a:buNone/>
            </a:pPr>
            <a:endParaRPr lang="en-US" dirty="0" smtClean="0">
              <a:latin typeface="Candara" panose="020E0502030303020204" pitchFamily="34" charset="0"/>
            </a:endParaRPr>
          </a:p>
          <a:p>
            <a:r>
              <a:rPr lang="en-US" dirty="0">
                <a:latin typeface="Candara" panose="020E0502030303020204" pitchFamily="34" charset="0"/>
              </a:rPr>
              <a:t>Live on the land and enjoy a rural lifestyle.</a:t>
            </a:r>
          </a:p>
          <a:p>
            <a:pPr marL="0" indent="0">
              <a:buNone/>
            </a:pPr>
            <a:endParaRPr lang="en-US" dirty="0" smtClean="0">
              <a:latin typeface="Candara" panose="020E0502030303020204" pitchFamily="34" charset="0"/>
            </a:endParaRPr>
          </a:p>
        </p:txBody>
      </p:sp>
      <p:sp>
        <p:nvSpPr>
          <p:cNvPr id="3" name="Right Arrow 2"/>
          <p:cNvSpPr/>
          <p:nvPr/>
        </p:nvSpPr>
        <p:spPr>
          <a:xfrm>
            <a:off x="5449464" y="5236047"/>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5449465" y="4157868"/>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449466" y="3079689"/>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486447" y="2127101"/>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445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43" y="119815"/>
            <a:ext cx="12074629" cy="799126"/>
          </a:xfrm>
          <a:solidFill>
            <a:schemeClr val="accent2">
              <a:lumMod val="20000"/>
              <a:lumOff val="80000"/>
            </a:schemeClr>
          </a:solidFill>
        </p:spPr>
        <p:txBody>
          <a:bodyPr>
            <a:noAutofit/>
          </a:bodyPr>
          <a:lstStyle/>
          <a:p>
            <a:pPr algn="ctr"/>
            <a:r>
              <a:rPr lang="en-US" sz="2500" b="1" dirty="0" smtClean="0">
                <a:latin typeface="Candara" panose="020E0502030303020204" pitchFamily="34" charset="0"/>
              </a:rPr>
              <a:t>THE MISSION STATEMENT IS CREATED BY ANSWERING THE FOLLOWING QUESTIONS:</a:t>
            </a:r>
            <a:endParaRPr lang="en-US" sz="2500" b="1" dirty="0">
              <a:latin typeface="Candara" panose="020E0502030303020204" pitchFamily="34" charset="0"/>
            </a:endParaRPr>
          </a:p>
        </p:txBody>
      </p:sp>
      <p:sp>
        <p:nvSpPr>
          <p:cNvPr id="5" name="Content Placeholder 4"/>
          <p:cNvSpPr>
            <a:spLocks noGrp="1"/>
          </p:cNvSpPr>
          <p:nvPr>
            <p:ph sz="half" idx="2"/>
          </p:nvPr>
        </p:nvSpPr>
        <p:spPr>
          <a:xfrm>
            <a:off x="409557" y="1292850"/>
            <a:ext cx="5157787" cy="3911624"/>
          </a:xfrm>
        </p:spPr>
        <p:txBody>
          <a:bodyPr>
            <a:normAutofit lnSpcReduction="10000"/>
          </a:bodyPr>
          <a:lstStyle/>
          <a:p>
            <a:r>
              <a:rPr lang="en-US" dirty="0" smtClean="0">
                <a:latin typeface="Candara" panose="020E0502030303020204" pitchFamily="34" charset="0"/>
              </a:rPr>
              <a:t>What is the present purpose?</a:t>
            </a: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is the primary objectives  for the owners?</a:t>
            </a: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is the objective to serve customer needs?</a:t>
            </a:r>
          </a:p>
          <a:p>
            <a:pPr marL="0" indent="0">
              <a:buNone/>
            </a:pPr>
            <a:endParaRPr lang="en-US" sz="1600" dirty="0" smtClean="0">
              <a:latin typeface="Candara" panose="020E0502030303020204" pitchFamily="34" charset="0"/>
            </a:endParaRPr>
          </a:p>
          <a:p>
            <a:r>
              <a:rPr lang="en-US" dirty="0">
                <a:latin typeface="Candara" panose="020E0502030303020204" pitchFamily="34" charset="0"/>
              </a:rPr>
              <a:t>How do you get to where you want to </a:t>
            </a:r>
            <a:r>
              <a:rPr lang="en-US" dirty="0" smtClean="0">
                <a:latin typeface="Candara" panose="020E0502030303020204" pitchFamily="34" charset="0"/>
              </a:rPr>
              <a:t>go?</a:t>
            </a:r>
            <a:endParaRPr lang="en-US" dirty="0">
              <a:latin typeface="Candara" panose="020E0502030303020204" pitchFamily="34" charset="0"/>
            </a:endParaRPr>
          </a:p>
          <a:p>
            <a:endParaRPr lang="en-US" dirty="0"/>
          </a:p>
        </p:txBody>
      </p:sp>
      <p:sp>
        <p:nvSpPr>
          <p:cNvPr id="7" name="Content Placeholder 6"/>
          <p:cNvSpPr>
            <a:spLocks noGrp="1"/>
          </p:cNvSpPr>
          <p:nvPr>
            <p:ph sz="quarter" idx="4"/>
          </p:nvPr>
        </p:nvSpPr>
        <p:spPr>
          <a:xfrm>
            <a:off x="6770059" y="1269120"/>
            <a:ext cx="5357813" cy="3928534"/>
          </a:xfrm>
        </p:spPr>
        <p:txBody>
          <a:bodyPr>
            <a:noAutofit/>
          </a:bodyPr>
          <a:lstStyle/>
          <a:p>
            <a:r>
              <a:rPr lang="en-US" dirty="0" smtClean="0">
                <a:latin typeface="Candara" panose="020E0502030303020204" pitchFamily="34" charset="0"/>
              </a:rPr>
              <a:t>Produce humanely raised birds and animals</a:t>
            </a:r>
          </a:p>
          <a:p>
            <a:r>
              <a:rPr lang="en-US" dirty="0" smtClean="0">
                <a:latin typeface="Candara" panose="020E0502030303020204" pitchFamily="34" charset="0"/>
              </a:rPr>
              <a:t>Live on the land and enjoy a rural lifestyle.</a:t>
            </a:r>
          </a:p>
          <a:p>
            <a:pPr marL="0" indent="0">
              <a:buNone/>
            </a:pPr>
            <a:endParaRPr lang="en-US" sz="1400" dirty="0" smtClean="0">
              <a:latin typeface="Candara" panose="020E0502030303020204" pitchFamily="34" charset="0"/>
            </a:endParaRPr>
          </a:p>
          <a:p>
            <a:r>
              <a:rPr lang="en-US" dirty="0" smtClean="0">
                <a:latin typeface="Candara" panose="020E0502030303020204" pitchFamily="34" charset="0"/>
              </a:rPr>
              <a:t>Provide top quality foods </a:t>
            </a:r>
          </a:p>
          <a:p>
            <a:pPr marL="0" indent="0">
              <a:buNone/>
            </a:pPr>
            <a:endParaRPr lang="en-US" dirty="0" smtClean="0">
              <a:latin typeface="Candara" panose="020E0502030303020204" pitchFamily="34" charset="0"/>
            </a:endParaRPr>
          </a:p>
          <a:p>
            <a:r>
              <a:rPr lang="en-US" dirty="0" smtClean="0">
                <a:latin typeface="Candara" panose="020E0502030303020204" pitchFamily="34" charset="0"/>
              </a:rPr>
              <a:t>Produce </a:t>
            </a:r>
            <a:r>
              <a:rPr lang="en-US" dirty="0">
                <a:latin typeface="Candara" panose="020E0502030303020204" pitchFamily="34" charset="0"/>
              </a:rPr>
              <a:t>high quality grass and </a:t>
            </a:r>
            <a:r>
              <a:rPr lang="en-US" dirty="0" smtClean="0">
                <a:latin typeface="Candara" panose="020E0502030303020204" pitchFamily="34" charset="0"/>
              </a:rPr>
              <a:t>pasture</a:t>
            </a:r>
            <a:endParaRPr lang="en-US" dirty="0">
              <a:latin typeface="Candara" panose="020E0502030303020204" pitchFamily="34" charset="0"/>
            </a:endParaRPr>
          </a:p>
        </p:txBody>
      </p:sp>
      <p:sp>
        <p:nvSpPr>
          <p:cNvPr id="3" name="Right Arrow 2"/>
          <p:cNvSpPr/>
          <p:nvPr/>
        </p:nvSpPr>
        <p:spPr>
          <a:xfrm>
            <a:off x="5505356" y="4329950"/>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24543" y="5363473"/>
            <a:ext cx="11332028" cy="1200329"/>
          </a:xfrm>
          <a:prstGeom prst="rect">
            <a:avLst/>
          </a:prstGeom>
          <a:solidFill>
            <a:schemeClr val="tx1"/>
          </a:solidFill>
        </p:spPr>
        <p:txBody>
          <a:bodyPr wrap="square" rtlCol="0">
            <a:spAutoFit/>
          </a:bodyPr>
          <a:lstStyle/>
          <a:p>
            <a:pPr algn="ctr"/>
            <a:r>
              <a:rPr lang="en-US" sz="2400" b="1" dirty="0">
                <a:solidFill>
                  <a:schemeClr val="accent2">
                    <a:lumMod val="20000"/>
                    <a:lumOff val="80000"/>
                  </a:schemeClr>
                </a:solidFill>
                <a:latin typeface="Candara" panose="020E0502030303020204" pitchFamily="34" charset="0"/>
              </a:rPr>
              <a:t>“</a:t>
            </a:r>
            <a:r>
              <a:rPr lang="en-US" sz="2400" b="1" i="1" dirty="0">
                <a:solidFill>
                  <a:schemeClr val="accent2">
                    <a:lumMod val="20000"/>
                    <a:lumOff val="80000"/>
                  </a:schemeClr>
                </a:solidFill>
                <a:latin typeface="Candara" panose="020E0502030303020204" pitchFamily="34" charset="0"/>
              </a:rPr>
              <a:t>The mission of Great Northern Farm is to produce grass and pasture-based, humanely raised birds and animals to provide top quality foods for our customers and for us to live on the land and enjoy a rural lifestyle</a:t>
            </a:r>
            <a:r>
              <a:rPr lang="en-US" sz="2400" b="1" i="1" dirty="0" smtClean="0">
                <a:solidFill>
                  <a:schemeClr val="accent2">
                    <a:lumMod val="20000"/>
                    <a:lumOff val="80000"/>
                  </a:schemeClr>
                </a:solidFill>
                <a:latin typeface="Candara" panose="020E0502030303020204" pitchFamily="34" charset="0"/>
              </a:rPr>
              <a:t>.” </a:t>
            </a:r>
            <a:r>
              <a:rPr lang="en-US" sz="2400" b="1" dirty="0" smtClean="0">
                <a:solidFill>
                  <a:schemeClr val="accent2">
                    <a:lumMod val="20000"/>
                    <a:lumOff val="80000"/>
                  </a:schemeClr>
                </a:solidFill>
                <a:latin typeface="Candara" panose="020E0502030303020204" pitchFamily="34" charset="0"/>
              </a:rPr>
              <a:t>– Rich and Wendy</a:t>
            </a:r>
            <a:endParaRPr lang="en-US" sz="2400" b="1" i="1" dirty="0" smtClean="0">
              <a:solidFill>
                <a:schemeClr val="accent2">
                  <a:lumMod val="20000"/>
                  <a:lumOff val="80000"/>
                </a:schemeClr>
              </a:solidFill>
              <a:latin typeface="Candara" panose="020E0502030303020204" pitchFamily="34" charset="0"/>
            </a:endParaRPr>
          </a:p>
        </p:txBody>
      </p:sp>
      <p:sp>
        <p:nvSpPr>
          <p:cNvPr id="16" name="Right Arrow 15"/>
          <p:cNvSpPr/>
          <p:nvPr/>
        </p:nvSpPr>
        <p:spPr>
          <a:xfrm>
            <a:off x="5486447" y="3299861"/>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505356" y="2214712"/>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505357" y="1317892"/>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5665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Mission and vision statements are different.</a:t>
            </a:r>
            <a:endParaRPr lang="en-US" dirty="0">
              <a:latin typeface="Candara" panose="020E0502030303020204" pitchFamily="34" charset="0"/>
            </a:endParaRPr>
          </a:p>
        </p:txBody>
      </p:sp>
      <p:sp>
        <p:nvSpPr>
          <p:cNvPr id="7" name="Text Placeholder 6"/>
          <p:cNvSpPr>
            <a:spLocks noGrp="1"/>
          </p:cNvSpPr>
          <p:nvPr>
            <p:ph type="body" idx="1"/>
          </p:nvPr>
        </p:nvSpPr>
        <p:spPr>
          <a:xfrm>
            <a:off x="290227" y="1681163"/>
            <a:ext cx="5157787" cy="823912"/>
          </a:xfrm>
        </p:spPr>
        <p:txBody>
          <a:bodyPr/>
          <a:lstStyle/>
          <a:p>
            <a:r>
              <a:rPr lang="en-US" dirty="0" smtClean="0"/>
              <a:t>The mission statement describes the present.</a:t>
            </a:r>
            <a:endParaRPr lang="en-US" dirty="0"/>
          </a:p>
        </p:txBody>
      </p:sp>
      <p:sp>
        <p:nvSpPr>
          <p:cNvPr id="3" name="Content Placeholder 2"/>
          <p:cNvSpPr>
            <a:spLocks noGrp="1"/>
          </p:cNvSpPr>
          <p:nvPr>
            <p:ph sz="half" idx="2"/>
          </p:nvPr>
        </p:nvSpPr>
        <p:spPr>
          <a:xfrm>
            <a:off x="201834" y="2866582"/>
            <a:ext cx="5157787" cy="3684588"/>
          </a:xfrm>
        </p:spPr>
        <p:txBody>
          <a:bodyPr>
            <a:normAutofit fontScale="92500"/>
          </a:bodyPr>
          <a:lstStyle/>
          <a:p>
            <a:r>
              <a:rPr lang="en-US" sz="4000" dirty="0" smtClean="0">
                <a:latin typeface="Candara" panose="020E0502030303020204" pitchFamily="34" charset="0"/>
              </a:rPr>
              <a:t>Who are we?</a:t>
            </a:r>
          </a:p>
          <a:p>
            <a:r>
              <a:rPr lang="en-US" sz="4000" dirty="0" smtClean="0">
                <a:latin typeface="Candara" panose="020E0502030303020204" pitchFamily="34" charset="0"/>
              </a:rPr>
              <a:t>What do we do?</a:t>
            </a:r>
          </a:p>
          <a:p>
            <a:r>
              <a:rPr lang="en-US" sz="4000" dirty="0" smtClean="0">
                <a:latin typeface="Candara" panose="020E0502030303020204" pitchFamily="34" charset="0"/>
              </a:rPr>
              <a:t>For whom do we do it?</a:t>
            </a:r>
          </a:p>
          <a:p>
            <a:r>
              <a:rPr lang="en-US" sz="4000" dirty="0" smtClean="0">
                <a:latin typeface="Candara" panose="020E0502030303020204" pitchFamily="34" charset="0"/>
              </a:rPr>
              <a:t>Why does this business exist? or  </a:t>
            </a:r>
          </a:p>
          <a:p>
            <a:r>
              <a:rPr lang="en-US" sz="4000" dirty="0" smtClean="0">
                <a:latin typeface="Candara" panose="020E0502030303020204" pitchFamily="34" charset="0"/>
              </a:rPr>
              <a:t>What is its purpose?</a:t>
            </a:r>
            <a:endParaRPr lang="en-US" sz="4000" dirty="0">
              <a:latin typeface="Candara" panose="020E0502030303020204" pitchFamily="34" charset="0"/>
            </a:endParaRPr>
          </a:p>
        </p:txBody>
      </p:sp>
      <p:sp>
        <p:nvSpPr>
          <p:cNvPr id="8" name="Text Placeholder 7"/>
          <p:cNvSpPr>
            <a:spLocks noGrp="1"/>
          </p:cNvSpPr>
          <p:nvPr>
            <p:ph type="body" sz="quarter" idx="3"/>
          </p:nvPr>
        </p:nvSpPr>
        <p:spPr>
          <a:xfrm>
            <a:off x="5925491" y="1681163"/>
            <a:ext cx="5183188" cy="823912"/>
          </a:xfrm>
        </p:spPr>
        <p:txBody>
          <a:bodyPr/>
          <a:lstStyle/>
          <a:p>
            <a:r>
              <a:rPr lang="en-US" dirty="0" smtClean="0"/>
              <a:t>The vision statement describes what success will be in the future.</a:t>
            </a:r>
            <a:endParaRPr lang="en-US" dirty="0"/>
          </a:p>
        </p:txBody>
      </p:sp>
      <p:sp>
        <p:nvSpPr>
          <p:cNvPr id="10" name="Content Placeholder 2"/>
          <p:cNvSpPr>
            <a:spLocks noGrp="1"/>
          </p:cNvSpPr>
          <p:nvPr>
            <p:ph sz="quarter" idx="4"/>
          </p:nvPr>
        </p:nvSpPr>
        <p:spPr>
          <a:xfrm>
            <a:off x="5794745" y="2866582"/>
            <a:ext cx="6283842" cy="3684588"/>
          </a:xfrm>
        </p:spPr>
        <p:txBody>
          <a:bodyPr>
            <a:normAutofit fontScale="92500" lnSpcReduction="10000"/>
          </a:bodyPr>
          <a:lstStyle/>
          <a:p>
            <a:r>
              <a:rPr lang="en-US" sz="3600" dirty="0" smtClean="0">
                <a:latin typeface="Candara" panose="020E0502030303020204" pitchFamily="34" charset="0"/>
              </a:rPr>
              <a:t>Reflects the values of its owners and the reason for its existence</a:t>
            </a:r>
          </a:p>
          <a:p>
            <a:r>
              <a:rPr lang="en-US" sz="3600" dirty="0" smtClean="0">
                <a:latin typeface="Candara" panose="020E0502030303020204" pitchFamily="34" charset="0"/>
              </a:rPr>
              <a:t>Articulates the description of the farm business when it achieves success</a:t>
            </a:r>
          </a:p>
          <a:p>
            <a:r>
              <a:rPr lang="en-US" sz="3600" dirty="0" smtClean="0">
                <a:latin typeface="Candara" panose="020E0502030303020204" pitchFamily="34" charset="0"/>
              </a:rPr>
              <a:t>Describes the business stakeholders, products and services</a:t>
            </a:r>
            <a:endParaRPr lang="en-US" sz="3600" dirty="0">
              <a:latin typeface="Candara" panose="020E0502030303020204" pitchFamily="34" charset="0"/>
            </a:endParaRPr>
          </a:p>
        </p:txBody>
      </p:sp>
    </p:spTree>
    <p:extLst>
      <p:ext uri="{BB962C8B-B14F-4D97-AF65-F5344CB8AC3E}">
        <p14:creationId xmlns:p14="http://schemas.microsoft.com/office/powerpoint/2010/main" val="81850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71" y="652011"/>
            <a:ext cx="12074629" cy="799126"/>
          </a:xfrm>
          <a:solidFill>
            <a:schemeClr val="accent2">
              <a:lumMod val="20000"/>
              <a:lumOff val="80000"/>
            </a:schemeClr>
          </a:solidFill>
        </p:spPr>
        <p:txBody>
          <a:bodyPr>
            <a:noAutofit/>
          </a:bodyPr>
          <a:lstStyle/>
          <a:p>
            <a:pPr algn="ctr"/>
            <a:r>
              <a:rPr lang="en-US" sz="2500" b="1" dirty="0" smtClean="0">
                <a:latin typeface="Candara" panose="020E0502030303020204" pitchFamily="34" charset="0"/>
              </a:rPr>
              <a:t>THE VISION STATEMENT IS CREATED BY ANSWERING THE FOLLOWING QUESTIONS:</a:t>
            </a:r>
            <a:endParaRPr lang="en-US" sz="2500" b="1" dirty="0">
              <a:latin typeface="Candara" panose="020E0502030303020204" pitchFamily="34" charset="0"/>
            </a:endParaRPr>
          </a:p>
        </p:txBody>
      </p:sp>
      <p:sp>
        <p:nvSpPr>
          <p:cNvPr id="5" name="Content Placeholder 4"/>
          <p:cNvSpPr>
            <a:spLocks noGrp="1"/>
          </p:cNvSpPr>
          <p:nvPr>
            <p:ph sz="half" idx="2"/>
          </p:nvPr>
        </p:nvSpPr>
        <p:spPr>
          <a:xfrm>
            <a:off x="553741" y="1787424"/>
            <a:ext cx="4699250" cy="4725853"/>
          </a:xfrm>
        </p:spPr>
        <p:txBody>
          <a:bodyPr>
            <a:normAutofit lnSpcReduction="10000"/>
          </a:bodyPr>
          <a:lstStyle/>
          <a:p>
            <a:r>
              <a:rPr lang="en-US" dirty="0" smtClean="0">
                <a:latin typeface="Candara" panose="020E0502030303020204" pitchFamily="34" charset="0"/>
              </a:rPr>
              <a:t>What are the values of the owners?</a:t>
            </a: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is the reason for its existence?</a:t>
            </a: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will the business look like when it achieves success </a:t>
            </a:r>
            <a:r>
              <a:rPr lang="en-US" u="sng" dirty="0" smtClean="0">
                <a:latin typeface="Candara" panose="020E0502030303020204" pitchFamily="34" charset="0"/>
              </a:rPr>
              <a:t>in the future</a:t>
            </a:r>
            <a:r>
              <a:rPr lang="en-US" dirty="0" smtClean="0">
                <a:latin typeface="Candara" panose="020E0502030303020204" pitchFamily="34" charset="0"/>
              </a:rPr>
              <a:t>?</a:t>
            </a:r>
          </a:p>
          <a:p>
            <a:pPr marL="0" indent="0">
              <a:buNone/>
            </a:pPr>
            <a:endParaRPr lang="en-US" sz="1600" dirty="0" smtClean="0">
              <a:latin typeface="Candara" panose="020E0502030303020204" pitchFamily="34" charset="0"/>
            </a:endParaRP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Who will be involved?</a:t>
            </a:r>
            <a:endParaRPr lang="en-US" dirty="0">
              <a:latin typeface="Candara" panose="020E0502030303020204" pitchFamily="34" charset="0"/>
            </a:endParaRPr>
          </a:p>
        </p:txBody>
      </p:sp>
      <p:sp>
        <p:nvSpPr>
          <p:cNvPr id="7" name="Content Placeholder 6"/>
          <p:cNvSpPr>
            <a:spLocks noGrp="1"/>
          </p:cNvSpPr>
          <p:nvPr>
            <p:ph sz="quarter" idx="4"/>
          </p:nvPr>
        </p:nvSpPr>
        <p:spPr>
          <a:xfrm>
            <a:off x="6974617" y="1787424"/>
            <a:ext cx="5038313" cy="4960773"/>
          </a:xfrm>
        </p:spPr>
        <p:txBody>
          <a:bodyPr>
            <a:noAutofit/>
          </a:bodyPr>
          <a:lstStyle/>
          <a:p>
            <a:r>
              <a:rPr lang="en-US" sz="2600" dirty="0" smtClean="0"/>
              <a:t>?</a:t>
            </a:r>
          </a:p>
          <a:p>
            <a:pPr marL="0" indent="0">
              <a:buNone/>
            </a:pPr>
            <a:endParaRPr lang="en-US" sz="1000" dirty="0" smtClean="0"/>
          </a:p>
          <a:p>
            <a:pPr marL="0" indent="0">
              <a:buNone/>
            </a:pPr>
            <a:endParaRPr lang="en-US" sz="1000" dirty="0"/>
          </a:p>
          <a:p>
            <a:pPr marL="0" indent="0">
              <a:buNone/>
            </a:pPr>
            <a:endParaRPr lang="en-US" sz="1000" dirty="0" smtClean="0"/>
          </a:p>
          <a:p>
            <a:r>
              <a:rPr lang="en-US" sz="2600" dirty="0" smtClean="0"/>
              <a:t>?</a:t>
            </a:r>
          </a:p>
          <a:p>
            <a:pPr marL="0" indent="0">
              <a:buNone/>
            </a:pPr>
            <a:endParaRPr lang="en-US" sz="2600" b="1" dirty="0" smtClean="0"/>
          </a:p>
          <a:p>
            <a:pPr marL="0" indent="0">
              <a:buNone/>
            </a:pPr>
            <a:endParaRPr lang="en-US" sz="1100" b="1" dirty="0"/>
          </a:p>
          <a:p>
            <a:r>
              <a:rPr lang="en-US" sz="2600" dirty="0" smtClean="0"/>
              <a:t>?</a:t>
            </a:r>
          </a:p>
          <a:p>
            <a:pPr marL="0" indent="0">
              <a:buNone/>
            </a:pPr>
            <a:endParaRPr lang="en-US" sz="1200" dirty="0" smtClean="0"/>
          </a:p>
          <a:p>
            <a:pPr marL="0" indent="0">
              <a:buNone/>
            </a:pPr>
            <a:endParaRPr lang="en-US" sz="1200" dirty="0" smtClean="0"/>
          </a:p>
          <a:p>
            <a:pPr marL="0" indent="0">
              <a:buNone/>
            </a:pPr>
            <a:endParaRPr lang="en-US" sz="1200" dirty="0"/>
          </a:p>
          <a:p>
            <a:pPr marL="0" indent="0">
              <a:buNone/>
            </a:pPr>
            <a:endParaRPr lang="en-US" sz="1200" dirty="0"/>
          </a:p>
          <a:p>
            <a:r>
              <a:rPr lang="en-US" sz="2600" dirty="0" smtClean="0"/>
              <a:t>?</a:t>
            </a:r>
            <a:endParaRPr lang="en-US" sz="2600" dirty="0"/>
          </a:p>
        </p:txBody>
      </p:sp>
      <p:sp>
        <p:nvSpPr>
          <p:cNvPr id="3" name="Right Arrow 2"/>
          <p:cNvSpPr/>
          <p:nvPr/>
        </p:nvSpPr>
        <p:spPr>
          <a:xfrm>
            <a:off x="5423281" y="4267812"/>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5423281" y="3117099"/>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423282" y="1713971"/>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419388" y="5834226"/>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16000" y="100693"/>
            <a:ext cx="4878910" cy="523220"/>
          </a:xfrm>
          <a:prstGeom prst="rect">
            <a:avLst/>
          </a:prstGeom>
          <a:noFill/>
        </p:spPr>
        <p:txBody>
          <a:bodyPr wrap="square" rtlCol="0">
            <a:spAutoFit/>
          </a:bodyPr>
          <a:lstStyle/>
          <a:p>
            <a:r>
              <a:rPr lang="en-US" sz="2800" i="1" u="sng" dirty="0" smtClean="0">
                <a:latin typeface="Candara" panose="020E0502030303020204" pitchFamily="34" charset="0"/>
              </a:rPr>
              <a:t>Workbook Exercise #6. </a:t>
            </a:r>
            <a:endParaRPr lang="en-US" sz="2800" i="1" u="sng" dirty="0">
              <a:latin typeface="Candara" panose="020E0502030303020204" pitchFamily="34" charset="0"/>
            </a:endParaRPr>
          </a:p>
        </p:txBody>
      </p:sp>
    </p:spTree>
    <p:extLst>
      <p:ext uri="{BB962C8B-B14F-4D97-AF65-F5344CB8AC3E}">
        <p14:creationId xmlns:p14="http://schemas.microsoft.com/office/powerpoint/2010/main" val="1929911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87" y="523458"/>
            <a:ext cx="11828253" cy="1924186"/>
          </a:xfrm>
        </p:spPr>
        <p:txBody>
          <a:bodyPr>
            <a:normAutofit/>
          </a:bodyPr>
          <a:lstStyle/>
          <a:p>
            <a:r>
              <a:rPr lang="en-US" dirty="0" smtClean="0">
                <a:latin typeface="Candara" panose="020E0502030303020204" pitchFamily="34" charset="0"/>
              </a:rPr>
              <a:t>Mission and Vision: Compass Charting the Future</a:t>
            </a:r>
            <a:r>
              <a:rPr lang="en-US" b="1" dirty="0" smtClean="0">
                <a:latin typeface="Candara" panose="020E0502030303020204" pitchFamily="34" charset="0"/>
              </a:rPr>
              <a:t/>
            </a:r>
            <a:br>
              <a:rPr lang="en-US" b="1" dirty="0" smtClean="0">
                <a:latin typeface="Candara" panose="020E0502030303020204" pitchFamily="34" charset="0"/>
              </a:rPr>
            </a:br>
            <a:r>
              <a:rPr lang="en-US" dirty="0" smtClean="0">
                <a:latin typeface="Candara" panose="020E0502030303020204" pitchFamily="34" charset="0"/>
              </a:rPr>
              <a:t>   </a:t>
            </a:r>
            <a:br>
              <a:rPr lang="en-US" dirty="0" smtClean="0">
                <a:latin typeface="Candara" panose="020E0502030303020204" pitchFamily="34" charset="0"/>
              </a:rPr>
            </a:br>
            <a:r>
              <a:rPr lang="en-US" dirty="0" smtClean="0">
                <a:latin typeface="Candara" panose="020E0502030303020204" pitchFamily="34" charset="0"/>
              </a:rPr>
              <a:t>What we plan to cover:</a:t>
            </a:r>
            <a:endParaRPr lang="en-US" dirty="0"/>
          </a:p>
        </p:txBody>
      </p:sp>
      <p:sp>
        <p:nvSpPr>
          <p:cNvPr id="4" name="Content Placeholder 3"/>
          <p:cNvSpPr>
            <a:spLocks noGrp="1"/>
          </p:cNvSpPr>
          <p:nvPr>
            <p:ph idx="1"/>
          </p:nvPr>
        </p:nvSpPr>
        <p:spPr>
          <a:xfrm>
            <a:off x="536922" y="2173858"/>
            <a:ext cx="6056463" cy="4351338"/>
          </a:xfrm>
        </p:spPr>
        <p:txBody>
          <a:bodyPr/>
          <a:lstStyle/>
          <a:p>
            <a:endParaRPr lang="en-US" dirty="0" smtClean="0"/>
          </a:p>
          <a:p>
            <a:r>
              <a:rPr lang="en-US" dirty="0" smtClean="0">
                <a:latin typeface="Candara" panose="020E0502030303020204" pitchFamily="34" charset="0"/>
              </a:rPr>
              <a:t>Change and risk</a:t>
            </a:r>
          </a:p>
          <a:p>
            <a:r>
              <a:rPr lang="en-US" dirty="0" smtClean="0">
                <a:latin typeface="Candara" panose="020E0502030303020204" pitchFamily="34" charset="0"/>
              </a:rPr>
              <a:t>Brief review of roles we play, our values, and our goals</a:t>
            </a:r>
          </a:p>
          <a:p>
            <a:r>
              <a:rPr lang="en-US" dirty="0" smtClean="0">
                <a:latin typeface="Candara" panose="020E0502030303020204" pitchFamily="34" charset="0"/>
              </a:rPr>
              <a:t>Developing a mission statement</a:t>
            </a:r>
          </a:p>
          <a:p>
            <a:r>
              <a:rPr lang="en-US" dirty="0" smtClean="0">
                <a:latin typeface="Candara" panose="020E0502030303020204" pitchFamily="34" charset="0"/>
              </a:rPr>
              <a:t>Developing a vision statement</a:t>
            </a:r>
          </a:p>
          <a:p>
            <a:r>
              <a:rPr lang="en-US" dirty="0" smtClean="0">
                <a:latin typeface="Candara" panose="020E0502030303020204" pitchFamily="34" charset="0"/>
              </a:rPr>
              <a:t>Are you ready for wholesale marketing?  (Workbook  Exercise #1)</a:t>
            </a:r>
            <a:endParaRPr lang="en-US" dirty="0">
              <a:latin typeface="Candara" panose="020E0502030303020204" pitchFamily="34" charset="0"/>
            </a:endParaRPr>
          </a:p>
          <a:p>
            <a:endParaRPr lang="en-US" dirty="0" smtClean="0"/>
          </a:p>
          <a:p>
            <a:endParaRPr lang="en-US" dirty="0"/>
          </a:p>
        </p:txBody>
      </p:sp>
      <p:sp>
        <p:nvSpPr>
          <p:cNvPr id="3" name="Title 1"/>
          <p:cNvSpPr txBox="1">
            <a:spLocks/>
          </p:cNvSpPr>
          <p:nvPr/>
        </p:nvSpPr>
        <p:spPr>
          <a:xfrm>
            <a:off x="982692" y="1690688"/>
            <a:ext cx="9867900" cy="38333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Candara" panose="020E0502030303020204" pitchFamily="34" charset="0"/>
              </a:rPr>
              <a:t/>
            </a:r>
            <a:br>
              <a:rPr lang="en-US" dirty="0" smtClean="0">
                <a:latin typeface="Candara" panose="020E0502030303020204" pitchFamily="34" charset="0"/>
              </a:rPr>
            </a:br>
            <a:endParaRPr lang="en-US" sz="4900" dirty="0">
              <a:latin typeface="Candara" panose="020E0502030303020204" pitchFamily="34" charset="0"/>
            </a:endParaRPr>
          </a:p>
        </p:txBody>
      </p:sp>
      <p:pic>
        <p:nvPicPr>
          <p:cNvPr id="2050" name="Picture 2" descr="Compass Money Finance Management Services Stock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064" y="2173858"/>
            <a:ext cx="5025263" cy="3350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53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9815"/>
            <a:ext cx="12192000" cy="799126"/>
          </a:xfrm>
          <a:solidFill>
            <a:schemeClr val="accent2">
              <a:lumMod val="20000"/>
              <a:lumOff val="80000"/>
            </a:schemeClr>
          </a:solidFill>
        </p:spPr>
        <p:txBody>
          <a:bodyPr>
            <a:noAutofit/>
          </a:bodyPr>
          <a:lstStyle/>
          <a:p>
            <a:pPr algn="ctr"/>
            <a:r>
              <a:rPr lang="en-US" sz="2500" b="1" dirty="0" smtClean="0">
                <a:latin typeface="Candara" panose="020E0502030303020204" pitchFamily="34" charset="0"/>
              </a:rPr>
              <a:t>THE VISION STATEMENT IS CREATED BY ANSWERING THE FOLLOWING QUESTIONS:</a:t>
            </a:r>
            <a:endParaRPr lang="en-US" sz="2500" b="1" dirty="0">
              <a:latin typeface="Candara" panose="020E0502030303020204" pitchFamily="34" charset="0"/>
            </a:endParaRPr>
          </a:p>
        </p:txBody>
      </p:sp>
      <p:sp>
        <p:nvSpPr>
          <p:cNvPr id="5" name="Content Placeholder 4"/>
          <p:cNvSpPr>
            <a:spLocks noGrp="1"/>
          </p:cNvSpPr>
          <p:nvPr>
            <p:ph sz="half" idx="2"/>
          </p:nvPr>
        </p:nvSpPr>
        <p:spPr>
          <a:xfrm>
            <a:off x="806105" y="1137918"/>
            <a:ext cx="4699250" cy="4386582"/>
          </a:xfrm>
        </p:spPr>
        <p:txBody>
          <a:bodyPr>
            <a:normAutofit fontScale="92500" lnSpcReduction="10000"/>
          </a:bodyPr>
          <a:lstStyle/>
          <a:p>
            <a:r>
              <a:rPr lang="en-US" dirty="0" smtClean="0">
                <a:latin typeface="Candara" panose="020E0502030303020204" pitchFamily="34" charset="0"/>
              </a:rPr>
              <a:t>What are the values of the owners?</a:t>
            </a: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is the reason for the  existence of the business?</a:t>
            </a:r>
          </a:p>
          <a:p>
            <a:pPr marL="0" indent="0">
              <a:buNone/>
            </a:pPr>
            <a:endParaRPr lang="en-US" sz="1600" dirty="0" smtClean="0">
              <a:latin typeface="Candara" panose="020E0502030303020204" pitchFamily="34" charset="0"/>
            </a:endParaRP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will the business look like when it achieves success?</a:t>
            </a:r>
          </a:p>
          <a:p>
            <a:pPr marL="0" indent="0">
              <a:buNone/>
            </a:pPr>
            <a:endParaRPr lang="en-US" sz="1600" dirty="0" smtClean="0">
              <a:latin typeface="Candara" panose="020E0502030303020204" pitchFamily="34" charset="0"/>
            </a:endParaRP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Who will be involved?</a:t>
            </a:r>
            <a:endParaRPr lang="en-US" dirty="0">
              <a:latin typeface="Candara" panose="020E0502030303020204" pitchFamily="34" charset="0"/>
            </a:endParaRPr>
          </a:p>
        </p:txBody>
      </p:sp>
      <p:sp>
        <p:nvSpPr>
          <p:cNvPr id="7" name="Content Placeholder 6"/>
          <p:cNvSpPr>
            <a:spLocks noGrp="1"/>
          </p:cNvSpPr>
          <p:nvPr>
            <p:ph sz="quarter" idx="4"/>
          </p:nvPr>
        </p:nvSpPr>
        <p:spPr>
          <a:xfrm>
            <a:off x="6848887" y="1087208"/>
            <a:ext cx="5038313" cy="4437292"/>
          </a:xfrm>
        </p:spPr>
        <p:txBody>
          <a:bodyPr>
            <a:noAutofit/>
          </a:bodyPr>
          <a:lstStyle/>
          <a:p>
            <a:r>
              <a:rPr lang="en-US" sz="2600" dirty="0" smtClean="0">
                <a:latin typeface="Candara" panose="020E0502030303020204" pitchFamily="34" charset="0"/>
              </a:rPr>
              <a:t>Live a rural lifestyle </a:t>
            </a:r>
          </a:p>
          <a:p>
            <a:pPr marL="0" indent="0">
              <a:buNone/>
            </a:pPr>
            <a:endParaRPr lang="en-US" sz="2600" dirty="0" smtClean="0">
              <a:latin typeface="Candara" panose="020E0502030303020204" pitchFamily="34" charset="0"/>
            </a:endParaRPr>
          </a:p>
          <a:p>
            <a:r>
              <a:rPr lang="en-US" sz="2600" dirty="0" smtClean="0">
                <a:latin typeface="Candara" panose="020E0502030303020204" pitchFamily="34" charset="0"/>
              </a:rPr>
              <a:t>Farm utilizing sustainable agriculture principles to harvest excellent quality products.</a:t>
            </a:r>
          </a:p>
          <a:p>
            <a:pPr marL="0" indent="0">
              <a:buNone/>
            </a:pPr>
            <a:endParaRPr lang="en-US" sz="1500" dirty="0" smtClean="0">
              <a:latin typeface="Candara" panose="020E0502030303020204" pitchFamily="34" charset="0"/>
            </a:endParaRPr>
          </a:p>
          <a:p>
            <a:r>
              <a:rPr lang="en-US" sz="2600" dirty="0" smtClean="0">
                <a:latin typeface="Candara" panose="020E0502030303020204" pitchFamily="34" charset="0"/>
              </a:rPr>
              <a:t>Provides a good return for our efforts</a:t>
            </a:r>
          </a:p>
          <a:p>
            <a:pPr marL="0" indent="0">
              <a:buNone/>
            </a:pPr>
            <a:endParaRPr lang="en-US" sz="1000" dirty="0">
              <a:latin typeface="Candara" panose="020E0502030303020204" pitchFamily="34" charset="0"/>
            </a:endParaRPr>
          </a:p>
          <a:p>
            <a:pPr marL="0" indent="0">
              <a:buNone/>
            </a:pPr>
            <a:endParaRPr lang="en-US" sz="1000" dirty="0" smtClean="0">
              <a:latin typeface="Candara" panose="020E0502030303020204" pitchFamily="34" charset="0"/>
            </a:endParaRPr>
          </a:p>
          <a:p>
            <a:r>
              <a:rPr lang="en-US" sz="2600" dirty="0" smtClean="0">
                <a:latin typeface="Candara" panose="020E0502030303020204" pitchFamily="34" charset="0"/>
              </a:rPr>
              <a:t>Rich and Wendy, retail customers</a:t>
            </a:r>
            <a:endParaRPr lang="en-US" sz="2600" dirty="0">
              <a:latin typeface="Candara" panose="020E0502030303020204" pitchFamily="34" charset="0"/>
            </a:endParaRPr>
          </a:p>
        </p:txBody>
      </p:sp>
      <p:sp>
        <p:nvSpPr>
          <p:cNvPr id="3" name="Right Arrow 2"/>
          <p:cNvSpPr/>
          <p:nvPr/>
        </p:nvSpPr>
        <p:spPr>
          <a:xfrm>
            <a:off x="5505354" y="5051065"/>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5505355" y="3777241"/>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505355" y="2176846"/>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505355" y="1193646"/>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2286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815"/>
            <a:ext cx="12191999" cy="799126"/>
          </a:xfrm>
          <a:solidFill>
            <a:schemeClr val="accent2">
              <a:lumMod val="20000"/>
              <a:lumOff val="80000"/>
            </a:schemeClr>
          </a:solidFill>
        </p:spPr>
        <p:txBody>
          <a:bodyPr>
            <a:noAutofit/>
          </a:bodyPr>
          <a:lstStyle/>
          <a:p>
            <a:pPr algn="ctr"/>
            <a:r>
              <a:rPr lang="en-US" sz="2500" b="1" dirty="0" smtClean="0">
                <a:latin typeface="Candara" panose="020E0502030303020204" pitchFamily="34" charset="0"/>
              </a:rPr>
              <a:t>THE VISION STATEMENT IS CREATED BY ANSWERING THE FOLLOWING QUESTIONS:</a:t>
            </a:r>
            <a:endParaRPr lang="en-US" sz="2500" b="1" dirty="0">
              <a:latin typeface="Candara" panose="020E0502030303020204" pitchFamily="34" charset="0"/>
            </a:endParaRPr>
          </a:p>
        </p:txBody>
      </p:sp>
      <p:sp>
        <p:nvSpPr>
          <p:cNvPr id="5" name="Content Placeholder 4"/>
          <p:cNvSpPr>
            <a:spLocks noGrp="1"/>
          </p:cNvSpPr>
          <p:nvPr>
            <p:ph sz="half" idx="2"/>
          </p:nvPr>
        </p:nvSpPr>
        <p:spPr>
          <a:xfrm>
            <a:off x="806105" y="1137918"/>
            <a:ext cx="4699250" cy="3714538"/>
          </a:xfrm>
        </p:spPr>
        <p:txBody>
          <a:bodyPr>
            <a:normAutofit fontScale="92500" lnSpcReduction="20000"/>
          </a:bodyPr>
          <a:lstStyle/>
          <a:p>
            <a:r>
              <a:rPr lang="en-US" dirty="0" smtClean="0">
                <a:latin typeface="Candara" panose="020E0502030303020204" pitchFamily="34" charset="0"/>
              </a:rPr>
              <a:t>What are the values of the owners?</a:t>
            </a: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is the reason for its existence?</a:t>
            </a: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What will the business look like when it achieves success?</a:t>
            </a:r>
          </a:p>
          <a:p>
            <a:pPr marL="0" indent="0">
              <a:buNone/>
            </a:pPr>
            <a:endParaRPr lang="en-US" sz="1600" dirty="0" smtClean="0">
              <a:latin typeface="Candara" panose="020E0502030303020204" pitchFamily="34" charset="0"/>
            </a:endParaRPr>
          </a:p>
          <a:p>
            <a:pPr marL="0" indent="0">
              <a:buNone/>
            </a:pPr>
            <a:endParaRPr lang="en-US" sz="1600" dirty="0" smtClean="0">
              <a:latin typeface="Candara" panose="020E0502030303020204" pitchFamily="34" charset="0"/>
            </a:endParaRPr>
          </a:p>
          <a:p>
            <a:r>
              <a:rPr lang="en-US" dirty="0" smtClean="0">
                <a:latin typeface="Candara" panose="020E0502030303020204" pitchFamily="34" charset="0"/>
              </a:rPr>
              <a:t>Who will be involved?</a:t>
            </a:r>
            <a:endParaRPr lang="en-US" dirty="0">
              <a:latin typeface="Candara" panose="020E0502030303020204" pitchFamily="34" charset="0"/>
            </a:endParaRPr>
          </a:p>
        </p:txBody>
      </p:sp>
      <p:sp>
        <p:nvSpPr>
          <p:cNvPr id="7" name="Content Placeholder 6"/>
          <p:cNvSpPr>
            <a:spLocks noGrp="1"/>
          </p:cNvSpPr>
          <p:nvPr>
            <p:ph sz="quarter" idx="4"/>
          </p:nvPr>
        </p:nvSpPr>
        <p:spPr>
          <a:xfrm>
            <a:off x="6848887" y="1087208"/>
            <a:ext cx="5194989" cy="3928534"/>
          </a:xfrm>
        </p:spPr>
        <p:txBody>
          <a:bodyPr>
            <a:noAutofit/>
          </a:bodyPr>
          <a:lstStyle/>
          <a:p>
            <a:r>
              <a:rPr lang="en-US" sz="2600" dirty="0" smtClean="0">
                <a:latin typeface="Candara" panose="020E0502030303020204" pitchFamily="34" charset="0"/>
              </a:rPr>
              <a:t>Live a rural lifestyle </a:t>
            </a:r>
          </a:p>
          <a:p>
            <a:pPr marL="0" indent="0">
              <a:buNone/>
            </a:pPr>
            <a:endParaRPr lang="en-US" sz="2600" dirty="0" smtClean="0">
              <a:latin typeface="Candara" panose="020E0502030303020204" pitchFamily="34" charset="0"/>
            </a:endParaRPr>
          </a:p>
          <a:p>
            <a:r>
              <a:rPr lang="en-US" sz="2600" dirty="0" smtClean="0">
                <a:latin typeface="Candara" panose="020E0502030303020204" pitchFamily="34" charset="0"/>
              </a:rPr>
              <a:t>Farm utilizing sustainable agriculture principles.</a:t>
            </a:r>
          </a:p>
          <a:p>
            <a:pPr marL="0" indent="0">
              <a:buNone/>
            </a:pPr>
            <a:endParaRPr lang="en-US" sz="1500" dirty="0" smtClean="0">
              <a:latin typeface="Candara" panose="020E0502030303020204" pitchFamily="34" charset="0"/>
            </a:endParaRPr>
          </a:p>
          <a:p>
            <a:r>
              <a:rPr lang="en-US" sz="2600" dirty="0" smtClean="0">
                <a:latin typeface="Candara" panose="020E0502030303020204" pitchFamily="34" charset="0"/>
              </a:rPr>
              <a:t>Continue to strive for excellent quality products that provides a good return</a:t>
            </a:r>
          </a:p>
          <a:p>
            <a:r>
              <a:rPr lang="en-US" sz="2600" dirty="0" smtClean="0">
                <a:latin typeface="Candara" panose="020E0502030303020204" pitchFamily="34" charset="0"/>
              </a:rPr>
              <a:t>Rich and Wendy, retail customers</a:t>
            </a:r>
            <a:endParaRPr lang="en-US" sz="2600" dirty="0">
              <a:latin typeface="Candara" panose="020E0502030303020204" pitchFamily="34" charset="0"/>
            </a:endParaRPr>
          </a:p>
        </p:txBody>
      </p:sp>
      <p:sp>
        <p:nvSpPr>
          <p:cNvPr id="3" name="Right Arrow 2"/>
          <p:cNvSpPr/>
          <p:nvPr/>
        </p:nvSpPr>
        <p:spPr>
          <a:xfrm>
            <a:off x="5423282" y="4378517"/>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05108" y="4957770"/>
            <a:ext cx="11770895" cy="1569660"/>
          </a:xfrm>
          <a:prstGeom prst="rect">
            <a:avLst/>
          </a:prstGeom>
          <a:solidFill>
            <a:schemeClr val="tx1"/>
          </a:solidFill>
        </p:spPr>
        <p:txBody>
          <a:bodyPr wrap="square" rtlCol="0">
            <a:spAutoFit/>
          </a:bodyPr>
          <a:lstStyle/>
          <a:p>
            <a:pPr algn="ctr"/>
            <a:r>
              <a:rPr lang="en-US" sz="2400" b="1" dirty="0">
                <a:solidFill>
                  <a:schemeClr val="accent2">
                    <a:lumMod val="20000"/>
                    <a:lumOff val="80000"/>
                  </a:schemeClr>
                </a:solidFill>
                <a:latin typeface="Candara" panose="020E0502030303020204" pitchFamily="34" charset="0"/>
              </a:rPr>
              <a:t>“</a:t>
            </a:r>
            <a:r>
              <a:rPr lang="en-US" sz="2400" b="1" i="1" dirty="0">
                <a:solidFill>
                  <a:schemeClr val="accent2">
                    <a:lumMod val="20000"/>
                    <a:lumOff val="80000"/>
                  </a:schemeClr>
                </a:solidFill>
                <a:latin typeface="Candara" panose="020E0502030303020204" pitchFamily="34" charset="0"/>
              </a:rPr>
              <a:t>The </a:t>
            </a:r>
            <a:r>
              <a:rPr lang="en-US" sz="2400" b="1" i="1" dirty="0" smtClean="0">
                <a:solidFill>
                  <a:schemeClr val="accent2">
                    <a:lumMod val="20000"/>
                    <a:lumOff val="80000"/>
                  </a:schemeClr>
                </a:solidFill>
                <a:latin typeface="Candara" panose="020E0502030303020204" pitchFamily="34" charset="0"/>
              </a:rPr>
              <a:t>vision </a:t>
            </a:r>
            <a:r>
              <a:rPr lang="en-US" sz="2400" b="1" i="1" dirty="0">
                <a:solidFill>
                  <a:schemeClr val="accent2">
                    <a:lumMod val="20000"/>
                    <a:lumOff val="80000"/>
                  </a:schemeClr>
                </a:solidFill>
                <a:latin typeface="Candara" panose="020E0502030303020204" pitchFamily="34" charset="0"/>
              </a:rPr>
              <a:t>of Great Northern Farm is </a:t>
            </a:r>
            <a:r>
              <a:rPr lang="en-US" sz="2400" b="1" i="1" dirty="0" smtClean="0">
                <a:solidFill>
                  <a:schemeClr val="accent2">
                    <a:lumMod val="20000"/>
                    <a:lumOff val="80000"/>
                  </a:schemeClr>
                </a:solidFill>
                <a:latin typeface="Candara" panose="020E0502030303020204" pitchFamily="34" charset="0"/>
              </a:rPr>
              <a:t>that for the years to come we will live and farm in an ecologically-based manner using commonly accepted principles of Sustainable Agriculture, providing us with a good return and allow us to live a rural lifestyle while providing excellent quality products for our retail customers.” </a:t>
            </a:r>
            <a:r>
              <a:rPr lang="en-US" sz="2400" b="1" dirty="0" smtClean="0">
                <a:solidFill>
                  <a:schemeClr val="accent2">
                    <a:lumMod val="20000"/>
                    <a:lumOff val="80000"/>
                  </a:schemeClr>
                </a:solidFill>
                <a:latin typeface="Candara" panose="020E0502030303020204" pitchFamily="34" charset="0"/>
              </a:rPr>
              <a:t>– Rich and Wendy</a:t>
            </a:r>
            <a:endParaRPr lang="en-US" sz="2400" b="1" i="1" dirty="0" smtClean="0">
              <a:solidFill>
                <a:schemeClr val="accent2">
                  <a:lumMod val="20000"/>
                  <a:lumOff val="80000"/>
                </a:schemeClr>
              </a:solidFill>
              <a:latin typeface="Candara" panose="020E0502030303020204" pitchFamily="34" charset="0"/>
            </a:endParaRPr>
          </a:p>
        </p:txBody>
      </p:sp>
      <p:sp>
        <p:nvSpPr>
          <p:cNvPr id="16" name="Right Arrow 15"/>
          <p:cNvSpPr/>
          <p:nvPr/>
        </p:nvSpPr>
        <p:spPr>
          <a:xfrm>
            <a:off x="5573228" y="3161802"/>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5505355" y="2176846"/>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5505355" y="1193646"/>
            <a:ext cx="1034657" cy="32657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3691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186"/>
            <a:ext cx="12192000" cy="919393"/>
          </a:xfrm>
          <a:solidFill>
            <a:schemeClr val="accent2">
              <a:lumMod val="20000"/>
              <a:lumOff val="80000"/>
            </a:schemeClr>
          </a:solidFill>
          <a:ln>
            <a:noFill/>
          </a:ln>
        </p:spPr>
        <p:txBody>
          <a:bodyPr>
            <a:normAutofit/>
          </a:bodyPr>
          <a:lstStyle/>
          <a:p>
            <a:pPr algn="ctr"/>
            <a:r>
              <a:rPr lang="en-US" sz="4000" b="1" dirty="0" smtClean="0">
                <a:latin typeface="Candara" panose="020E0502030303020204" pitchFamily="34" charset="0"/>
              </a:rPr>
              <a:t>Values + Goals + </a:t>
            </a:r>
            <a:r>
              <a:rPr lang="en-US" sz="4000" b="1" dirty="0">
                <a:latin typeface="Candara" panose="020E0502030303020204" pitchFamily="34" charset="0"/>
              </a:rPr>
              <a:t>M</a:t>
            </a:r>
            <a:r>
              <a:rPr lang="en-US" sz="4000" b="1" dirty="0" smtClean="0">
                <a:latin typeface="Candara" panose="020E0502030303020204" pitchFamily="34" charset="0"/>
              </a:rPr>
              <a:t>ission + Vision + Planning = Success</a:t>
            </a:r>
            <a:endParaRPr lang="en-US" sz="4000" b="1" dirty="0">
              <a:latin typeface="Candara" panose="020E0502030303020204" pitchFamily="34" charset="0"/>
            </a:endParaRPr>
          </a:p>
        </p:txBody>
      </p:sp>
      <p:sp>
        <p:nvSpPr>
          <p:cNvPr id="6" name="TextBox 5"/>
          <p:cNvSpPr txBox="1"/>
          <p:nvPr/>
        </p:nvSpPr>
        <p:spPr>
          <a:xfrm>
            <a:off x="5792097" y="3724220"/>
            <a:ext cx="956442" cy="369332"/>
          </a:xfrm>
          <a:prstGeom prst="rect">
            <a:avLst/>
          </a:prstGeom>
          <a:noFill/>
        </p:spPr>
        <p:txBody>
          <a:bodyPr wrap="square" rtlCol="0">
            <a:spAutoFit/>
          </a:bodyPr>
          <a:lstStyle/>
          <a:p>
            <a:r>
              <a:rPr lang="en-US" b="1" i="1" dirty="0" smtClean="0"/>
              <a:t>VALUES</a:t>
            </a:r>
            <a:endParaRPr lang="en-US" b="1" i="1" dirty="0"/>
          </a:p>
        </p:txBody>
      </p:sp>
      <p:sp>
        <p:nvSpPr>
          <p:cNvPr id="7" name="TextBox 6"/>
          <p:cNvSpPr txBox="1"/>
          <p:nvPr/>
        </p:nvSpPr>
        <p:spPr>
          <a:xfrm>
            <a:off x="10472332" y="3724220"/>
            <a:ext cx="935136" cy="373464"/>
          </a:xfrm>
          <a:prstGeom prst="rect">
            <a:avLst/>
          </a:prstGeom>
          <a:noFill/>
        </p:spPr>
        <p:txBody>
          <a:bodyPr wrap="square" rtlCol="0">
            <a:spAutoFit/>
          </a:bodyPr>
          <a:lstStyle/>
          <a:p>
            <a:r>
              <a:rPr lang="en-US" b="1" i="1" dirty="0" smtClean="0"/>
              <a:t>GOALS</a:t>
            </a:r>
            <a:endParaRPr lang="en-US" b="1" i="1" dirty="0"/>
          </a:p>
        </p:txBody>
      </p:sp>
      <p:sp>
        <p:nvSpPr>
          <p:cNvPr id="10" name="TextBox 9"/>
          <p:cNvSpPr txBox="1"/>
          <p:nvPr/>
        </p:nvSpPr>
        <p:spPr>
          <a:xfrm>
            <a:off x="8101289" y="1629068"/>
            <a:ext cx="1086341" cy="369332"/>
          </a:xfrm>
          <a:prstGeom prst="rect">
            <a:avLst/>
          </a:prstGeom>
          <a:noFill/>
        </p:spPr>
        <p:txBody>
          <a:bodyPr wrap="square" rtlCol="0">
            <a:spAutoFit/>
          </a:bodyPr>
          <a:lstStyle/>
          <a:p>
            <a:r>
              <a:rPr lang="en-US" b="1" i="1" dirty="0" smtClean="0"/>
              <a:t>MISSION</a:t>
            </a:r>
            <a:endParaRPr lang="en-US" b="1" i="1" dirty="0"/>
          </a:p>
        </p:txBody>
      </p:sp>
      <p:sp>
        <p:nvSpPr>
          <p:cNvPr id="13" name="TextBox 12"/>
          <p:cNvSpPr txBox="1"/>
          <p:nvPr/>
        </p:nvSpPr>
        <p:spPr>
          <a:xfrm>
            <a:off x="8161181" y="5704026"/>
            <a:ext cx="966556" cy="369332"/>
          </a:xfrm>
          <a:prstGeom prst="rect">
            <a:avLst/>
          </a:prstGeom>
          <a:noFill/>
        </p:spPr>
        <p:txBody>
          <a:bodyPr wrap="square" rtlCol="0">
            <a:spAutoFit/>
          </a:bodyPr>
          <a:lstStyle/>
          <a:p>
            <a:r>
              <a:rPr lang="en-US" b="1" i="1" dirty="0" smtClean="0"/>
              <a:t>VISION</a:t>
            </a:r>
            <a:endParaRPr lang="en-US" b="1" i="1" dirty="0"/>
          </a:p>
        </p:txBody>
      </p:sp>
      <p:pic>
        <p:nvPicPr>
          <p:cNvPr id="3078" name="Picture 6" descr="Compass, Compass Rose, South, North, East, West, Tr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949" y="1959469"/>
            <a:ext cx="3920980" cy="377420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681219" y="3370277"/>
            <a:ext cx="1723843" cy="1077218"/>
          </a:xfrm>
          <a:prstGeom prst="rect">
            <a:avLst/>
          </a:prstGeom>
          <a:noFill/>
        </p:spPr>
        <p:txBody>
          <a:bodyPr wrap="square" rtlCol="0">
            <a:spAutoFit/>
          </a:bodyPr>
          <a:lstStyle/>
          <a:p>
            <a:pPr algn="ctr"/>
            <a:r>
              <a:rPr lang="en-US" sz="3200" b="1" i="1" dirty="0" smtClean="0"/>
              <a:t>Business</a:t>
            </a:r>
          </a:p>
          <a:p>
            <a:pPr algn="ctr"/>
            <a:r>
              <a:rPr lang="en-US" sz="3200" b="1" i="1" dirty="0" smtClean="0"/>
              <a:t>Plan</a:t>
            </a:r>
            <a:endParaRPr lang="en-US" sz="3200" b="1" i="1" dirty="0"/>
          </a:p>
        </p:txBody>
      </p:sp>
      <p:sp>
        <p:nvSpPr>
          <p:cNvPr id="4" name="Oval 3"/>
          <p:cNvSpPr/>
          <p:nvPr/>
        </p:nvSpPr>
        <p:spPr>
          <a:xfrm>
            <a:off x="5813587" y="1185259"/>
            <a:ext cx="5459105" cy="5322626"/>
          </a:xfrm>
          <a:prstGeom prst="ellipse">
            <a:avLst/>
          </a:prstGeom>
          <a:noFill/>
          <a:ln w="635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614098" y="1998400"/>
            <a:ext cx="4842724" cy="2831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Candara" panose="020E0502030303020204" pitchFamily="34" charset="0"/>
              </a:rPr>
              <a:t>Mission and Vision: </a:t>
            </a:r>
            <a:br>
              <a:rPr lang="en-US" b="1" dirty="0" smtClean="0">
                <a:latin typeface="Candara" panose="020E0502030303020204" pitchFamily="34" charset="0"/>
              </a:rPr>
            </a:br>
            <a:r>
              <a:rPr lang="en-US" b="1" dirty="0" smtClean="0">
                <a:latin typeface="Candara" panose="020E0502030303020204" pitchFamily="34" charset="0"/>
              </a:rPr>
              <a:t>The Compass Charting Future Success</a:t>
            </a:r>
            <a:endParaRPr lang="en-US" b="1" dirty="0">
              <a:latin typeface="Candara" panose="020E0502030303020204" pitchFamily="34" charset="0"/>
            </a:endParaRPr>
          </a:p>
        </p:txBody>
      </p:sp>
      <p:pic>
        <p:nvPicPr>
          <p:cNvPr id="22" name="Picture 2" descr="Start, Stairs, Start Up, Suc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907" y="5042388"/>
            <a:ext cx="3576087" cy="150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83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Change – moving from the old and familiar</a:t>
            </a:r>
            <a:endParaRPr lang="en-US" dirty="0">
              <a:latin typeface="Candara" panose="020E0502030303020204" pitchFamily="34" charset="0"/>
            </a:endParaRPr>
          </a:p>
        </p:txBody>
      </p:sp>
      <p:sp>
        <p:nvSpPr>
          <p:cNvPr id="3" name="Content Placeholder 2"/>
          <p:cNvSpPr>
            <a:spLocks noGrp="1"/>
          </p:cNvSpPr>
          <p:nvPr>
            <p:ph idx="1"/>
          </p:nvPr>
        </p:nvSpPr>
        <p:spPr>
          <a:xfrm>
            <a:off x="1731135" y="1946811"/>
            <a:ext cx="4364865" cy="2486003"/>
          </a:xfrm>
        </p:spPr>
        <p:txBody>
          <a:bodyPr/>
          <a:lstStyle/>
          <a:p>
            <a:r>
              <a:rPr lang="en-US" dirty="0" smtClean="0">
                <a:latin typeface="Candara" panose="020E0502030303020204" pitchFamily="34" charset="0"/>
              </a:rPr>
              <a:t>It is constant</a:t>
            </a:r>
          </a:p>
          <a:p>
            <a:r>
              <a:rPr lang="en-US" dirty="0" smtClean="0">
                <a:latin typeface="Candara" panose="020E0502030303020204" pitchFamily="34" charset="0"/>
              </a:rPr>
              <a:t>Motivation to change</a:t>
            </a:r>
          </a:p>
          <a:p>
            <a:pPr lvl="1"/>
            <a:r>
              <a:rPr lang="en-US" dirty="0" smtClean="0">
                <a:latin typeface="Candara" panose="020E0502030303020204" pitchFamily="34" charset="0"/>
              </a:rPr>
              <a:t>Negative</a:t>
            </a:r>
          </a:p>
          <a:p>
            <a:pPr lvl="1"/>
            <a:r>
              <a:rPr lang="en-US" dirty="0" smtClean="0">
                <a:latin typeface="Candara" panose="020E0502030303020204" pitchFamily="34" charset="0"/>
              </a:rPr>
              <a:t>Positive</a:t>
            </a:r>
          </a:p>
          <a:p>
            <a:r>
              <a:rPr lang="en-US" dirty="0" smtClean="0">
                <a:latin typeface="Candara" panose="020E0502030303020204" pitchFamily="34" charset="0"/>
              </a:rPr>
              <a:t>A choice not to change</a:t>
            </a:r>
            <a:endParaRPr lang="en-US" dirty="0">
              <a:latin typeface="Candara" panose="020E0502030303020204" pitchFamily="34" charset="0"/>
            </a:endParaRPr>
          </a:p>
        </p:txBody>
      </p:sp>
      <p:pic>
        <p:nvPicPr>
          <p:cNvPr id="1026" name="Picture 2" descr="Change, Time, Sad, Cry, Laugh, Cheerful,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168" y="1946811"/>
            <a:ext cx="3307769" cy="3307769"/>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2470594" y="4524002"/>
            <a:ext cx="3136008" cy="1944709"/>
          </a:xfrm>
          <a:prstGeom prst="cloudCallout">
            <a:avLst>
              <a:gd name="adj1" fmla="val 32779"/>
              <a:gd name="adj2" fmla="val 53879"/>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p:cNvSpPr txBox="1"/>
          <p:nvPr/>
        </p:nvSpPr>
        <p:spPr>
          <a:xfrm>
            <a:off x="2824766" y="5034691"/>
            <a:ext cx="2781836" cy="923330"/>
          </a:xfrm>
          <a:prstGeom prst="rect">
            <a:avLst/>
          </a:prstGeom>
          <a:noFill/>
        </p:spPr>
        <p:txBody>
          <a:bodyPr wrap="square" rtlCol="0">
            <a:spAutoFit/>
          </a:bodyPr>
          <a:lstStyle/>
          <a:p>
            <a:r>
              <a:rPr lang="en-US" i="1" dirty="0" smtClean="0"/>
              <a:t>“You must do the thing you think you cannot do.”</a:t>
            </a:r>
          </a:p>
          <a:p>
            <a:r>
              <a:rPr lang="en-US" i="1" dirty="0" smtClean="0"/>
              <a:t>- Eleanor Roosevelt</a:t>
            </a:r>
            <a:endParaRPr lang="en-US" i="1" dirty="0"/>
          </a:p>
        </p:txBody>
      </p:sp>
    </p:spTree>
    <p:extLst>
      <p:ext uri="{BB962C8B-B14F-4D97-AF65-F5344CB8AC3E}">
        <p14:creationId xmlns:p14="http://schemas.microsoft.com/office/powerpoint/2010/main" val="2890301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Managing the fear, embracing the change </a:t>
            </a:r>
            <a:endParaRPr lang="en-US" dirty="0">
              <a:latin typeface="Candara" panose="020E0502030303020204" pitchFamily="34" charset="0"/>
            </a:endParaRPr>
          </a:p>
        </p:txBody>
      </p:sp>
      <p:sp>
        <p:nvSpPr>
          <p:cNvPr id="3" name="Content Placeholder 2"/>
          <p:cNvSpPr>
            <a:spLocks noGrp="1"/>
          </p:cNvSpPr>
          <p:nvPr>
            <p:ph idx="1"/>
          </p:nvPr>
        </p:nvSpPr>
        <p:spPr>
          <a:xfrm>
            <a:off x="838200" y="1825625"/>
            <a:ext cx="4867877" cy="2501676"/>
          </a:xfrm>
        </p:spPr>
        <p:txBody>
          <a:bodyPr/>
          <a:lstStyle/>
          <a:p>
            <a:r>
              <a:rPr lang="en-US" dirty="0" smtClean="0">
                <a:latin typeface="Candara" panose="020E0502030303020204" pitchFamily="34" charset="0"/>
              </a:rPr>
              <a:t>Makes us feel unsettled</a:t>
            </a:r>
          </a:p>
          <a:p>
            <a:r>
              <a:rPr lang="en-US" dirty="0" smtClean="0">
                <a:latin typeface="Candara" panose="020E0502030303020204" pitchFamily="34" charset="0"/>
              </a:rPr>
              <a:t>Consider the adventure</a:t>
            </a:r>
          </a:p>
          <a:p>
            <a:r>
              <a:rPr lang="en-US" dirty="0" smtClean="0">
                <a:latin typeface="Candara" panose="020E0502030303020204" pitchFamily="34" charset="0"/>
              </a:rPr>
              <a:t>Failure</a:t>
            </a:r>
          </a:p>
          <a:p>
            <a:r>
              <a:rPr lang="en-US" dirty="0" smtClean="0">
                <a:latin typeface="Candara" panose="020E0502030303020204" pitchFamily="34" charset="0"/>
              </a:rPr>
              <a:t>Business transition plan</a:t>
            </a:r>
            <a:endParaRPr lang="en-US" dirty="0">
              <a:latin typeface="Candara" panose="020E0502030303020204" pitchFamily="34" charset="0"/>
            </a:endParaRPr>
          </a:p>
        </p:txBody>
      </p:sp>
      <p:sp>
        <p:nvSpPr>
          <p:cNvPr id="4" name="Cloud Callout 3"/>
          <p:cNvSpPr/>
          <p:nvPr/>
        </p:nvSpPr>
        <p:spPr>
          <a:xfrm>
            <a:off x="5990130" y="1490326"/>
            <a:ext cx="4372377" cy="2771775"/>
          </a:xfrm>
          <a:prstGeom prst="cloudCallout">
            <a:avLst>
              <a:gd name="adj1" fmla="val 32779"/>
              <a:gd name="adj2" fmla="val 53879"/>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2050" name="Picture 2" descr="Start, Stairs, Start Up, Su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39" y="4748973"/>
            <a:ext cx="40862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anderer, Backpack, Hike, Away, P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588" y="4640370"/>
            <a:ext cx="3025730" cy="1815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21596" y="1860550"/>
            <a:ext cx="3549248" cy="2031325"/>
          </a:xfrm>
          <a:prstGeom prst="rect">
            <a:avLst/>
          </a:prstGeom>
          <a:noFill/>
        </p:spPr>
        <p:txBody>
          <a:bodyPr wrap="square" rtlCol="0">
            <a:spAutoFit/>
          </a:bodyPr>
          <a:lstStyle/>
          <a:p>
            <a:r>
              <a:rPr lang="en-US" i="1" dirty="0" smtClean="0"/>
              <a:t>“We need to accept that we won’t always make the right decisions.  That we’ll screw up royally sometimes – understanding that failure is not the opposite of success, it’s part of success.”</a:t>
            </a:r>
          </a:p>
          <a:p>
            <a:r>
              <a:rPr lang="en-US" i="1" dirty="0" smtClean="0"/>
              <a:t>-Arianna Huffington</a:t>
            </a:r>
            <a:endParaRPr lang="en-US" i="1" dirty="0"/>
          </a:p>
        </p:txBody>
      </p:sp>
      <p:sp>
        <p:nvSpPr>
          <p:cNvPr id="5" name="TextBox 4"/>
          <p:cNvSpPr txBox="1"/>
          <p:nvPr/>
        </p:nvSpPr>
        <p:spPr>
          <a:xfrm>
            <a:off x="8458424" y="4867559"/>
            <a:ext cx="3424839" cy="1477328"/>
          </a:xfrm>
          <a:prstGeom prst="rect">
            <a:avLst/>
          </a:prstGeom>
          <a:solidFill>
            <a:schemeClr val="accent4">
              <a:lumMod val="60000"/>
              <a:lumOff val="40000"/>
            </a:schemeClr>
          </a:solidFill>
          <a:effectLst>
            <a:innerShdw blurRad="114300">
              <a:prstClr val="black"/>
            </a:innerShdw>
          </a:effectLst>
        </p:spPr>
        <p:txBody>
          <a:bodyPr wrap="square" rtlCol="0">
            <a:spAutoFit/>
          </a:bodyPr>
          <a:lstStyle/>
          <a:p>
            <a:pPr algn="ctr"/>
            <a:r>
              <a:rPr lang="en-US" sz="2400" i="1" dirty="0" smtClean="0"/>
              <a:t>“I have not failed.  I’ve just found 10,000 WAYS that it won’t work.”</a:t>
            </a:r>
          </a:p>
          <a:p>
            <a:pPr algn="r"/>
            <a:r>
              <a:rPr lang="en-US" dirty="0"/>
              <a:t> </a:t>
            </a:r>
            <a:r>
              <a:rPr lang="en-US" dirty="0" smtClean="0"/>
              <a:t>- Thomas Edison</a:t>
            </a:r>
          </a:p>
        </p:txBody>
      </p:sp>
    </p:spTree>
    <p:extLst>
      <p:ext uri="{BB962C8B-B14F-4D97-AF65-F5344CB8AC3E}">
        <p14:creationId xmlns:p14="http://schemas.microsoft.com/office/powerpoint/2010/main" val="2885648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CASE STUDY - Change</a:t>
            </a:r>
            <a:br>
              <a:rPr lang="en-US" dirty="0" smtClean="0">
                <a:latin typeface="Candara" panose="020E0502030303020204" pitchFamily="34" charset="0"/>
              </a:rPr>
            </a:br>
            <a:r>
              <a:rPr lang="en-US" dirty="0" smtClean="0">
                <a:latin typeface="Candara" panose="020E0502030303020204" pitchFamily="34" charset="0"/>
              </a:rPr>
              <a:t>       Stick and Stone Farm </a:t>
            </a:r>
            <a:endParaRPr lang="en-US" dirty="0">
              <a:latin typeface="Candara" panose="020E0502030303020204" pitchFamily="34" charset="0"/>
            </a:endParaRPr>
          </a:p>
        </p:txBody>
      </p:sp>
      <p:sp>
        <p:nvSpPr>
          <p:cNvPr id="6" name="Content Placeholder 5"/>
          <p:cNvSpPr>
            <a:spLocks noGrp="1"/>
          </p:cNvSpPr>
          <p:nvPr>
            <p:ph sz="half" idx="1"/>
          </p:nvPr>
        </p:nvSpPr>
        <p:spPr>
          <a:xfrm>
            <a:off x="838200" y="1825625"/>
            <a:ext cx="5181600" cy="1303941"/>
          </a:xfrm>
        </p:spPr>
        <p:txBody>
          <a:bodyPr>
            <a:normAutofit fontScale="92500" lnSpcReduction="10000"/>
          </a:bodyPr>
          <a:lstStyle/>
          <a:p>
            <a:r>
              <a:rPr lang="en-US" dirty="0" smtClean="0">
                <a:latin typeface="Candara" panose="020E0502030303020204" pitchFamily="34" charset="0"/>
              </a:rPr>
              <a:t>PEOPLE</a:t>
            </a:r>
          </a:p>
          <a:p>
            <a:pPr lvl="1"/>
            <a:r>
              <a:rPr lang="en-US" dirty="0" smtClean="0">
                <a:latin typeface="Candara" panose="020E0502030303020204" pitchFamily="34" charset="0"/>
              </a:rPr>
              <a:t>Lucy and Chaw with Greta, Ezra, Rhoda</a:t>
            </a:r>
            <a:endParaRPr lang="en-US" dirty="0">
              <a:latin typeface="Candara" panose="020E0502030303020204" pitchFamily="34" charset="0"/>
            </a:endParaRPr>
          </a:p>
        </p:txBody>
      </p:sp>
      <p:sp>
        <p:nvSpPr>
          <p:cNvPr id="7" name="Content Placeholder 6"/>
          <p:cNvSpPr>
            <a:spLocks noGrp="1"/>
          </p:cNvSpPr>
          <p:nvPr>
            <p:ph sz="half" idx="2"/>
          </p:nvPr>
        </p:nvSpPr>
        <p:spPr/>
        <p:txBody>
          <a:bodyPr>
            <a:normAutofit fontScale="92500" lnSpcReduction="10000"/>
          </a:bodyPr>
          <a:lstStyle/>
          <a:p>
            <a:r>
              <a:rPr lang="en-US" dirty="0" smtClean="0">
                <a:latin typeface="Candara" panose="020E0502030303020204" pitchFamily="34" charset="0"/>
              </a:rPr>
              <a:t>FARM BUSINESS</a:t>
            </a:r>
          </a:p>
          <a:p>
            <a:pPr lvl="1"/>
            <a:r>
              <a:rPr lang="en-US" dirty="0">
                <a:latin typeface="Candara" panose="020E0502030303020204" pitchFamily="34" charset="0"/>
              </a:rPr>
              <a:t>F</a:t>
            </a:r>
            <a:r>
              <a:rPr lang="en-US" dirty="0" smtClean="0">
                <a:latin typeface="Candara" panose="020E0502030303020204" pitchFamily="34" charset="0"/>
              </a:rPr>
              <a:t>arming for 20 years </a:t>
            </a:r>
          </a:p>
          <a:p>
            <a:pPr lvl="1"/>
            <a:r>
              <a:rPr lang="en-US" dirty="0">
                <a:latin typeface="Candara" panose="020E0502030303020204" pitchFamily="34" charset="0"/>
              </a:rPr>
              <a:t>Managing 110 acres tillable land with 35 to 40 acres growing organic </a:t>
            </a:r>
            <a:r>
              <a:rPr lang="en-US" dirty="0" smtClean="0">
                <a:latin typeface="Candara" panose="020E0502030303020204" pitchFamily="34" charset="0"/>
              </a:rPr>
              <a:t>vegetables</a:t>
            </a:r>
          </a:p>
          <a:p>
            <a:pPr lvl="1"/>
            <a:r>
              <a:rPr lang="en-US" dirty="0" smtClean="0">
                <a:latin typeface="Candara" panose="020E0502030303020204" pitchFamily="34" charset="0"/>
              </a:rPr>
              <a:t>LLC member of The Full Plate Farm Collective – 3 farms with 600 CSA shares in the growing season, 300 shares in winter</a:t>
            </a:r>
          </a:p>
          <a:p>
            <a:pPr lvl="1"/>
            <a:r>
              <a:rPr lang="en-US" dirty="0" smtClean="0">
                <a:latin typeface="Candara" panose="020E0502030303020204" pitchFamily="34" charset="0"/>
              </a:rPr>
              <a:t>Specialize in cooking greens, root crops and fruit crops that store well</a:t>
            </a:r>
          </a:p>
          <a:p>
            <a:pPr lvl="1"/>
            <a:r>
              <a:rPr lang="en-US" dirty="0" smtClean="0">
                <a:latin typeface="Candara" panose="020E0502030303020204" pitchFamily="34" charset="0"/>
              </a:rPr>
              <a:t>Present markets: 35% Full Plate Collective, 35% wholesale, 15% farm market</a:t>
            </a:r>
            <a:endParaRPr lang="en-US" dirty="0">
              <a:latin typeface="Candara" panose="020E0502030303020204" pitchFamily="34" charset="0"/>
            </a:endParaRPr>
          </a:p>
        </p:txBody>
      </p:sp>
      <p:pic>
        <p:nvPicPr>
          <p:cNvPr id="8" name="Picture 7"/>
          <p:cNvPicPr>
            <a:picLocks noChangeAspect="1"/>
          </p:cNvPicPr>
          <p:nvPr/>
        </p:nvPicPr>
        <p:blipFill>
          <a:blip r:embed="rId3"/>
          <a:stretch>
            <a:fillRect/>
          </a:stretch>
        </p:blipFill>
        <p:spPr>
          <a:xfrm>
            <a:off x="3739765" y="3159635"/>
            <a:ext cx="2054444" cy="1528306"/>
          </a:xfrm>
          <a:prstGeom prst="rect">
            <a:avLst/>
          </a:prstGeom>
        </p:spPr>
      </p:pic>
      <p:sp>
        <p:nvSpPr>
          <p:cNvPr id="9" name="AutoShape 2" descr="https://cornell.app.box.com/representation/file_version_62439522621/image_2048_jpg/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https://cornell.app.box.com/representation/file_version_62439522621/image_2048_jpg/1.jpg"/>
          <p:cNvSpPr>
            <a:spLocks noChangeAspect="1" noChangeArrowheads="1"/>
          </p:cNvSpPr>
          <p:nvPr/>
        </p:nvSpPr>
        <p:spPr bwMode="auto">
          <a:xfrm>
            <a:off x="-1648496" y="7937"/>
            <a:ext cx="2261271" cy="22612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045" y="5026238"/>
            <a:ext cx="2037741" cy="152512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3129566"/>
            <a:ext cx="2037741" cy="1528306"/>
          </a:xfrm>
          <a:prstGeom prst="rect">
            <a:avLst/>
          </a:prstGeom>
        </p:spPr>
      </p:pic>
      <p:sp>
        <p:nvSpPr>
          <p:cNvPr id="14" name="Cloud Callout 13"/>
          <p:cNvSpPr/>
          <p:nvPr/>
        </p:nvSpPr>
        <p:spPr>
          <a:xfrm>
            <a:off x="3120849" y="4780547"/>
            <a:ext cx="3051351" cy="1731264"/>
          </a:xfrm>
          <a:prstGeom prst="cloudCallout">
            <a:avLst>
              <a:gd name="adj1" fmla="val 32779"/>
              <a:gd name="adj2" fmla="val 53879"/>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3429000" y="5157984"/>
            <a:ext cx="2675974" cy="923330"/>
          </a:xfrm>
          <a:prstGeom prst="rect">
            <a:avLst/>
          </a:prstGeom>
          <a:noFill/>
        </p:spPr>
        <p:txBody>
          <a:bodyPr wrap="square" rtlCol="0">
            <a:spAutoFit/>
          </a:bodyPr>
          <a:lstStyle/>
          <a:p>
            <a:r>
              <a:rPr lang="en-US" i="1" dirty="0" smtClean="0"/>
              <a:t>“Selling to restaurants and Wegmans transformed the business.”</a:t>
            </a:r>
            <a:endParaRPr lang="en-US" i="1" dirty="0"/>
          </a:p>
        </p:txBody>
      </p:sp>
    </p:spTree>
    <p:extLst>
      <p:ext uri="{BB962C8B-B14F-4D97-AF65-F5344CB8AC3E}">
        <p14:creationId xmlns:p14="http://schemas.microsoft.com/office/powerpoint/2010/main" val="3521335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CASE STUDY – On wholesale marketing</a:t>
            </a:r>
            <a:br>
              <a:rPr lang="en-US" dirty="0" smtClean="0">
                <a:latin typeface="Candara" panose="020E0502030303020204" pitchFamily="34" charset="0"/>
              </a:rPr>
            </a:br>
            <a:r>
              <a:rPr lang="en-US" dirty="0" smtClean="0">
                <a:latin typeface="Candara" panose="020E0502030303020204" pitchFamily="34" charset="0"/>
              </a:rPr>
              <a:t>       Stick and Stone Farm </a:t>
            </a:r>
            <a:endParaRPr lang="en-US" dirty="0">
              <a:latin typeface="Candara" panose="020E0502030303020204" pitchFamily="34" charset="0"/>
            </a:endParaRPr>
          </a:p>
        </p:txBody>
      </p:sp>
      <p:sp>
        <p:nvSpPr>
          <p:cNvPr id="4" name="Content Placeholder 3"/>
          <p:cNvSpPr>
            <a:spLocks noGrp="1"/>
          </p:cNvSpPr>
          <p:nvPr>
            <p:ph sz="half" idx="1"/>
          </p:nvPr>
        </p:nvSpPr>
        <p:spPr>
          <a:xfrm>
            <a:off x="669010" y="2598710"/>
            <a:ext cx="4020403" cy="2951091"/>
          </a:xfrm>
        </p:spPr>
        <p:txBody>
          <a:bodyPr/>
          <a:lstStyle/>
          <a:p>
            <a:r>
              <a:rPr lang="en-US" dirty="0" smtClean="0">
                <a:latin typeface="Candara" panose="020E0502030303020204" pitchFamily="34" charset="0"/>
              </a:rPr>
              <a:t>BEST PRACTICES</a:t>
            </a:r>
          </a:p>
          <a:p>
            <a:pPr lvl="1"/>
            <a:r>
              <a:rPr lang="en-US" dirty="0" smtClean="0">
                <a:latin typeface="Candara" panose="020E0502030303020204" pitchFamily="34" charset="0"/>
              </a:rPr>
              <a:t>Carry through</a:t>
            </a:r>
          </a:p>
          <a:p>
            <a:pPr lvl="1"/>
            <a:r>
              <a:rPr lang="en-US" dirty="0" smtClean="0">
                <a:latin typeface="Candara" panose="020E0502030303020204" pitchFamily="34" charset="0"/>
              </a:rPr>
              <a:t>Communication</a:t>
            </a:r>
          </a:p>
          <a:p>
            <a:pPr lvl="1"/>
            <a:r>
              <a:rPr lang="en-US" dirty="0" smtClean="0">
                <a:latin typeface="Candara" panose="020E0502030303020204" pitchFamily="34" charset="0"/>
              </a:rPr>
              <a:t>Honesty</a:t>
            </a:r>
          </a:p>
          <a:p>
            <a:pPr lvl="1"/>
            <a:r>
              <a:rPr lang="en-US" dirty="0" smtClean="0">
                <a:latin typeface="Candara" panose="020E0502030303020204" pitchFamily="34" charset="0"/>
              </a:rPr>
              <a:t>Trust</a:t>
            </a:r>
          </a:p>
          <a:p>
            <a:pPr lvl="1"/>
            <a:r>
              <a:rPr lang="en-US" dirty="0" smtClean="0">
                <a:latin typeface="Candara" panose="020E0502030303020204" pitchFamily="34" charset="0"/>
              </a:rPr>
              <a:t>Personal relationships</a:t>
            </a:r>
            <a:endParaRPr lang="en-US" dirty="0">
              <a:latin typeface="Candara" panose="020E0502030303020204" pitchFamily="34" charset="0"/>
            </a:endParaRPr>
          </a:p>
        </p:txBody>
      </p:sp>
      <p:sp>
        <p:nvSpPr>
          <p:cNvPr id="9" name="AutoShape 2" descr="https://cornell.app.box.com/representation/file_version_62439522621/image_2048_jpg/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https://cornell.app.box.com/representation/file_version_62439522621/image_2048_jpg/1.jpg"/>
          <p:cNvSpPr>
            <a:spLocks noChangeAspect="1" noChangeArrowheads="1"/>
          </p:cNvSpPr>
          <p:nvPr/>
        </p:nvSpPr>
        <p:spPr bwMode="auto">
          <a:xfrm>
            <a:off x="-1648496" y="7937"/>
            <a:ext cx="2261271" cy="22612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Cloud Callout 13"/>
          <p:cNvSpPr/>
          <p:nvPr/>
        </p:nvSpPr>
        <p:spPr>
          <a:xfrm>
            <a:off x="7683690" y="2044482"/>
            <a:ext cx="4287942" cy="3659533"/>
          </a:xfrm>
          <a:prstGeom prst="cloudCallout">
            <a:avLst>
              <a:gd name="adj1" fmla="val -43169"/>
              <a:gd name="adj2" fmla="val 53534"/>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5048314" y="2583594"/>
            <a:ext cx="2276475" cy="2981325"/>
          </a:xfrm>
          <a:prstGeom prst="rect">
            <a:avLst/>
          </a:prstGeom>
        </p:spPr>
      </p:pic>
      <p:sp>
        <p:nvSpPr>
          <p:cNvPr id="11" name="TextBox 10"/>
          <p:cNvSpPr txBox="1"/>
          <p:nvPr/>
        </p:nvSpPr>
        <p:spPr>
          <a:xfrm>
            <a:off x="8133512" y="2985631"/>
            <a:ext cx="3838120" cy="2031325"/>
          </a:xfrm>
          <a:prstGeom prst="rect">
            <a:avLst/>
          </a:prstGeom>
          <a:noFill/>
        </p:spPr>
        <p:txBody>
          <a:bodyPr wrap="square" rtlCol="0">
            <a:spAutoFit/>
          </a:bodyPr>
          <a:lstStyle/>
          <a:p>
            <a:r>
              <a:rPr lang="en-US" i="1" dirty="0" smtClean="0"/>
              <a:t>“There are definitely times we’ve had to short people.  I would immediately call them and tell them what’s going on and why we are short.  Everybody is understanding.  If you don’t contact them, then forget about it, they’re done with you.”</a:t>
            </a:r>
            <a:endParaRPr lang="en-US" i="1" dirty="0"/>
          </a:p>
        </p:txBody>
      </p:sp>
    </p:spTree>
    <p:extLst>
      <p:ext uri="{BB962C8B-B14F-4D97-AF65-F5344CB8AC3E}">
        <p14:creationId xmlns:p14="http://schemas.microsoft.com/office/powerpoint/2010/main" val="1452530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CASE STUDY – Mission and Vision</a:t>
            </a:r>
            <a:br>
              <a:rPr lang="en-US" dirty="0" smtClean="0">
                <a:latin typeface="Candara" panose="020E0502030303020204" pitchFamily="34" charset="0"/>
              </a:rPr>
            </a:br>
            <a:r>
              <a:rPr lang="en-US" dirty="0" smtClean="0">
                <a:latin typeface="Candara" panose="020E0502030303020204" pitchFamily="34" charset="0"/>
              </a:rPr>
              <a:t>       Stick and Stone Farm </a:t>
            </a:r>
            <a:endParaRPr lang="en-US" dirty="0">
              <a:latin typeface="Candara" panose="020E0502030303020204" pitchFamily="34" charset="0"/>
            </a:endParaRPr>
          </a:p>
        </p:txBody>
      </p:sp>
      <p:sp>
        <p:nvSpPr>
          <p:cNvPr id="9" name="AutoShape 2" descr="https://cornell.app.box.com/representation/file_version_62439522621/image_2048_jpg/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https://cornell.app.box.com/representation/file_version_62439522621/image_2048_jpg/1.jpg"/>
          <p:cNvSpPr>
            <a:spLocks noChangeAspect="1" noChangeArrowheads="1"/>
          </p:cNvSpPr>
          <p:nvPr/>
        </p:nvSpPr>
        <p:spPr bwMode="auto">
          <a:xfrm>
            <a:off x="-1648496" y="7937"/>
            <a:ext cx="2261271" cy="22612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Cloud Callout 13"/>
          <p:cNvSpPr/>
          <p:nvPr/>
        </p:nvSpPr>
        <p:spPr>
          <a:xfrm>
            <a:off x="460375" y="2126420"/>
            <a:ext cx="4394579" cy="2805038"/>
          </a:xfrm>
          <a:prstGeom prst="cloudCallout">
            <a:avLst>
              <a:gd name="adj1" fmla="val 38586"/>
              <a:gd name="adj2" fmla="val 51226"/>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p:cNvSpPr txBox="1"/>
          <p:nvPr/>
        </p:nvSpPr>
        <p:spPr>
          <a:xfrm>
            <a:off x="927577" y="2773349"/>
            <a:ext cx="3927377" cy="1477328"/>
          </a:xfrm>
          <a:prstGeom prst="rect">
            <a:avLst/>
          </a:prstGeom>
          <a:noFill/>
        </p:spPr>
        <p:txBody>
          <a:bodyPr wrap="square" rtlCol="0">
            <a:spAutoFit/>
          </a:bodyPr>
          <a:lstStyle/>
          <a:p>
            <a:r>
              <a:rPr lang="en-US" i="1" dirty="0" smtClean="0"/>
              <a:t>The mission of Stick and Stone Vegetable Farm is to grow and market fresh, local and organic produce for the Ithaca community and throughout NYS year-round.</a:t>
            </a:r>
            <a:endParaRPr lang="en-US" i="1" dirty="0"/>
          </a:p>
        </p:txBody>
      </p:sp>
      <p:sp>
        <p:nvSpPr>
          <p:cNvPr id="11" name="Cloud Callout 10"/>
          <p:cNvSpPr/>
          <p:nvPr/>
        </p:nvSpPr>
        <p:spPr>
          <a:xfrm>
            <a:off x="6528392" y="1856602"/>
            <a:ext cx="5114260" cy="3470310"/>
          </a:xfrm>
          <a:prstGeom prst="cloudCallout">
            <a:avLst>
              <a:gd name="adj1" fmla="val -18272"/>
              <a:gd name="adj2" fmla="val 68283"/>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TextBox 3"/>
          <p:cNvSpPr txBox="1"/>
          <p:nvPr/>
        </p:nvSpPr>
        <p:spPr>
          <a:xfrm>
            <a:off x="7262038" y="2269215"/>
            <a:ext cx="3926958" cy="2308324"/>
          </a:xfrm>
          <a:prstGeom prst="rect">
            <a:avLst/>
          </a:prstGeom>
          <a:noFill/>
        </p:spPr>
        <p:txBody>
          <a:bodyPr wrap="square" rtlCol="0">
            <a:spAutoFit/>
          </a:bodyPr>
          <a:lstStyle/>
          <a:p>
            <a:r>
              <a:rPr lang="en-US" i="1" dirty="0" smtClean="0"/>
              <a:t>The vision of Stick and Stone Vegetable Farms is to provide a meaningful and sufficient livelihood for the owners and employees of the farm, to reduce the environmental impact of human production and consumption, and feed the local community with healthy, tasty, and unique vegetables.</a:t>
            </a:r>
            <a:endParaRPr lang="en-US" i="1" dirty="0"/>
          </a:p>
        </p:txBody>
      </p:sp>
    </p:spTree>
    <p:extLst>
      <p:ext uri="{BB962C8B-B14F-4D97-AF65-F5344CB8AC3E}">
        <p14:creationId xmlns:p14="http://schemas.microsoft.com/office/powerpoint/2010/main" val="2809237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CASE STUDY – </a:t>
            </a:r>
            <a:r>
              <a:rPr lang="en-US" dirty="0">
                <a:latin typeface="Candara" panose="020E0502030303020204" pitchFamily="34" charset="0"/>
              </a:rPr>
              <a:t>L</a:t>
            </a:r>
            <a:r>
              <a:rPr lang="en-US" dirty="0" smtClean="0">
                <a:latin typeface="Candara" panose="020E0502030303020204" pitchFamily="34" charset="0"/>
              </a:rPr>
              <a:t>ifestyle</a:t>
            </a:r>
            <a:br>
              <a:rPr lang="en-US" dirty="0" smtClean="0">
                <a:latin typeface="Candara" panose="020E0502030303020204" pitchFamily="34" charset="0"/>
              </a:rPr>
            </a:br>
            <a:r>
              <a:rPr lang="en-US" dirty="0" smtClean="0">
                <a:latin typeface="Candara" panose="020E0502030303020204" pitchFamily="34" charset="0"/>
              </a:rPr>
              <a:t>       Stick and Stone Farm </a:t>
            </a:r>
            <a:endParaRPr lang="en-US" dirty="0">
              <a:latin typeface="Candara" panose="020E0502030303020204" pitchFamily="34" charset="0"/>
            </a:endParaRPr>
          </a:p>
        </p:txBody>
      </p:sp>
      <p:sp>
        <p:nvSpPr>
          <p:cNvPr id="9" name="AutoShape 2" descr="https://cornell.app.box.com/representation/file_version_62439522621/image_2048_jpg/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4" descr="https://cornell.app.box.com/representation/file_version_62439522621/image_2048_jpg/1.jpg"/>
          <p:cNvSpPr>
            <a:spLocks noChangeAspect="1" noChangeArrowheads="1"/>
          </p:cNvSpPr>
          <p:nvPr/>
        </p:nvSpPr>
        <p:spPr bwMode="auto">
          <a:xfrm>
            <a:off x="-1648496" y="7937"/>
            <a:ext cx="2261271" cy="226127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Cloud Callout 13"/>
          <p:cNvSpPr/>
          <p:nvPr/>
        </p:nvSpPr>
        <p:spPr>
          <a:xfrm>
            <a:off x="7683690" y="1690688"/>
            <a:ext cx="4287942" cy="4013328"/>
          </a:xfrm>
          <a:prstGeom prst="cloudCallout">
            <a:avLst>
              <a:gd name="adj1" fmla="val -43169"/>
              <a:gd name="adj2" fmla="val 53534"/>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Cloud Callout 17"/>
          <p:cNvSpPr/>
          <p:nvPr/>
        </p:nvSpPr>
        <p:spPr>
          <a:xfrm>
            <a:off x="148458" y="2044482"/>
            <a:ext cx="4506869" cy="3659533"/>
          </a:xfrm>
          <a:prstGeom prst="cloudCallout">
            <a:avLst>
              <a:gd name="adj1" fmla="val 32779"/>
              <a:gd name="adj2" fmla="val 53879"/>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extBox 4"/>
          <p:cNvSpPr txBox="1"/>
          <p:nvPr/>
        </p:nvSpPr>
        <p:spPr>
          <a:xfrm>
            <a:off x="8277775" y="3727232"/>
            <a:ext cx="3523129" cy="1200329"/>
          </a:xfrm>
          <a:prstGeom prst="rect">
            <a:avLst/>
          </a:prstGeom>
          <a:noFill/>
        </p:spPr>
        <p:txBody>
          <a:bodyPr wrap="square" rtlCol="0">
            <a:spAutoFit/>
          </a:bodyPr>
          <a:lstStyle/>
          <a:p>
            <a:r>
              <a:rPr lang="en-US" i="1" dirty="0" smtClean="0"/>
              <a:t>“We </a:t>
            </a:r>
            <a:r>
              <a:rPr lang="en-US" i="1" dirty="0"/>
              <a:t>are re-evaluating our long-term goals in terms of scale and desired outcomes, especially </a:t>
            </a:r>
            <a:r>
              <a:rPr lang="en-US" i="1" dirty="0" smtClean="0"/>
              <a:t>important as </a:t>
            </a:r>
            <a:r>
              <a:rPr lang="en-US" i="1" dirty="0"/>
              <a:t>we get older</a:t>
            </a:r>
            <a:r>
              <a:rPr lang="en-US" i="1" dirty="0" smtClean="0"/>
              <a:t>.”</a:t>
            </a:r>
            <a:endParaRPr lang="en-US" i="1" dirty="0"/>
          </a:p>
        </p:txBody>
      </p:sp>
      <p:pic>
        <p:nvPicPr>
          <p:cNvPr id="7" name="Picture 6"/>
          <p:cNvPicPr>
            <a:picLocks noChangeAspect="1"/>
          </p:cNvPicPr>
          <p:nvPr/>
        </p:nvPicPr>
        <p:blipFill>
          <a:blip r:embed="rId3"/>
          <a:stretch>
            <a:fillRect/>
          </a:stretch>
        </p:blipFill>
        <p:spPr>
          <a:xfrm>
            <a:off x="5048314" y="2583594"/>
            <a:ext cx="2276475" cy="2981325"/>
          </a:xfrm>
          <a:prstGeom prst="rect">
            <a:avLst/>
          </a:prstGeom>
        </p:spPr>
      </p:pic>
      <p:sp>
        <p:nvSpPr>
          <p:cNvPr id="11" name="TextBox 10"/>
          <p:cNvSpPr txBox="1"/>
          <p:nvPr/>
        </p:nvSpPr>
        <p:spPr>
          <a:xfrm>
            <a:off x="679326" y="2711570"/>
            <a:ext cx="3838120" cy="2031325"/>
          </a:xfrm>
          <a:prstGeom prst="rect">
            <a:avLst/>
          </a:prstGeom>
          <a:noFill/>
        </p:spPr>
        <p:txBody>
          <a:bodyPr wrap="square" rtlCol="0">
            <a:spAutoFit/>
          </a:bodyPr>
          <a:lstStyle/>
          <a:p>
            <a:r>
              <a:rPr lang="en-US" i="1" dirty="0" smtClean="0"/>
              <a:t>“Overtime we’ve struggled with lifestyle choice.  If your doing deliveries after you harvest, it’s a long day.  I remember in 2007 we were going around town and our one-year old daughter was in the car with us, and it was like 10:00 at night.”</a:t>
            </a:r>
            <a:endParaRPr lang="en-US" i="1" dirty="0"/>
          </a:p>
        </p:txBody>
      </p:sp>
      <p:sp>
        <p:nvSpPr>
          <p:cNvPr id="3" name="TextBox 2"/>
          <p:cNvSpPr txBox="1"/>
          <p:nvPr/>
        </p:nvSpPr>
        <p:spPr>
          <a:xfrm>
            <a:off x="8490320" y="2350612"/>
            <a:ext cx="3098041" cy="1200329"/>
          </a:xfrm>
          <a:prstGeom prst="rect">
            <a:avLst/>
          </a:prstGeom>
          <a:noFill/>
        </p:spPr>
        <p:txBody>
          <a:bodyPr wrap="square" rtlCol="0">
            <a:spAutoFit/>
          </a:bodyPr>
          <a:lstStyle/>
          <a:p>
            <a:r>
              <a:rPr lang="en-US" i="1" dirty="0" smtClean="0"/>
              <a:t>“When we dropped from 4 markets to 2 markets per week, it let us spend a lot more time actually farming.”</a:t>
            </a:r>
            <a:endParaRPr lang="en-US" i="1" dirty="0"/>
          </a:p>
        </p:txBody>
      </p:sp>
    </p:spTree>
    <p:extLst>
      <p:ext uri="{BB962C8B-B14F-4D97-AF65-F5344CB8AC3E}">
        <p14:creationId xmlns:p14="http://schemas.microsoft.com/office/powerpoint/2010/main" val="2071530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5294</TotalTime>
  <Words>6229</Words>
  <Application>Microsoft Office PowerPoint</Application>
  <PresentationFormat>Widescreen</PresentationFormat>
  <Paragraphs>725</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Candara</vt:lpstr>
      <vt:lpstr>Segoe Print</vt:lpstr>
      <vt:lpstr>Office Theme</vt:lpstr>
      <vt:lpstr>PowerPoint Presentation</vt:lpstr>
      <vt:lpstr>PowerPoint Presentation</vt:lpstr>
      <vt:lpstr>Mission and Vision: Compass Charting the Future     What we plan to cover:</vt:lpstr>
      <vt:lpstr>Change – moving from the old and familiar</vt:lpstr>
      <vt:lpstr>Managing the fear, embracing the change </vt:lpstr>
      <vt:lpstr>CASE STUDY - Change        Stick and Stone Farm </vt:lpstr>
      <vt:lpstr>CASE STUDY – On wholesale marketing        Stick and Stone Farm </vt:lpstr>
      <vt:lpstr>CASE STUDY – Mission and Vision        Stick and Stone Farm </vt:lpstr>
      <vt:lpstr>CASE STUDY – Lifestyle        Stick and Stone Farm </vt:lpstr>
      <vt:lpstr>Performance + Values = Strong Sense of Accomplishment</vt:lpstr>
      <vt:lpstr>Goals = What one wants to accomplish (Goals need to be ‘SMART’)</vt:lpstr>
      <vt:lpstr>Stick and Stone Farm</vt:lpstr>
      <vt:lpstr>The Mission statement is focused on the PRESENT.  It is a concise summary.</vt:lpstr>
      <vt:lpstr>The Vision Statement answers, “What does the business aspire to be in the FUTURE?</vt:lpstr>
      <vt:lpstr>DOES ANYONE REALLY DO THIS STUFF?</vt:lpstr>
      <vt:lpstr>DOES ANYONE REALLY DO THIS STUFF?  YES!!!!</vt:lpstr>
      <vt:lpstr>CASE STUDY – Great Northern Farm</vt:lpstr>
      <vt:lpstr>CASE STUDY– The hats we wear       Great Northern Farm</vt:lpstr>
      <vt:lpstr>CASE STUDY– The hats we wear       Great Northern Farm</vt:lpstr>
      <vt:lpstr>CASE STUDY – Values?       Great Meadow Farm</vt:lpstr>
      <vt:lpstr>CASE STUDY – Values     Great Northern Farm</vt:lpstr>
      <vt:lpstr>CASE STUDY– Goals?        Great Northern Farm</vt:lpstr>
      <vt:lpstr>CASE STUDY– Goals        Great Northern Farm</vt:lpstr>
      <vt:lpstr>CASE STUDY– Goals        Great Northern Farm</vt:lpstr>
      <vt:lpstr>THE MISSION STATEMENT IS CREATED BY ANSWERING THE FOLLOWING QUESTIONS:</vt:lpstr>
      <vt:lpstr>THE MISSION STATEMENT IS CREATED BY ANSWERING THE FOLLOWING QUESTIONS:</vt:lpstr>
      <vt:lpstr>THE MISSION STATEMENT IS CREATED BY ANSWERING THE FOLLOWING QUESTIONS:</vt:lpstr>
      <vt:lpstr>Mission and vision statements are different.</vt:lpstr>
      <vt:lpstr>THE VISION STATEMENT IS CREATED BY ANSWERING THE FOLLOWING QUESTIONS:</vt:lpstr>
      <vt:lpstr>THE VISION STATEMENT IS CREATED BY ANSWERING THE FOLLOWING QUESTIONS:</vt:lpstr>
      <vt:lpstr>THE VISION STATEMENT IS CREATED BY ANSWERING THE FOLLOWING QUESTIONS:</vt:lpstr>
      <vt:lpstr>Values + Goals + Mission + Vision + Planning = Success</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Sparking a Wholesale Revolution:  Preparing Small and Mid-size Farmers to Enter Larger Markets</dc:title>
  <dc:creator>Violet W. Stone</dc:creator>
  <cp:lastModifiedBy>Violet W. Stone</cp:lastModifiedBy>
  <cp:revision>234</cp:revision>
  <cp:lastPrinted>2016-02-18T19:54:56Z</cp:lastPrinted>
  <dcterms:created xsi:type="dcterms:W3CDTF">2015-09-14T18:57:08Z</dcterms:created>
  <dcterms:modified xsi:type="dcterms:W3CDTF">2016-05-25T18:41:49Z</dcterms:modified>
</cp:coreProperties>
</file>