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5" r:id="rId3"/>
    <p:sldMasterId id="2147483705" r:id="rId4"/>
    <p:sldMasterId id="2147483735" r:id="rId5"/>
    <p:sldMasterId id="2147483749" r:id="rId6"/>
    <p:sldMasterId id="2147483763" r:id="rId7"/>
  </p:sldMasterIdLst>
  <p:notesMasterIdLst>
    <p:notesMasterId r:id="rId48"/>
  </p:notesMasterIdLst>
  <p:handoutMasterIdLst>
    <p:handoutMasterId r:id="rId49"/>
  </p:handoutMasterIdLst>
  <p:sldIdLst>
    <p:sldId id="400" r:id="rId8"/>
    <p:sldId id="257" r:id="rId9"/>
    <p:sldId id="274" r:id="rId10"/>
    <p:sldId id="407" r:id="rId11"/>
    <p:sldId id="520" r:id="rId12"/>
    <p:sldId id="505" r:id="rId13"/>
    <p:sldId id="518" r:id="rId14"/>
    <p:sldId id="509" r:id="rId15"/>
    <p:sldId id="511" r:id="rId16"/>
    <p:sldId id="513" r:id="rId17"/>
    <p:sldId id="521" r:id="rId18"/>
    <p:sldId id="510" r:id="rId19"/>
    <p:sldId id="508" r:id="rId20"/>
    <p:sldId id="506" r:id="rId21"/>
    <p:sldId id="516" r:id="rId22"/>
    <p:sldId id="512" r:id="rId23"/>
    <p:sldId id="535" r:id="rId24"/>
    <p:sldId id="507" r:id="rId25"/>
    <p:sldId id="461" r:id="rId26"/>
    <p:sldId id="504" r:id="rId27"/>
    <p:sldId id="422" r:id="rId28"/>
    <p:sldId id="440" r:id="rId29"/>
    <p:sldId id="432" r:id="rId30"/>
    <p:sldId id="433" r:id="rId31"/>
    <p:sldId id="434" r:id="rId32"/>
    <p:sldId id="435" r:id="rId33"/>
    <p:sldId id="436" r:id="rId34"/>
    <p:sldId id="437" r:id="rId35"/>
    <p:sldId id="438" r:id="rId36"/>
    <p:sldId id="439" r:id="rId37"/>
    <p:sldId id="525" r:id="rId38"/>
    <p:sldId id="503" r:id="rId39"/>
    <p:sldId id="515" r:id="rId40"/>
    <p:sldId id="490" r:id="rId41"/>
    <p:sldId id="527" r:id="rId42"/>
    <p:sldId id="443" r:id="rId43"/>
    <p:sldId id="522" r:id="rId44"/>
    <p:sldId id="524" r:id="rId45"/>
    <p:sldId id="473" r:id="rId46"/>
    <p:sldId id="517" r:id="rId4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4C2DB5-0053-4DC0-969F-573BA8E569D2}">
          <p14:sldIdLst>
            <p14:sldId id="400"/>
            <p14:sldId id="257"/>
            <p14:sldId id="274"/>
            <p14:sldId id="407"/>
            <p14:sldId id="520"/>
            <p14:sldId id="505"/>
            <p14:sldId id="518"/>
            <p14:sldId id="509"/>
            <p14:sldId id="511"/>
            <p14:sldId id="513"/>
            <p14:sldId id="521"/>
            <p14:sldId id="510"/>
            <p14:sldId id="508"/>
            <p14:sldId id="506"/>
            <p14:sldId id="516"/>
            <p14:sldId id="512"/>
            <p14:sldId id="535"/>
            <p14:sldId id="507"/>
            <p14:sldId id="461"/>
            <p14:sldId id="504"/>
            <p14:sldId id="422"/>
            <p14:sldId id="440"/>
            <p14:sldId id="432"/>
            <p14:sldId id="433"/>
            <p14:sldId id="434"/>
            <p14:sldId id="435"/>
            <p14:sldId id="436"/>
            <p14:sldId id="437"/>
            <p14:sldId id="438"/>
            <p14:sldId id="439"/>
            <p14:sldId id="525"/>
            <p14:sldId id="503"/>
            <p14:sldId id="515"/>
            <p14:sldId id="490"/>
            <p14:sldId id="527"/>
            <p14:sldId id="443"/>
            <p14:sldId id="522"/>
            <p14:sldId id="524"/>
            <p14:sldId id="473"/>
            <p14:sldId id="51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EF5353"/>
    <a:srgbClr val="D81212"/>
    <a:srgbClr val="008D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525" autoAdjust="0"/>
    <p:restoredTop sz="93391" autoAdjust="0"/>
  </p:normalViewPr>
  <p:slideViewPr>
    <p:cSldViewPr snapToGrid="0">
      <p:cViewPr>
        <p:scale>
          <a:sx n="70" d="100"/>
          <a:sy n="70" d="100"/>
        </p:scale>
        <p:origin x="696" y="562"/>
      </p:cViewPr>
      <p:guideLst>
        <p:guide orient="horz" pos="2160"/>
        <p:guide pos="3840"/>
      </p:guideLst>
    </p:cSldViewPr>
  </p:slideViewPr>
  <p:notesTextViewPr>
    <p:cViewPr>
      <p:scale>
        <a:sx n="1" d="1"/>
        <a:sy n="1" d="1"/>
      </p:scale>
      <p:origin x="0" y="0"/>
    </p:cViewPr>
  </p:notesTextViewPr>
  <p:sorterViewPr>
    <p:cViewPr>
      <p:scale>
        <a:sx n="80" d="100"/>
        <a:sy n="80" d="100"/>
      </p:scale>
      <p:origin x="0" y="-4704"/>
    </p:cViewPr>
  </p:sorterViewPr>
  <p:notesViewPr>
    <p:cSldViewPr snapToGrid="0">
      <p:cViewPr>
        <p:scale>
          <a:sx n="100" d="100"/>
          <a:sy n="100" d="100"/>
        </p:scale>
        <p:origin x="1771" y="5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9EDB9E24-D3C1-42BD-B0D9-AA5892B44FD7}" type="datetimeFigureOut">
              <a:rPr lang="en-US" smtClean="0"/>
              <a:pPr/>
              <a:t>3/15/2017</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CB0632D6-C912-41E2-90E7-85F08120EB8A}" type="slidenum">
              <a:rPr lang="en-US" smtClean="0"/>
              <a:pPr/>
              <a:t>‹#›</a:t>
            </a:fld>
            <a:endParaRPr lang="en-US"/>
          </a:p>
        </p:txBody>
      </p:sp>
    </p:spTree>
    <p:extLst>
      <p:ext uri="{BB962C8B-B14F-4D97-AF65-F5344CB8AC3E}">
        <p14:creationId xmlns:p14="http://schemas.microsoft.com/office/powerpoint/2010/main" val="2688214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9EF48BE7-6DE8-4512-A00E-D4AFC1F78363}" type="datetimeFigureOut">
              <a:rPr lang="en-US" smtClean="0"/>
              <a:pPr/>
              <a:t>3/15/2017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7B5FA71A-54CE-4511-B69E-267ABC32855D}" type="slidenum">
              <a:rPr lang="en-US" smtClean="0"/>
              <a:pPr/>
              <a:t>‹#›</a:t>
            </a:fld>
            <a:endParaRPr lang="en-US"/>
          </a:p>
        </p:txBody>
      </p:sp>
    </p:spTree>
    <p:extLst>
      <p:ext uri="{BB962C8B-B14F-4D97-AF65-F5344CB8AC3E}">
        <p14:creationId xmlns:p14="http://schemas.microsoft.com/office/powerpoint/2010/main" val="192362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      DON’T PUT YOUR PHONE ON HOLD</a:t>
            </a:r>
          </a:p>
          <a:p>
            <a:r>
              <a:rPr lang="en-US" dirty="0" smtClean="0"/>
              <a:t>Hello, I’m Ann Forstchen, the Human Dimensions Coordinator for the Florida Fish and Wildlife Conservation Commission.</a:t>
            </a:r>
          </a:p>
          <a:p>
            <a:endParaRPr lang="en-US" dirty="0"/>
          </a:p>
          <a:p>
            <a:r>
              <a:rPr lang="en-US" dirty="0" smtClean="0"/>
              <a:t>I’d like to acknowledge my partners in this work:</a:t>
            </a:r>
          </a:p>
          <a:p>
            <a:r>
              <a:rPr lang="en-US" dirty="0" smtClean="0"/>
              <a:t>Dr. Dan Decker, Professor and Director of the Human Dimensions Research Unit at Cornell University</a:t>
            </a:r>
          </a:p>
          <a:p>
            <a:r>
              <a:rPr lang="en-US" dirty="0" smtClean="0"/>
              <a:t>Chris Smith, Western Representative of the Wildlife Management Institute</a:t>
            </a:r>
          </a:p>
          <a:p>
            <a:r>
              <a:rPr lang="en-US" dirty="0" smtClean="0"/>
              <a:t>Dr. Pat Lederle, Michigan Department of </a:t>
            </a:r>
            <a:r>
              <a:rPr lang="en-US" dirty="0"/>
              <a:t>N</a:t>
            </a:r>
            <a:r>
              <a:rPr lang="en-US" dirty="0" smtClean="0"/>
              <a:t>atural Resources</a:t>
            </a:r>
          </a:p>
          <a:p>
            <a:r>
              <a:rPr lang="en-US" dirty="0" smtClean="0"/>
              <a:t>Mike Schiavone, New York Department of Environmental Conservation</a:t>
            </a:r>
          </a:p>
          <a:p>
            <a:r>
              <a:rPr lang="en-US" dirty="0" smtClean="0"/>
              <a:t>Meghan Baumer, Cornell University</a:t>
            </a:r>
          </a:p>
          <a:p>
            <a:endParaRPr lang="en-US" dirty="0"/>
          </a:p>
          <a:p>
            <a:r>
              <a:rPr lang="en-US" dirty="0" smtClean="0"/>
              <a:t>I’d also like to acknowledge that partial funding for this work was provided by an AFWA Multi-State Conservation Grant and in large part from in-kind services provided by our home institutions. </a:t>
            </a:r>
          </a:p>
          <a:p>
            <a:endParaRPr lang="en-US" dirty="0"/>
          </a:p>
          <a:p>
            <a:r>
              <a:rPr lang="en-US" dirty="0" smtClean="0"/>
              <a:t>I’d like to thank the entire AFWA’s Management Assistance Team and especially Mary Hughes for their assistance in hosting this webinar. </a:t>
            </a:r>
          </a:p>
          <a:p>
            <a:endParaRPr lang="en-US" dirty="0"/>
          </a:p>
        </p:txBody>
      </p:sp>
      <p:sp>
        <p:nvSpPr>
          <p:cNvPr id="4" name="Slide Number Placeholder 3"/>
          <p:cNvSpPr>
            <a:spLocks noGrp="1"/>
          </p:cNvSpPr>
          <p:nvPr>
            <p:ph type="sldNum" sz="quarter" idx="10"/>
          </p:nvPr>
        </p:nvSpPr>
        <p:spPr/>
        <p:txBody>
          <a:bodyPr/>
          <a:lstStyle/>
          <a:p>
            <a:fld id="{FA829BE4-BBEA-468F-937F-79C3D207836F}" type="slidenum">
              <a:rPr lang="en-US" smtClean="0"/>
              <a:pPr/>
              <a:t>1</a:t>
            </a:fld>
            <a:endParaRPr lang="en-US"/>
          </a:p>
        </p:txBody>
      </p:sp>
    </p:spTree>
    <p:extLst>
      <p:ext uri="{BB962C8B-B14F-4D97-AF65-F5344CB8AC3E}">
        <p14:creationId xmlns:p14="http://schemas.microsoft.com/office/powerpoint/2010/main" val="195579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There has been general agreement of the need for change, but perhaps the unasked question is </a:t>
            </a:r>
            <a:r>
              <a:rPr lang="en-US" sz="1800" b="1" i="1" dirty="0"/>
              <a:t>Change to what?   </a:t>
            </a:r>
            <a:r>
              <a:rPr lang="en-US" sz="1800" dirty="0"/>
              <a:t>We believe the change needs to be from a narrow focus on traditional stakeholders and their interests to an approach that addresses needs for all species and all citizens. Agencies need to change from a culture of static priorities and legacy programs to adaptable organizations that can meet modern challenges. And we need to reverse our declining relevance and become </a:t>
            </a:r>
            <a:r>
              <a:rPr lang="en-US" sz="1800" dirty="0" smtClean="0"/>
              <a:t>recognized, valued </a:t>
            </a:r>
            <a:r>
              <a:rPr lang="en-US" sz="1800" dirty="0"/>
              <a:t>and supported by society in general, not just by our current stakeholder groups.</a:t>
            </a:r>
          </a:p>
        </p:txBody>
      </p:sp>
      <p:sp>
        <p:nvSpPr>
          <p:cNvPr id="4" name="Slide Number Placeholder 3"/>
          <p:cNvSpPr>
            <a:spLocks noGrp="1"/>
          </p:cNvSpPr>
          <p:nvPr>
            <p:ph type="sldNum" sz="quarter" idx="10"/>
          </p:nvPr>
        </p:nvSpPr>
        <p:spPr/>
        <p:txBody>
          <a:bodyPr/>
          <a:lstStyle/>
          <a:p>
            <a:fld id="{25401CF1-8CE3-49FA-9658-317A2BBD1F1E}" type="slidenum">
              <a:rPr lang="en-US" smtClean="0"/>
              <a:pPr/>
              <a:t>10</a:t>
            </a:fld>
            <a:endParaRPr lang="en-US" dirty="0"/>
          </a:p>
        </p:txBody>
      </p:sp>
    </p:spTree>
    <p:extLst>
      <p:ext uri="{BB962C8B-B14F-4D97-AF65-F5344CB8AC3E}">
        <p14:creationId xmlns:p14="http://schemas.microsoft.com/office/powerpoint/2010/main" val="3961400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 state agency needs to carefully consider its capacity to enact change. This includes a culture that is willing to consider new ideas or approaches and adapt to the changing needs of society. It also includes considering the agencies readiness to review, improve and expand staff skill sets, such as negotiation, conflict management, or social science inquiry and analysis. And perhaps most importantly, the agency needs to have the capacity to commit time and other resources to implement and support the new or improved practices and procedures.  </a:t>
            </a:r>
          </a:p>
        </p:txBody>
      </p:sp>
      <p:sp>
        <p:nvSpPr>
          <p:cNvPr id="4" name="Slide Number Placeholder 3"/>
          <p:cNvSpPr>
            <a:spLocks noGrp="1"/>
          </p:cNvSpPr>
          <p:nvPr>
            <p:ph type="sldNum" sz="quarter" idx="10"/>
          </p:nvPr>
        </p:nvSpPr>
        <p:spPr/>
        <p:txBody>
          <a:bodyPr/>
          <a:lstStyle/>
          <a:p>
            <a:fld id="{25401CF1-8CE3-49FA-9658-317A2BBD1F1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9663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Once the need for change is recognized and accepted, and the capacity and commitment for change has been determined, there may be a need for specific guidance on how to move forward. This guidance is provided by the public trust mandate – managing all fish and wildlife for all people, now and for future generations. And also from the need to understand and be responsive to the expectations of modern society – or in other words, the norms of good governance.  Over the past half-century there has been a trend of increasing interest and public participation in public policy and decision-making. Transactional or collaborative </a:t>
            </a:r>
            <a:r>
              <a:rPr lang="en-US" sz="1600" dirty="0" smtClean="0"/>
              <a:t>decision-making, towards the right side of this graphic, tends </a:t>
            </a:r>
            <a:r>
              <a:rPr lang="en-US" sz="1600" dirty="0"/>
              <a:t>to be better accepted by the public and more durable because they had a role in the process.</a:t>
            </a:r>
          </a:p>
        </p:txBody>
      </p:sp>
      <p:sp>
        <p:nvSpPr>
          <p:cNvPr id="4" name="Slide Number Placeholder 3"/>
          <p:cNvSpPr>
            <a:spLocks noGrp="1"/>
          </p:cNvSpPr>
          <p:nvPr>
            <p:ph type="sldNum" sz="quarter" idx="10"/>
          </p:nvPr>
        </p:nvSpPr>
        <p:spPr/>
        <p:txBody>
          <a:bodyPr/>
          <a:lstStyle/>
          <a:p>
            <a:fld id="{7B5FA71A-54CE-4511-B69E-267ABC32855D}" type="slidenum">
              <a:rPr lang="en-US" smtClean="0"/>
              <a:pPr/>
              <a:t>12</a:t>
            </a:fld>
            <a:endParaRPr lang="en-US"/>
          </a:p>
        </p:txBody>
      </p:sp>
    </p:spTree>
    <p:extLst>
      <p:ext uri="{BB962C8B-B14F-4D97-AF65-F5344CB8AC3E}">
        <p14:creationId xmlns:p14="http://schemas.microsoft.com/office/powerpoint/2010/main" val="3593384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For the last several years a group of public trust legal scholars, academics, and wildlife professionals have been exploring the ideas around public trust in the context of modern wildlife management in the US. What we term “public trust thinking” is a </a:t>
            </a:r>
            <a:r>
              <a:rPr lang="en-US" sz="1600" dirty="0" smtClean="0"/>
              <a:t>broader and older philosophical </a:t>
            </a:r>
            <a:r>
              <a:rPr lang="en-US" sz="1600" dirty="0"/>
              <a:t>orientation towards natural resources rather than trying to apply the few strict legal public trust rulings to the breadth of fish and wildlife conservation.  </a:t>
            </a:r>
          </a:p>
          <a:p>
            <a:endParaRPr lang="en-US" sz="1600" dirty="0"/>
          </a:p>
          <a:p>
            <a:r>
              <a:rPr lang="en-US" sz="1600" dirty="0"/>
              <a:t>So conceptually, public trust thinking is much broader and more </a:t>
            </a:r>
            <a:r>
              <a:rPr lang="en-US" sz="1600" dirty="0" smtClean="0"/>
              <a:t>applicable approach in </a:t>
            </a:r>
            <a:r>
              <a:rPr lang="en-US" sz="1600" dirty="0"/>
              <a:t>fish and wildlife conservation than the more narrow public trust doctrine.  </a:t>
            </a:r>
          </a:p>
        </p:txBody>
      </p:sp>
      <p:sp>
        <p:nvSpPr>
          <p:cNvPr id="4" name="Slide Number Placeholder 3"/>
          <p:cNvSpPr>
            <a:spLocks noGrp="1"/>
          </p:cNvSpPr>
          <p:nvPr>
            <p:ph type="sldNum" sz="quarter" idx="10"/>
          </p:nvPr>
        </p:nvSpPr>
        <p:spPr/>
        <p:txBody>
          <a:bodyPr/>
          <a:lstStyle/>
          <a:p>
            <a:fld id="{277FF2FB-15C5-45FA-AB39-26EA7738350C}" type="slidenum">
              <a:rPr lang="en-US" smtClean="0"/>
              <a:pPr/>
              <a:t>13</a:t>
            </a:fld>
            <a:endParaRPr lang="en-US" dirty="0"/>
          </a:p>
        </p:txBody>
      </p:sp>
    </p:spTree>
    <p:extLst>
      <p:ext uri="{BB962C8B-B14F-4D97-AF65-F5344CB8AC3E}">
        <p14:creationId xmlns:p14="http://schemas.microsoft.com/office/powerpoint/2010/main" val="2047491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978132" y="8842030"/>
            <a:ext cx="3043343" cy="465455"/>
          </a:xfrm>
          <a:prstGeom prst="rect">
            <a:avLst/>
          </a:prstGeom>
          <a:noFill/>
          <a:ln w="9525">
            <a:noFill/>
            <a:miter lim="800000"/>
            <a:headEnd/>
            <a:tailEnd/>
          </a:ln>
        </p:spPr>
        <p:txBody>
          <a:bodyPr lIns="93302" tIns="46653" rIns="93302" bIns="46653" anchor="b"/>
          <a:lstStyle/>
          <a:p>
            <a:pPr algn="r"/>
            <a:fld id="{0C65F74C-690D-4B9A-9015-B04EC55C30E4}" type="slidenum">
              <a:rPr lang="en-US" sz="1200">
                <a:latin typeface="Arial" charset="0"/>
              </a:rPr>
              <a:pPr algn="r"/>
              <a:t>14</a:t>
            </a:fld>
            <a:endParaRPr lang="en-US" sz="1200" dirty="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normAutofit/>
          </a:bodyPr>
          <a:lstStyle/>
          <a:p>
            <a:pPr>
              <a:buFontTx/>
              <a:buChar char="•"/>
            </a:pPr>
            <a:endParaRPr lang="en-US" sz="1600" dirty="0"/>
          </a:p>
          <a:p>
            <a:r>
              <a:rPr lang="en-US" sz="1600" dirty="0"/>
              <a:t>Public trust thinking is a philosophy about the  use and management of natural resources that applies concepts of trusteeship to frame human responsibilities to conserve natural resources. We believe they are common across time, space, and cultures.</a:t>
            </a:r>
          </a:p>
          <a:p>
            <a:endParaRPr lang="en-US" sz="1600" dirty="0"/>
          </a:p>
          <a:p>
            <a:r>
              <a:rPr lang="en-US" sz="1600" dirty="0"/>
              <a:t>Fish and wildlife are considered to be public resources and are an intergenerational inheritance. They are not suited for exclusive private ownership and are managed for the common good. All citizens have rights to the benefits provided by fish and wildlife and our management of them, which includes non-consumptive benefits such as wildlife viewing or just </a:t>
            </a:r>
            <a:r>
              <a:rPr lang="en-US" sz="1600" dirty="0" smtClean="0"/>
              <a:t>appreciating or valuing </a:t>
            </a:r>
            <a:r>
              <a:rPr lang="en-US" sz="1600" dirty="0"/>
              <a:t>that fish and wildlife exist.</a:t>
            </a:r>
          </a:p>
          <a:p>
            <a:pPr>
              <a:buFontTx/>
              <a:buChar char="•"/>
            </a:pPr>
            <a:endParaRPr lang="en-US" sz="1600" dirty="0"/>
          </a:p>
          <a:p>
            <a:pPr>
              <a:buFontTx/>
              <a:buChar char="•"/>
            </a:pPr>
            <a:endParaRPr lang="en-US" sz="1600" dirty="0"/>
          </a:p>
          <a:p>
            <a:pPr marL="0" lvl="1">
              <a:buFontTx/>
              <a:buChar char="•"/>
            </a:pPr>
            <a:endParaRPr lang="en-US" sz="1600" dirty="0"/>
          </a:p>
          <a:p>
            <a:pPr marL="0" lvl="1">
              <a:buFontTx/>
              <a:buChar char="•"/>
            </a:pPr>
            <a:endParaRPr lang="en-US" sz="1600" dirty="0"/>
          </a:p>
          <a:p>
            <a:endParaRPr lang="en-US" sz="1400" dirty="0"/>
          </a:p>
        </p:txBody>
      </p:sp>
    </p:spTree>
    <p:extLst>
      <p:ext uri="{BB962C8B-B14F-4D97-AF65-F5344CB8AC3E}">
        <p14:creationId xmlns:p14="http://schemas.microsoft.com/office/powerpoint/2010/main" val="71701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978132" y="8842030"/>
            <a:ext cx="3043343" cy="465455"/>
          </a:xfrm>
          <a:prstGeom prst="rect">
            <a:avLst/>
          </a:prstGeom>
          <a:noFill/>
          <a:ln w="9525">
            <a:noFill/>
            <a:miter lim="800000"/>
            <a:headEnd/>
            <a:tailEnd/>
          </a:ln>
        </p:spPr>
        <p:txBody>
          <a:bodyPr lIns="93302" tIns="46653" rIns="93302" bIns="46653" anchor="b"/>
          <a:lstStyle/>
          <a:p>
            <a:pPr algn="r"/>
            <a:fld id="{0C65F74C-690D-4B9A-9015-B04EC55C30E4}" type="slidenum">
              <a:rPr lang="en-US" sz="1200">
                <a:latin typeface="Arial" charset="0"/>
              </a:rPr>
              <a:pPr algn="r"/>
              <a:t>15</a:t>
            </a:fld>
            <a:endParaRPr lang="en-US" sz="1200" dirty="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normAutofit/>
          </a:bodyPr>
          <a:lstStyle/>
          <a:p>
            <a:pPr lvl="1"/>
            <a:r>
              <a:rPr lang="en-US" sz="2000" dirty="0" smtClean="0"/>
              <a:t>Additionally, fish </a:t>
            </a:r>
            <a:r>
              <a:rPr lang="en-US" sz="2000" dirty="0"/>
              <a:t>and wildlife are managed so that the interests of one stakeholder group are not  favored over another.</a:t>
            </a:r>
          </a:p>
          <a:p>
            <a:pPr lvl="1"/>
            <a:r>
              <a:rPr lang="en-US" sz="2000" dirty="0"/>
              <a:t> </a:t>
            </a:r>
          </a:p>
          <a:p>
            <a:pPr lvl="1"/>
            <a:r>
              <a:rPr lang="en-US" sz="2000" dirty="0"/>
              <a:t>Fish and wildlife are managed by government on behalf of all citizens now and in the future. </a:t>
            </a:r>
          </a:p>
          <a:p>
            <a:pPr lvl="1"/>
            <a:endParaRPr lang="en-US" sz="2000" dirty="0"/>
          </a:p>
          <a:p>
            <a:pPr lvl="1"/>
            <a:r>
              <a:rPr lang="en-US" sz="2000" dirty="0"/>
              <a:t>And citizens are entitled to hold fish and wildlife trustees and managers accountable to safeguard the trust assets</a:t>
            </a:r>
          </a:p>
          <a:p>
            <a:pPr>
              <a:buFontTx/>
              <a:buChar char="•"/>
            </a:pPr>
            <a:endParaRPr lang="en-US" sz="1600" dirty="0"/>
          </a:p>
          <a:p>
            <a:endParaRPr lang="en-US" sz="1600" dirty="0"/>
          </a:p>
          <a:p>
            <a:pPr>
              <a:buFontTx/>
              <a:buChar char="•"/>
            </a:pPr>
            <a:endParaRPr lang="en-US" sz="1600" dirty="0"/>
          </a:p>
          <a:p>
            <a:pPr>
              <a:buFontTx/>
              <a:buChar char="•"/>
            </a:pPr>
            <a:endParaRPr lang="en-US" sz="1600" dirty="0"/>
          </a:p>
          <a:p>
            <a:pPr>
              <a:buFontTx/>
              <a:buChar char="•"/>
            </a:pPr>
            <a:endParaRPr lang="en-US" sz="1600" dirty="0"/>
          </a:p>
          <a:p>
            <a:pPr marL="0" lvl="1">
              <a:buFontTx/>
              <a:buChar char="•"/>
            </a:pPr>
            <a:endParaRPr lang="en-US" sz="1600" dirty="0"/>
          </a:p>
          <a:p>
            <a:pPr marL="0" lvl="1">
              <a:buFontTx/>
              <a:buChar char="•"/>
            </a:pPr>
            <a:endParaRPr lang="en-US" sz="1600" dirty="0"/>
          </a:p>
          <a:p>
            <a:endParaRPr lang="en-US" sz="1400" dirty="0"/>
          </a:p>
        </p:txBody>
      </p:sp>
    </p:spTree>
    <p:extLst>
      <p:ext uri="{BB962C8B-B14F-4D97-AF65-F5344CB8AC3E}">
        <p14:creationId xmlns:p14="http://schemas.microsoft.com/office/powerpoint/2010/main" val="71701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3638"/>
            <a:ext cx="5584825" cy="3141662"/>
          </a:xfrm>
        </p:spPr>
      </p:sp>
      <p:sp>
        <p:nvSpPr>
          <p:cNvPr id="3" name="Notes Placeholder 2"/>
          <p:cNvSpPr>
            <a:spLocks noGrp="1"/>
          </p:cNvSpPr>
          <p:nvPr>
            <p:ph type="body" idx="1"/>
          </p:nvPr>
        </p:nvSpPr>
        <p:spPr/>
        <p:txBody>
          <a:bodyPr/>
          <a:lstStyle/>
          <a:p>
            <a:r>
              <a:rPr lang="en-US" sz="1600" dirty="0" smtClean="0"/>
              <a:t>We’re going to shift our focus from public trust thinking to governance . Please take 1-2 minutes to add your thoughts in the chat box about </a:t>
            </a:r>
            <a:r>
              <a:rPr lang="en-US" sz="1600" b="1" dirty="0" smtClean="0"/>
              <a:t>What </a:t>
            </a:r>
            <a:r>
              <a:rPr lang="en-US" sz="1600" b="1" dirty="0"/>
              <a:t>does governance mean to you</a:t>
            </a:r>
            <a:r>
              <a:rPr lang="en-US" sz="1600" b="1" dirty="0" smtClean="0"/>
              <a:t>? </a:t>
            </a:r>
            <a:r>
              <a:rPr lang="en-US" sz="1600" dirty="0" smtClean="0"/>
              <a:t>You may need to minimize your screen to reveal the chat box by clicking on the small box with arrows in the upper right part of your screen.</a:t>
            </a:r>
            <a:endParaRPr lang="en-US" sz="1600" b="1" dirty="0"/>
          </a:p>
        </p:txBody>
      </p:sp>
      <p:sp>
        <p:nvSpPr>
          <p:cNvPr id="4" name="Slide Number Placeholder 3"/>
          <p:cNvSpPr>
            <a:spLocks noGrp="1"/>
          </p:cNvSpPr>
          <p:nvPr>
            <p:ph type="sldNum" sz="quarter" idx="10"/>
          </p:nvPr>
        </p:nvSpPr>
        <p:spPr/>
        <p:txBody>
          <a:bodyPr/>
          <a:lstStyle/>
          <a:p>
            <a:fld id="{6AB426FA-5509-42A7-8F5A-23EE3A1F2F12}" type="slidenum">
              <a:rPr lang="en-US" smtClean="0"/>
              <a:pPr/>
              <a:t>16</a:t>
            </a:fld>
            <a:endParaRPr lang="en-US" dirty="0"/>
          </a:p>
        </p:txBody>
      </p:sp>
    </p:spTree>
    <p:extLst>
      <p:ext uri="{BB962C8B-B14F-4D97-AF65-F5344CB8AC3E}">
        <p14:creationId xmlns:p14="http://schemas.microsoft.com/office/powerpoint/2010/main" val="4242306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63638"/>
            <a:ext cx="5584825" cy="3141662"/>
          </a:xfrm>
        </p:spPr>
      </p:sp>
      <p:sp>
        <p:nvSpPr>
          <p:cNvPr id="3" name="Notes Placeholder 2"/>
          <p:cNvSpPr>
            <a:spLocks noGrp="1"/>
          </p:cNvSpPr>
          <p:nvPr>
            <p:ph type="body" idx="1"/>
          </p:nvPr>
        </p:nvSpPr>
        <p:spPr/>
        <p:txBody>
          <a:bodyPr/>
          <a:lstStyle/>
          <a:p>
            <a:r>
              <a:rPr lang="en-US" sz="1600" dirty="0"/>
              <a:t>Governance is a term used to describe how government is conducted and the relationship between government and the governed.</a:t>
            </a:r>
          </a:p>
          <a:p>
            <a:endParaRPr lang="en-US" sz="1600" dirty="0"/>
          </a:p>
          <a:p>
            <a:r>
              <a:rPr lang="en-US" sz="1600" dirty="0" smtClean="0"/>
              <a:t>To </a:t>
            </a:r>
            <a:r>
              <a:rPr lang="en-US" sz="1600" dirty="0" smtClean="0"/>
              <a:t>make sure we’re all on the same page, w</a:t>
            </a:r>
            <a:r>
              <a:rPr lang="en-US" sz="1600" dirty="0" smtClean="0"/>
              <a:t>e </a:t>
            </a:r>
            <a:r>
              <a:rPr lang="en-US" sz="1600" dirty="0"/>
              <a:t>use governance to describe the processes and practices that are used to make decisions, and how those decisions are </a:t>
            </a:r>
            <a:r>
              <a:rPr lang="en-US" sz="1600" dirty="0" smtClean="0"/>
              <a:t>implemented.</a:t>
            </a:r>
            <a:endParaRPr lang="en-US" sz="1600" dirty="0"/>
          </a:p>
        </p:txBody>
      </p:sp>
      <p:sp>
        <p:nvSpPr>
          <p:cNvPr id="4" name="Slide Number Placeholder 3"/>
          <p:cNvSpPr>
            <a:spLocks noGrp="1"/>
          </p:cNvSpPr>
          <p:nvPr>
            <p:ph type="sldNum" sz="quarter" idx="10"/>
          </p:nvPr>
        </p:nvSpPr>
        <p:spPr/>
        <p:txBody>
          <a:bodyPr/>
          <a:lstStyle/>
          <a:p>
            <a:fld id="{6AB426FA-5509-42A7-8F5A-23EE3A1F2F12}" type="slidenum">
              <a:rPr lang="en-US" smtClean="0"/>
              <a:pPr/>
              <a:t>17</a:t>
            </a:fld>
            <a:endParaRPr lang="en-US" dirty="0"/>
          </a:p>
        </p:txBody>
      </p:sp>
    </p:spTree>
    <p:extLst>
      <p:ext uri="{BB962C8B-B14F-4D97-AF65-F5344CB8AC3E}">
        <p14:creationId xmlns:p14="http://schemas.microsoft.com/office/powerpoint/2010/main" val="3307748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990" y="4512136"/>
            <a:ext cx="5671917" cy="4674911"/>
          </a:xfrm>
        </p:spPr>
        <p:txBody>
          <a:bodyPr>
            <a:normAutofit lnSpcReduction="10000"/>
          </a:bodyPr>
          <a:lstStyle/>
          <a:p>
            <a:pPr>
              <a:spcAft>
                <a:spcPts val="1235"/>
              </a:spcAft>
            </a:pPr>
            <a:r>
              <a:rPr lang="en-US" sz="1600" dirty="0"/>
              <a:t>“Good” governance is a more modern development </a:t>
            </a:r>
            <a:r>
              <a:rPr lang="en-US" sz="1600" dirty="0" smtClean="0"/>
              <a:t>than public trust and </a:t>
            </a:r>
            <a:r>
              <a:rPr lang="en-US" sz="1600" dirty="0"/>
              <a:t>reflects the expectations of citizens in Western democracies. </a:t>
            </a:r>
          </a:p>
          <a:p>
            <a:pPr>
              <a:spcAft>
                <a:spcPts val="1235"/>
              </a:spcAft>
            </a:pPr>
            <a:r>
              <a:rPr lang="en-US" sz="1600" dirty="0" smtClean="0"/>
              <a:t>It </a:t>
            </a:r>
            <a:r>
              <a:rPr lang="en-US" sz="1600" dirty="0"/>
              <a:t>includes practices that provide for transparency and accountability and result in equitable allocation of trust benefits and inclusion of diverse voices in the decision making process. </a:t>
            </a:r>
          </a:p>
          <a:p>
            <a:r>
              <a:rPr lang="en-US" sz="1600" dirty="0"/>
              <a:t>Good governance practices also help organizations be more efficient and effective and be more responsive to citizens as well as increasing the participation of citizens in the decision process. </a:t>
            </a:r>
          </a:p>
          <a:p>
            <a:endParaRPr lang="en-US" sz="1600" dirty="0"/>
          </a:p>
          <a:p>
            <a:r>
              <a:rPr lang="en-US" sz="1600" dirty="0"/>
              <a:t>Good governance is future-looking, strategic, and considers cultural and social conditions. </a:t>
            </a:r>
          </a:p>
          <a:p>
            <a:endParaRPr lang="en-US" sz="1600" dirty="0"/>
          </a:p>
          <a:p>
            <a:r>
              <a:rPr lang="en-US" sz="1600" dirty="0"/>
              <a:t>Good governance means that we reach out to citizens, engage them individually and in small </a:t>
            </a:r>
            <a:r>
              <a:rPr lang="en-US" sz="1600" dirty="0" smtClean="0"/>
              <a:t>discussions on a frequent and regular basis, in addition to our traditional practices of inviting </a:t>
            </a:r>
            <a:r>
              <a:rPr lang="en-US" sz="1600" dirty="0"/>
              <a:t>public comment at our board or commission </a:t>
            </a:r>
            <a:r>
              <a:rPr lang="en-US" sz="1600" dirty="0" smtClean="0"/>
              <a:t>meetings. These all </a:t>
            </a:r>
            <a:r>
              <a:rPr lang="en-US" sz="1600" dirty="0"/>
              <a:t>to inform decision-making by the trustees.</a:t>
            </a:r>
          </a:p>
          <a:p>
            <a:endParaRPr lang="en-US" sz="1600" dirty="0"/>
          </a:p>
          <a:p>
            <a:pPr>
              <a:spcAft>
                <a:spcPts val="1235"/>
              </a:spcAft>
            </a:pPr>
            <a:endParaRPr lang="en-US" sz="3000" dirty="0"/>
          </a:p>
          <a:p>
            <a:pPr>
              <a:spcAft>
                <a:spcPts val="1235"/>
              </a:spcAft>
            </a:pPr>
            <a:endParaRPr lang="en-US" sz="1800" dirty="0"/>
          </a:p>
          <a:p>
            <a:endParaRPr lang="en-US" dirty="0"/>
          </a:p>
        </p:txBody>
      </p:sp>
      <p:sp>
        <p:nvSpPr>
          <p:cNvPr id="4" name="Slide Number Placeholder 3"/>
          <p:cNvSpPr>
            <a:spLocks noGrp="1"/>
          </p:cNvSpPr>
          <p:nvPr>
            <p:ph type="sldNum" sz="quarter" idx="10"/>
          </p:nvPr>
        </p:nvSpPr>
        <p:spPr/>
        <p:txBody>
          <a:bodyPr/>
          <a:lstStyle/>
          <a:p>
            <a:fld id="{25401CF1-8CE3-49FA-9658-317A2BBD1F1E}" type="slidenum">
              <a:rPr lang="en-US" smtClean="0"/>
              <a:pPr/>
              <a:t>18</a:t>
            </a:fld>
            <a:endParaRPr lang="en-US" dirty="0"/>
          </a:p>
        </p:txBody>
      </p:sp>
    </p:spTree>
    <p:extLst>
      <p:ext uri="{BB962C8B-B14F-4D97-AF65-F5344CB8AC3E}">
        <p14:creationId xmlns:p14="http://schemas.microsoft.com/office/powerpoint/2010/main" val="676536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115742"/>
          </a:xfrm>
        </p:spPr>
        <p:txBody>
          <a:bodyPr/>
          <a:lstStyle/>
          <a:p>
            <a:r>
              <a:rPr lang="en-US" sz="1800" dirty="0"/>
              <a:t>The development of the wildlife governance principles has been in the making for quite a while. There has been a large group of folks that have contributed to our thinking on these topics over the past decade or so - from academics, legal scholars and wildlife professionals in the public and private sectors. We broadened our thinking about the  Public Trust Doctrine into Public Trust Thinking and explored the concepts of good governance and how they are practiced in fish and wildlife management. We drafted a set of principles, tested them with a multi-disciplinary group of fish, wildlife and habitat professionals and then refined them into a set of 10 </a:t>
            </a:r>
            <a:r>
              <a:rPr lang="en-US" sz="1800" dirty="0" smtClean="0"/>
              <a:t>principles. </a:t>
            </a:r>
            <a:endParaRPr lang="en-US" sz="1800" dirty="0"/>
          </a:p>
        </p:txBody>
      </p:sp>
      <p:sp>
        <p:nvSpPr>
          <p:cNvPr id="4" name="Slide Number Placeholder 3"/>
          <p:cNvSpPr>
            <a:spLocks noGrp="1"/>
          </p:cNvSpPr>
          <p:nvPr>
            <p:ph type="sldNum" sz="quarter" idx="10"/>
          </p:nvPr>
        </p:nvSpPr>
        <p:spPr/>
        <p:txBody>
          <a:bodyPr/>
          <a:lstStyle/>
          <a:p>
            <a:fld id="{25401CF1-8CE3-49FA-9658-317A2BBD1F1E}" type="slidenum">
              <a:rPr lang="en-US" smtClean="0"/>
              <a:pPr/>
              <a:t>19</a:t>
            </a:fld>
            <a:endParaRPr lang="en-US"/>
          </a:p>
        </p:txBody>
      </p:sp>
    </p:spTree>
    <p:extLst>
      <p:ext uri="{BB962C8B-B14F-4D97-AF65-F5344CB8AC3E}">
        <p14:creationId xmlns:p14="http://schemas.microsoft.com/office/powerpoint/2010/main" val="332062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5FA71A-54CE-4511-B69E-267ABC32855D}" type="slidenum">
              <a:rPr lang="en-US" smtClean="0"/>
              <a:pPr/>
              <a:t>2</a:t>
            </a:fld>
            <a:endParaRPr lang="en-US"/>
          </a:p>
        </p:txBody>
      </p:sp>
    </p:spTree>
    <p:extLst>
      <p:ext uri="{BB962C8B-B14F-4D97-AF65-F5344CB8AC3E}">
        <p14:creationId xmlns:p14="http://schemas.microsoft.com/office/powerpoint/2010/main" val="2340931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a:t>
            </a:r>
            <a:r>
              <a:rPr lang="en-US" sz="1800" dirty="0"/>
              <a:t>principles are high-level but </a:t>
            </a:r>
            <a:r>
              <a:rPr lang="en-US" sz="1800" dirty="0" smtClean="0"/>
              <a:t>provide specific </a:t>
            </a:r>
            <a:r>
              <a:rPr lang="en-US" sz="1800" dirty="0"/>
              <a:t>guidance to help conservation organizations fulfill their public trust mandate and meet the expectations of modern society. I’ll go through each principle briefly. </a:t>
            </a:r>
          </a:p>
        </p:txBody>
      </p:sp>
      <p:sp>
        <p:nvSpPr>
          <p:cNvPr id="4" name="Slide Number Placeholder 3"/>
          <p:cNvSpPr>
            <a:spLocks noGrp="1"/>
          </p:cNvSpPr>
          <p:nvPr>
            <p:ph type="sldNum" sz="quarter" idx="10"/>
          </p:nvPr>
        </p:nvSpPr>
        <p:spPr/>
        <p:txBody>
          <a:bodyPr/>
          <a:lstStyle/>
          <a:p>
            <a:fld id="{7B5FA71A-54CE-4511-B69E-267ABC32855D}" type="slidenum">
              <a:rPr lang="en-US" smtClean="0"/>
              <a:pPr/>
              <a:t>20</a:t>
            </a:fld>
            <a:endParaRPr lang="en-US"/>
          </a:p>
        </p:txBody>
      </p:sp>
    </p:spTree>
    <p:extLst>
      <p:ext uri="{BB962C8B-B14F-4D97-AF65-F5344CB8AC3E}">
        <p14:creationId xmlns:p14="http://schemas.microsoft.com/office/powerpoint/2010/main" val="1113866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600" dirty="0"/>
              <a:t>This first principle is about considering and being responsive to all </a:t>
            </a:r>
            <a:r>
              <a:rPr lang="en-US" sz="1600" dirty="0" smtClean="0"/>
              <a:t>beneficiaries </a:t>
            </a:r>
            <a:r>
              <a:rPr lang="en-US" sz="1600" dirty="0"/>
              <a:t>and not just our traditional stakeholders or the most vocal stakeholders. But it also </a:t>
            </a:r>
            <a:r>
              <a:rPr lang="en-US" sz="1600" dirty="0" smtClean="0"/>
              <a:t>includes </a:t>
            </a:r>
            <a:r>
              <a:rPr lang="en-US" sz="1600" dirty="0"/>
              <a:t>that we need to make sure future generations have the same opportunity to use and enjoy fish and wildlife as we do. </a:t>
            </a:r>
          </a:p>
          <a:p>
            <a:endParaRPr lang="en-US" dirty="0"/>
          </a:p>
        </p:txBody>
      </p:sp>
      <p:sp>
        <p:nvSpPr>
          <p:cNvPr id="4" name="Slide Number Placeholder 3"/>
          <p:cNvSpPr>
            <a:spLocks noGrp="1"/>
          </p:cNvSpPr>
          <p:nvPr>
            <p:ph type="sldNum" sz="quarter" idx="10"/>
          </p:nvPr>
        </p:nvSpPr>
        <p:spPr/>
        <p:txBody>
          <a:bodyPr/>
          <a:lstStyle/>
          <a:p>
            <a:fld id="{25401CF1-8CE3-49FA-9658-317A2BBD1F1E}" type="slidenum">
              <a:rPr lang="en-US" smtClean="0"/>
              <a:pPr/>
              <a:t>21</a:t>
            </a:fld>
            <a:endParaRPr lang="en-US"/>
          </a:p>
        </p:txBody>
      </p:sp>
    </p:spTree>
    <p:extLst>
      <p:ext uri="{BB962C8B-B14F-4D97-AF65-F5344CB8AC3E}">
        <p14:creationId xmlns:p14="http://schemas.microsoft.com/office/powerpoint/2010/main" val="605035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about us actively seeking out, listening, and responding to different perspectives and incorporating those voices in our policy and decision-making processes.</a:t>
            </a:r>
          </a:p>
          <a:p>
            <a:endParaRPr lang="en-US" sz="1600" dirty="0"/>
          </a:p>
          <a:p>
            <a:r>
              <a:rPr lang="en-US" sz="1600" dirty="0" smtClean="0"/>
              <a:t>This is one principle that doesn’t require broad scale investment to accomplish. This </a:t>
            </a:r>
            <a:r>
              <a:rPr lang="en-US" sz="1600" dirty="0"/>
              <a:t>can be done at a small scale and at any level – just by you making a decision to reach out and engage with </a:t>
            </a:r>
            <a:r>
              <a:rPr lang="en-US" sz="1600" dirty="0" smtClean="0"/>
              <a:t>more people than you normally talk to about a conservation issue.   </a:t>
            </a:r>
            <a:endParaRPr lang="en-US" sz="1600" dirty="0"/>
          </a:p>
          <a:p>
            <a:endParaRPr lang="en-US" dirty="0"/>
          </a:p>
          <a:p>
            <a:endParaRPr lang="en-US" dirty="0"/>
          </a:p>
        </p:txBody>
      </p:sp>
      <p:sp>
        <p:nvSpPr>
          <p:cNvPr id="4" name="Slide Number Placeholder 3"/>
          <p:cNvSpPr>
            <a:spLocks noGrp="1"/>
          </p:cNvSpPr>
          <p:nvPr>
            <p:ph type="sldNum" sz="quarter" idx="10"/>
          </p:nvPr>
        </p:nvSpPr>
        <p:spPr/>
        <p:txBody>
          <a:bodyPr/>
          <a:lstStyle/>
          <a:p>
            <a:fld id="{25401CF1-8CE3-49FA-9658-317A2BBD1F1E}" type="slidenum">
              <a:rPr lang="en-US" smtClean="0"/>
              <a:pPr/>
              <a:t>22</a:t>
            </a:fld>
            <a:endParaRPr lang="en-US"/>
          </a:p>
        </p:txBody>
      </p:sp>
    </p:spTree>
    <p:extLst>
      <p:ext uri="{BB962C8B-B14F-4D97-AF65-F5344CB8AC3E}">
        <p14:creationId xmlns:p14="http://schemas.microsoft.com/office/powerpoint/2010/main" val="605035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principle is about using science to inform decisions. Remember </a:t>
            </a:r>
            <a:r>
              <a:rPr lang="en-US" sz="1600" dirty="0" smtClean="0"/>
              <a:t>ecological science alone doesn’t </a:t>
            </a:r>
            <a:r>
              <a:rPr lang="en-US" sz="1600" dirty="0"/>
              <a:t>give </a:t>
            </a:r>
            <a:r>
              <a:rPr lang="en-US" sz="1600" dirty="0" smtClean="0"/>
              <a:t>us the </a:t>
            </a:r>
            <a:r>
              <a:rPr lang="en-US" sz="1600" dirty="0"/>
              <a:t>answer to a conservation issue – it </a:t>
            </a:r>
            <a:r>
              <a:rPr lang="en-US" sz="1600" dirty="0" smtClean="0"/>
              <a:t>informs the decision-makers- the trustees and contributes to </a:t>
            </a:r>
            <a:r>
              <a:rPr lang="en-US" sz="1600" dirty="0"/>
              <a:t>the decision-making process. </a:t>
            </a:r>
          </a:p>
          <a:p>
            <a:endParaRPr lang="en-US" sz="1600" dirty="0"/>
          </a:p>
          <a:p>
            <a:r>
              <a:rPr lang="en-US" sz="1600" dirty="0"/>
              <a:t>Note the emphasis on using more than just ecological science information but also taking advantage of citizen’s first-hand insight and knowledge, and using agency staff and trustees expertise, wisdom and judgement in decision-making. </a:t>
            </a:r>
          </a:p>
          <a:p>
            <a:endParaRPr lang="en-US" sz="1600" dirty="0"/>
          </a:p>
          <a:p>
            <a:r>
              <a:rPr lang="en-US" sz="1600" dirty="0"/>
              <a:t>And our reference to social science is that is includes qualitative and quantitative inquiry and research from many disciplines with the same rigor and credibility as </a:t>
            </a:r>
            <a:r>
              <a:rPr lang="en-US" sz="1600" dirty="0" smtClean="0"/>
              <a:t>information we expect </a:t>
            </a:r>
            <a:r>
              <a:rPr lang="en-US" sz="1600" dirty="0"/>
              <a:t>from the ecological sciences.</a:t>
            </a:r>
          </a:p>
          <a:p>
            <a:endParaRPr lang="en-US" sz="1600" dirty="0"/>
          </a:p>
          <a:p>
            <a:endParaRPr lang="en-US" dirty="0"/>
          </a:p>
        </p:txBody>
      </p:sp>
      <p:sp>
        <p:nvSpPr>
          <p:cNvPr id="4" name="Slide Number Placeholder 3"/>
          <p:cNvSpPr>
            <a:spLocks noGrp="1"/>
          </p:cNvSpPr>
          <p:nvPr>
            <p:ph type="sldNum" sz="quarter" idx="10"/>
          </p:nvPr>
        </p:nvSpPr>
        <p:spPr/>
        <p:txBody>
          <a:bodyPr/>
          <a:lstStyle/>
          <a:p>
            <a:fld id="{25401CF1-8CE3-49FA-9658-317A2BBD1F1E}" type="slidenum">
              <a:rPr lang="en-US" smtClean="0"/>
              <a:pPr/>
              <a:t>23</a:t>
            </a:fld>
            <a:endParaRPr lang="en-US"/>
          </a:p>
        </p:txBody>
      </p:sp>
    </p:spTree>
    <p:extLst>
      <p:ext uri="{BB962C8B-B14F-4D97-AF65-F5344CB8AC3E}">
        <p14:creationId xmlns:p14="http://schemas.microsoft.com/office/powerpoint/2010/main" val="60503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about providing many benefits – both tangible and intangible – for current and future generations. By benefits we mean those opportunities or experiences that fish and wildlife and their habitats provide and the values surrounding those.  </a:t>
            </a:r>
          </a:p>
          <a:p>
            <a:endParaRPr lang="en-US" dirty="0"/>
          </a:p>
        </p:txBody>
      </p:sp>
      <p:sp>
        <p:nvSpPr>
          <p:cNvPr id="4" name="Slide Number Placeholder 3"/>
          <p:cNvSpPr>
            <a:spLocks noGrp="1"/>
          </p:cNvSpPr>
          <p:nvPr>
            <p:ph type="sldNum" sz="quarter" idx="10"/>
          </p:nvPr>
        </p:nvSpPr>
        <p:spPr/>
        <p:txBody>
          <a:bodyPr/>
          <a:lstStyle/>
          <a:p>
            <a:fld id="{25401CF1-8CE3-49FA-9658-317A2BBD1F1E}" type="slidenum">
              <a:rPr lang="en-US" smtClean="0"/>
              <a:pPr/>
              <a:t>24</a:t>
            </a:fld>
            <a:endParaRPr lang="en-US"/>
          </a:p>
        </p:txBody>
      </p:sp>
    </p:spTree>
    <p:extLst>
      <p:ext uri="{BB962C8B-B14F-4D97-AF65-F5344CB8AC3E}">
        <p14:creationId xmlns:p14="http://schemas.microsoft.com/office/powerpoint/2010/main" val="605035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about </a:t>
            </a:r>
            <a:r>
              <a:rPr lang="en-US" sz="1600" dirty="0" smtClean="0"/>
              <a:t>the trust administrators (who are the agency </a:t>
            </a:r>
            <a:r>
              <a:rPr lang="en-US" sz="1600" dirty="0"/>
              <a:t>staff and the </a:t>
            </a:r>
            <a:r>
              <a:rPr lang="en-US" sz="1600" dirty="0" smtClean="0"/>
              <a:t>trustees) being </a:t>
            </a:r>
            <a:r>
              <a:rPr lang="en-US" sz="1600" dirty="0"/>
              <a:t>held responsible by citizens for balancing the need to provide benefits from fish and wildlife </a:t>
            </a:r>
            <a:r>
              <a:rPr lang="en-US" sz="1600" dirty="0" smtClean="0"/>
              <a:t>to </a:t>
            </a:r>
            <a:r>
              <a:rPr lang="en-US" sz="1600" dirty="0"/>
              <a:t>current citizens </a:t>
            </a:r>
            <a:r>
              <a:rPr lang="en-US" sz="1600" dirty="0" smtClean="0"/>
              <a:t>while </a:t>
            </a:r>
            <a:r>
              <a:rPr lang="en-US" sz="1600" dirty="0"/>
              <a:t>ensuring that fish and wildlife persist into the future for future generations to enjoy.</a:t>
            </a:r>
          </a:p>
          <a:p>
            <a:endParaRPr lang="en-US" sz="1600" dirty="0"/>
          </a:p>
          <a:p>
            <a:r>
              <a:rPr lang="en-US" sz="1600" dirty="0"/>
              <a:t> Allocation of these benefits means that all citizens are given fair consideration to their needs but they may not be allocated equally- and they may not, in some cases, be allocated at all – such as for no harvest of imperiled species. </a:t>
            </a:r>
          </a:p>
          <a:p>
            <a:endParaRPr lang="en-US" dirty="0"/>
          </a:p>
        </p:txBody>
      </p:sp>
      <p:sp>
        <p:nvSpPr>
          <p:cNvPr id="4" name="Slide Number Placeholder 3"/>
          <p:cNvSpPr>
            <a:spLocks noGrp="1"/>
          </p:cNvSpPr>
          <p:nvPr>
            <p:ph type="sldNum" sz="quarter" idx="10"/>
          </p:nvPr>
        </p:nvSpPr>
        <p:spPr/>
        <p:txBody>
          <a:bodyPr/>
          <a:lstStyle/>
          <a:p>
            <a:fld id="{25401CF1-8CE3-49FA-9658-317A2BBD1F1E}" type="slidenum">
              <a:rPr lang="en-US" smtClean="0"/>
              <a:pPr/>
              <a:t>25</a:t>
            </a:fld>
            <a:endParaRPr lang="en-US"/>
          </a:p>
        </p:txBody>
      </p:sp>
    </p:spTree>
    <p:extLst>
      <p:ext uri="{BB962C8B-B14F-4D97-AF65-F5344CB8AC3E}">
        <p14:creationId xmlns:p14="http://schemas.microsoft.com/office/powerpoint/2010/main" val="605035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dirty="0"/>
              <a:t>This </a:t>
            </a:r>
            <a:r>
              <a:rPr lang="en-US" sz="1600" dirty="0" smtClean="0"/>
              <a:t>principle is </a:t>
            </a:r>
            <a:r>
              <a:rPr lang="en-US" sz="1600" dirty="0"/>
              <a:t>about being open and transparent – especially when it comes to policy setting and decision making.</a:t>
            </a:r>
          </a:p>
          <a:p>
            <a:pPr defTabSz="915772">
              <a:defRPr/>
            </a:pPr>
            <a:endParaRPr lang="en-US" dirty="0"/>
          </a:p>
        </p:txBody>
      </p:sp>
      <p:sp>
        <p:nvSpPr>
          <p:cNvPr id="4" name="Slide Number Placeholder 3"/>
          <p:cNvSpPr>
            <a:spLocks noGrp="1"/>
          </p:cNvSpPr>
          <p:nvPr>
            <p:ph type="sldNum" sz="quarter" idx="10"/>
          </p:nvPr>
        </p:nvSpPr>
        <p:spPr/>
        <p:txBody>
          <a:bodyPr/>
          <a:lstStyle/>
          <a:p>
            <a:fld id="{25401CF1-8CE3-49FA-9658-317A2BBD1F1E}" type="slidenum">
              <a:rPr lang="en-US" smtClean="0"/>
              <a:pPr/>
              <a:t>26</a:t>
            </a:fld>
            <a:endParaRPr lang="en-US"/>
          </a:p>
        </p:txBody>
      </p:sp>
    </p:spTree>
    <p:extLst>
      <p:ext uri="{BB962C8B-B14F-4D97-AF65-F5344CB8AC3E}">
        <p14:creationId xmlns:p14="http://schemas.microsoft.com/office/powerpoint/2010/main" val="605035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Trust administrators are both the agency staff and the trustees. This principle is about making sure there are appropriate and accessible </a:t>
            </a:r>
            <a:r>
              <a:rPr lang="en-US" sz="1600" dirty="0" smtClean="0"/>
              <a:t>mechanisms </a:t>
            </a:r>
            <a:r>
              <a:rPr lang="en-US" sz="1600" dirty="0"/>
              <a:t>in place for citizens to hold agency staff and the trustees accountable.</a:t>
            </a:r>
          </a:p>
          <a:p>
            <a:endParaRPr lang="en-US" dirty="0"/>
          </a:p>
        </p:txBody>
      </p:sp>
      <p:sp>
        <p:nvSpPr>
          <p:cNvPr id="4" name="Slide Number Placeholder 3"/>
          <p:cNvSpPr>
            <a:spLocks noGrp="1"/>
          </p:cNvSpPr>
          <p:nvPr>
            <p:ph type="sldNum" sz="quarter" idx="10"/>
          </p:nvPr>
        </p:nvSpPr>
        <p:spPr/>
        <p:txBody>
          <a:bodyPr/>
          <a:lstStyle/>
          <a:p>
            <a:fld id="{25401CF1-8CE3-49FA-9658-317A2BBD1F1E}" type="slidenum">
              <a:rPr lang="en-US" smtClean="0"/>
              <a:pPr/>
              <a:t>27</a:t>
            </a:fld>
            <a:endParaRPr lang="en-US"/>
          </a:p>
        </p:txBody>
      </p:sp>
    </p:spTree>
    <p:extLst>
      <p:ext uri="{BB962C8B-B14F-4D97-AF65-F5344CB8AC3E}">
        <p14:creationId xmlns:p14="http://schemas.microsoft.com/office/powerpoint/2010/main" val="605035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600" dirty="0"/>
              <a:t>This principle is about providing opportunities for </a:t>
            </a:r>
            <a:r>
              <a:rPr lang="en-US" sz="1600" dirty="0" smtClean="0"/>
              <a:t>all citizens </a:t>
            </a:r>
            <a:r>
              <a:rPr lang="en-US" sz="1600" dirty="0"/>
              <a:t>to learn about fish and wildlife and the benefits they provide to people and providing inviting accessible ways for citizens to get engaged in our decision-making processes- letting us know about their concerns and needs relative to fish and wildlife. </a:t>
            </a:r>
          </a:p>
          <a:p>
            <a:endParaRPr lang="en-US" dirty="0"/>
          </a:p>
        </p:txBody>
      </p:sp>
      <p:sp>
        <p:nvSpPr>
          <p:cNvPr id="4" name="Slide Number Placeholder 3"/>
          <p:cNvSpPr>
            <a:spLocks noGrp="1"/>
          </p:cNvSpPr>
          <p:nvPr>
            <p:ph type="sldNum" sz="quarter" idx="10"/>
          </p:nvPr>
        </p:nvSpPr>
        <p:spPr/>
        <p:txBody>
          <a:bodyPr/>
          <a:lstStyle/>
          <a:p>
            <a:fld id="{25401CF1-8CE3-49FA-9658-317A2BBD1F1E}" type="slidenum">
              <a:rPr lang="en-US" smtClean="0"/>
              <a:pPr/>
              <a:t>28</a:t>
            </a:fld>
            <a:endParaRPr lang="en-US"/>
          </a:p>
        </p:txBody>
      </p:sp>
      <p:sp>
        <p:nvSpPr>
          <p:cNvPr id="5" name="Notes Placeholder 2"/>
          <p:cNvSpPr txBox="1">
            <a:spLocks/>
          </p:cNvSpPr>
          <p:nvPr/>
        </p:nvSpPr>
        <p:spPr>
          <a:xfrm>
            <a:off x="718850" y="4480004"/>
            <a:ext cx="5618480" cy="3665459"/>
          </a:xfrm>
          <a:prstGeom prst="rect">
            <a:avLst/>
          </a:prstGeom>
        </p:spPr>
        <p:txBody>
          <a:bodyPr vert="horz" lIns="93317" tIns="46659" rIns="93317" bIns="4665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a:p>
          <a:p>
            <a:endParaRPr lang="en-US" dirty="0"/>
          </a:p>
        </p:txBody>
      </p:sp>
    </p:spTree>
    <p:extLst>
      <p:ext uri="{BB962C8B-B14F-4D97-AF65-F5344CB8AC3E}">
        <p14:creationId xmlns:p14="http://schemas.microsoft.com/office/powerpoint/2010/main" val="605035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principle recognizes that we </a:t>
            </a:r>
            <a:r>
              <a:rPr lang="en-US" sz="1600" dirty="0"/>
              <a:t>can’t do it all by ourselves - This is about making sure that we partner with others in the conservation community- especially with </a:t>
            </a:r>
            <a:r>
              <a:rPr lang="en-US" sz="1600" dirty="0" smtClean="0"/>
              <a:t>non-governmental organizations. </a:t>
            </a:r>
            <a:endParaRPr lang="en-US" sz="1600" dirty="0"/>
          </a:p>
          <a:p>
            <a:endParaRPr lang="en-US" dirty="0"/>
          </a:p>
        </p:txBody>
      </p:sp>
      <p:sp>
        <p:nvSpPr>
          <p:cNvPr id="4" name="Slide Number Placeholder 3"/>
          <p:cNvSpPr>
            <a:spLocks noGrp="1"/>
          </p:cNvSpPr>
          <p:nvPr>
            <p:ph type="sldNum" sz="quarter" idx="10"/>
          </p:nvPr>
        </p:nvSpPr>
        <p:spPr/>
        <p:txBody>
          <a:bodyPr/>
          <a:lstStyle/>
          <a:p>
            <a:fld id="{25401CF1-8CE3-49FA-9658-317A2BBD1F1E}" type="slidenum">
              <a:rPr lang="en-US" smtClean="0"/>
              <a:pPr/>
              <a:t>29</a:t>
            </a:fld>
            <a:endParaRPr lang="en-US"/>
          </a:p>
        </p:txBody>
      </p:sp>
    </p:spTree>
    <p:extLst>
      <p:ext uri="{BB962C8B-B14F-4D97-AF65-F5344CB8AC3E}">
        <p14:creationId xmlns:p14="http://schemas.microsoft.com/office/powerpoint/2010/main" val="60503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don’t put your phone on hold- if you have to take a call, pleas hang up and dial back into the webinar. </a:t>
            </a:r>
            <a:endParaRPr lang="en-US" dirty="0"/>
          </a:p>
        </p:txBody>
      </p:sp>
      <p:sp>
        <p:nvSpPr>
          <p:cNvPr id="4" name="Slide Number Placeholder 3"/>
          <p:cNvSpPr>
            <a:spLocks noGrp="1"/>
          </p:cNvSpPr>
          <p:nvPr>
            <p:ph type="sldNum" sz="quarter" idx="10"/>
          </p:nvPr>
        </p:nvSpPr>
        <p:spPr/>
        <p:txBody>
          <a:bodyPr/>
          <a:lstStyle/>
          <a:p>
            <a:fld id="{FA829BE4-BBEA-468F-937F-79C3D207836F}" type="slidenum">
              <a:rPr lang="en-US" smtClean="0"/>
              <a:pPr/>
              <a:t>3</a:t>
            </a:fld>
            <a:endParaRPr lang="en-US"/>
          </a:p>
        </p:txBody>
      </p:sp>
    </p:spTree>
    <p:extLst>
      <p:ext uri="{BB962C8B-B14F-4D97-AF65-F5344CB8AC3E}">
        <p14:creationId xmlns:p14="http://schemas.microsoft.com/office/powerpoint/2010/main" val="1902612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Wildlife don’t care about who owns the land or about crossing social boundaries – so we should follow their lead and work </a:t>
            </a:r>
            <a:r>
              <a:rPr lang="en-US" sz="1600" dirty="0" smtClean="0"/>
              <a:t>collaboratively across </a:t>
            </a:r>
            <a:r>
              <a:rPr lang="en-US" sz="1600" dirty="0"/>
              <a:t>ecological, jurisdictional and ownership boundaries.  </a:t>
            </a:r>
          </a:p>
          <a:p>
            <a:endParaRPr lang="en-US" dirty="0"/>
          </a:p>
        </p:txBody>
      </p:sp>
      <p:sp>
        <p:nvSpPr>
          <p:cNvPr id="4" name="Slide Number Placeholder 3"/>
          <p:cNvSpPr>
            <a:spLocks noGrp="1"/>
          </p:cNvSpPr>
          <p:nvPr>
            <p:ph type="sldNum" sz="quarter" idx="10"/>
          </p:nvPr>
        </p:nvSpPr>
        <p:spPr/>
        <p:txBody>
          <a:bodyPr/>
          <a:lstStyle/>
          <a:p>
            <a:fld id="{25401CF1-8CE3-49FA-9658-317A2BBD1F1E}" type="slidenum">
              <a:rPr lang="en-US" smtClean="0"/>
              <a:pPr/>
              <a:t>30</a:t>
            </a:fld>
            <a:endParaRPr lang="en-US"/>
          </a:p>
        </p:txBody>
      </p:sp>
    </p:spTree>
    <p:extLst>
      <p:ext uri="{BB962C8B-B14F-4D97-AF65-F5344CB8AC3E}">
        <p14:creationId xmlns:p14="http://schemas.microsoft.com/office/powerpoint/2010/main" val="605035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How you</a:t>
            </a:r>
            <a:r>
              <a:rPr lang="en-GB" sz="1600" baseline="0" dirty="0"/>
              <a:t> envision</a:t>
            </a:r>
            <a:r>
              <a:rPr lang="en-GB" sz="1600" dirty="0"/>
              <a:t> these principals might</a:t>
            </a:r>
            <a:r>
              <a:rPr lang="en-GB" sz="1600" baseline="0" dirty="0"/>
              <a:t> benefit your </a:t>
            </a:r>
            <a:r>
              <a:rPr lang="en-GB" sz="1600" dirty="0"/>
              <a:t>SFWA? What value might your</a:t>
            </a:r>
            <a:r>
              <a:rPr lang="en-GB" sz="1600" baseline="0" dirty="0"/>
              <a:t> SFWA gain from adopting the WGPs?</a:t>
            </a:r>
          </a:p>
          <a:p>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THIS IS AN INTERACTIVE PIECE WHERE PARTICIPANTS CAN “WRITE” ON THE SLIDE.</a:t>
            </a:r>
            <a:endParaRPr lang="en-US" dirty="0"/>
          </a:p>
        </p:txBody>
      </p:sp>
      <p:sp>
        <p:nvSpPr>
          <p:cNvPr id="4" name="Slide Number Placeholder 3"/>
          <p:cNvSpPr>
            <a:spLocks noGrp="1"/>
          </p:cNvSpPr>
          <p:nvPr>
            <p:ph type="sldNum" sz="quarter" idx="10"/>
          </p:nvPr>
        </p:nvSpPr>
        <p:spPr/>
        <p:txBody>
          <a:bodyPr/>
          <a:lstStyle/>
          <a:p>
            <a:fld id="{FA829BE4-BBEA-468F-937F-79C3D207836F}" type="slidenum">
              <a:rPr lang="en-US" smtClean="0"/>
              <a:t>31</a:t>
            </a:fld>
            <a:endParaRPr lang="en-US"/>
          </a:p>
        </p:txBody>
      </p:sp>
    </p:spTree>
    <p:extLst>
      <p:ext uri="{BB962C8B-B14F-4D97-AF65-F5344CB8AC3E}">
        <p14:creationId xmlns:p14="http://schemas.microsoft.com/office/powerpoint/2010/main" val="745841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600" dirty="0" smtClean="0"/>
              <a:t>We believe application of the wildlife governance principles will improve conservation outcomes, and increase our interactions with more and a more diverse set of stakeholders. It will become routine to use a wide variety of types of information and insight in our decision-making processes and will increase and improve our partnerships in support of conservation. </a:t>
            </a:r>
            <a:endParaRPr lang="en-US" sz="1600" dirty="0"/>
          </a:p>
          <a:p>
            <a:endParaRPr lang="en-US" dirty="0"/>
          </a:p>
          <a:p>
            <a:endParaRPr lang="en-US" dirty="0"/>
          </a:p>
        </p:txBody>
      </p:sp>
      <p:sp>
        <p:nvSpPr>
          <p:cNvPr id="4" name="Slide Number Placeholder 3"/>
          <p:cNvSpPr>
            <a:spLocks noGrp="1"/>
          </p:cNvSpPr>
          <p:nvPr>
            <p:ph type="sldNum" sz="quarter" idx="10"/>
          </p:nvPr>
        </p:nvSpPr>
        <p:spPr/>
        <p:txBody>
          <a:bodyPr/>
          <a:lstStyle/>
          <a:p>
            <a:fld id="{7B5FA71A-54CE-4511-B69E-267ABC32855D}" type="slidenum">
              <a:rPr lang="en-US" smtClean="0"/>
              <a:pPr/>
              <a:t>32</a:t>
            </a:fld>
            <a:endParaRPr lang="en-US"/>
          </a:p>
        </p:txBody>
      </p:sp>
    </p:spTree>
    <p:extLst>
      <p:ext uri="{BB962C8B-B14F-4D97-AF65-F5344CB8AC3E}">
        <p14:creationId xmlns:p14="http://schemas.microsoft.com/office/powerpoint/2010/main" val="2776920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B5FA71A-54CE-4511-B69E-267ABC32855D}" type="slidenum">
              <a:rPr lang="en-US" smtClean="0"/>
              <a:pPr/>
              <a:t>33</a:t>
            </a:fld>
            <a:endParaRPr lang="en-US"/>
          </a:p>
        </p:txBody>
      </p:sp>
      <p:sp>
        <p:nvSpPr>
          <p:cNvPr id="5" name="Notes Placeholder 4"/>
          <p:cNvSpPr>
            <a:spLocks noGrp="1"/>
          </p:cNvSpPr>
          <p:nvPr>
            <p:ph type="body" sz="quarter" idx="11"/>
          </p:nvPr>
        </p:nvSpPr>
        <p:spPr/>
        <p:txBody>
          <a:bodyPr/>
          <a:lstStyle/>
          <a:p>
            <a:r>
              <a:rPr lang="en-US" sz="1600" dirty="0"/>
              <a:t>Additionally, we believe that application of the wildlife governance principles will increase collaboration across jurisdictions and increase agency transparency, accountability and credibility- leading to increased trust in the agency.</a:t>
            </a:r>
          </a:p>
          <a:p>
            <a:endParaRPr lang="en-US" sz="1600" dirty="0"/>
          </a:p>
          <a:p>
            <a:r>
              <a:rPr lang="en-US" sz="1600" dirty="0"/>
              <a:t>Application of the principles will ensure that benefits from the wildlife trust are provided to all beneficiaries- now and in the future</a:t>
            </a:r>
          </a:p>
          <a:p>
            <a:endParaRPr lang="en-US" sz="1600" dirty="0"/>
          </a:p>
          <a:p>
            <a:r>
              <a:rPr lang="en-US" sz="1600" dirty="0"/>
              <a:t>And we believe that the application of the principles will </a:t>
            </a:r>
            <a:r>
              <a:rPr lang="en-US" sz="1600" dirty="0" smtClean="0"/>
              <a:t>result </a:t>
            </a:r>
            <a:r>
              <a:rPr lang="en-US" sz="1600" dirty="0"/>
              <a:t>in improved practices, procedures and programs which will ultimately result in improved conservation outcomes. </a:t>
            </a:r>
          </a:p>
        </p:txBody>
      </p:sp>
    </p:spTree>
    <p:extLst>
      <p:ext uri="{BB962C8B-B14F-4D97-AF65-F5344CB8AC3E}">
        <p14:creationId xmlns:p14="http://schemas.microsoft.com/office/powerpoint/2010/main" val="2776920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is no one recipe for how an agency can or should apply the principles. Every </a:t>
            </a:r>
            <a:r>
              <a:rPr lang="en-US" sz="1600" dirty="0" smtClean="0"/>
              <a:t>organization </a:t>
            </a:r>
            <a:r>
              <a:rPr lang="en-US" sz="1600" dirty="0"/>
              <a:t>works in it’s own socio-political  environment. Each </a:t>
            </a:r>
            <a:r>
              <a:rPr lang="en-US" sz="1600" dirty="0" smtClean="0"/>
              <a:t>organization </a:t>
            </a:r>
            <a:r>
              <a:rPr lang="en-US" sz="1600" dirty="0"/>
              <a:t>has it’s unique structure, culture and capacity for change. There is a wide range of fish and wildlife interests and all of these impact how the principles </a:t>
            </a:r>
            <a:r>
              <a:rPr lang="en-US" sz="1600" dirty="0" smtClean="0"/>
              <a:t>might </a:t>
            </a:r>
            <a:r>
              <a:rPr lang="en-US" sz="1600" dirty="0"/>
              <a:t>be applied. There may be some principles that may need more attention than others, but there is always room for improvement for each of them.   </a:t>
            </a:r>
          </a:p>
        </p:txBody>
      </p:sp>
      <p:sp>
        <p:nvSpPr>
          <p:cNvPr id="4" name="Slide Number Placeholder 3"/>
          <p:cNvSpPr>
            <a:spLocks noGrp="1"/>
          </p:cNvSpPr>
          <p:nvPr>
            <p:ph type="sldNum" sz="quarter" idx="10"/>
          </p:nvPr>
        </p:nvSpPr>
        <p:spPr/>
        <p:txBody>
          <a:bodyPr/>
          <a:lstStyle/>
          <a:p>
            <a:fld id="{7B5FA71A-54CE-4511-B69E-267ABC32855D}" type="slidenum">
              <a:rPr lang="en-US" smtClean="0"/>
              <a:pPr/>
              <a:t>34</a:t>
            </a:fld>
            <a:endParaRPr lang="en-US"/>
          </a:p>
        </p:txBody>
      </p:sp>
    </p:spTree>
    <p:extLst>
      <p:ext uri="{BB962C8B-B14F-4D97-AF65-F5344CB8AC3E}">
        <p14:creationId xmlns:p14="http://schemas.microsoft.com/office/powerpoint/2010/main" val="74973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So in conclusion, we think the wildlife management institution urgently needs to adopt a more effective, strategic approach to address contemporary social values relative to wildlife and changes in land use and ecological conditions.  Such an approach must be grounded on principles that encompass roles and responsibilities of all players in the wildlife conservation institution: elected and appointed officials, conservation professionals in government, and non-government entities, and all citizens.</a:t>
            </a:r>
          </a:p>
          <a:p>
            <a:endParaRPr lang="en-US" sz="1400" dirty="0"/>
          </a:p>
          <a:p>
            <a:r>
              <a:rPr lang="en-US" sz="1400" dirty="0"/>
              <a:t>The set of 10 wildlife governance principles are specific enough to give general guidance, and general enough to accommodate the wide variability of specific state level conditions and capacity.  They are not prescriptive  but provide broad guidance for conservation of all species for all citizens.  We believe this approach will help state fish and wildlife agencies specifically and the institution in general be more adaptable and relevant.</a:t>
            </a:r>
          </a:p>
          <a:p>
            <a:endParaRPr lang="en-US" dirty="0"/>
          </a:p>
        </p:txBody>
      </p:sp>
      <p:sp>
        <p:nvSpPr>
          <p:cNvPr id="4" name="Slide Number Placeholder 3"/>
          <p:cNvSpPr>
            <a:spLocks noGrp="1"/>
          </p:cNvSpPr>
          <p:nvPr>
            <p:ph type="sldNum" sz="quarter" idx="10"/>
          </p:nvPr>
        </p:nvSpPr>
        <p:spPr/>
        <p:txBody>
          <a:bodyPr/>
          <a:lstStyle/>
          <a:p>
            <a:fld id="{7B5FA71A-54CE-4511-B69E-267ABC32855D}" type="slidenum">
              <a:rPr lang="en-US" smtClean="0"/>
              <a:pPr/>
              <a:t>35</a:t>
            </a:fld>
            <a:endParaRPr lang="en-US"/>
          </a:p>
        </p:txBody>
      </p:sp>
    </p:spTree>
    <p:extLst>
      <p:ext uri="{BB962C8B-B14F-4D97-AF65-F5344CB8AC3E}">
        <p14:creationId xmlns:p14="http://schemas.microsoft.com/office/powerpoint/2010/main" val="3112371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63638"/>
            <a:ext cx="5584825" cy="3141662"/>
          </a:xfrm>
        </p:spPr>
      </p:sp>
      <p:sp>
        <p:nvSpPr>
          <p:cNvPr id="3" name="Notes Placeholder 2"/>
          <p:cNvSpPr>
            <a:spLocks noGrp="1"/>
          </p:cNvSpPr>
          <p:nvPr>
            <p:ph type="body" idx="1"/>
          </p:nvPr>
        </p:nvSpPr>
        <p:spPr/>
        <p:txBody>
          <a:bodyPr/>
          <a:lstStyle/>
          <a:p>
            <a:r>
              <a:rPr lang="en-US" sz="1600" dirty="0"/>
              <a:t>How are the wildlife governance principles actually put into action? What have states already done? As we developed the principles, we also thought about how might a state agency operationalize these principles. We crafted a set of characteristics </a:t>
            </a:r>
            <a:r>
              <a:rPr lang="en-US" sz="1600" dirty="0" smtClean="0"/>
              <a:t> </a:t>
            </a:r>
            <a:r>
              <a:rPr lang="en-US" sz="1600" dirty="0"/>
              <a:t>that would need to exist if the principle was being applied and developed an assessment tool, a survey instrument, that staff in an agency take to assess how well their agency characteristics aligned with the principles. We also designed a workshop for agencies to evaluate and discuss the results of the assessment and help them prioritize what actions to address to improve their practices and procedures.</a:t>
            </a:r>
          </a:p>
        </p:txBody>
      </p:sp>
      <p:sp>
        <p:nvSpPr>
          <p:cNvPr id="4" name="Slide Number Placeholder 3"/>
          <p:cNvSpPr>
            <a:spLocks noGrp="1"/>
          </p:cNvSpPr>
          <p:nvPr>
            <p:ph type="sldNum" sz="quarter" idx="10"/>
          </p:nvPr>
        </p:nvSpPr>
        <p:spPr/>
        <p:txBody>
          <a:bodyPr/>
          <a:lstStyle/>
          <a:p>
            <a:fld id="{7B5FA71A-54CE-4511-B69E-267ABC32855D}" type="slidenum">
              <a:rPr lang="en-US" smtClean="0"/>
              <a:pPr/>
              <a:t>36</a:t>
            </a:fld>
            <a:endParaRPr lang="en-US"/>
          </a:p>
        </p:txBody>
      </p:sp>
    </p:spTree>
    <p:extLst>
      <p:ext uri="{BB962C8B-B14F-4D97-AF65-F5344CB8AC3E}">
        <p14:creationId xmlns:p14="http://schemas.microsoft.com/office/powerpoint/2010/main" val="2905203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The assessment tool, a survey, is taken by selected agency staff prior to an agency assessment workshop. You really can’t do one without the other. The tool is administered by Cornell University on a Qualtrics platform. It takes about 30 minutes to complete the assessment which is framed around the agencies traits and practices that are categorized into 5 major themes. </a:t>
            </a:r>
          </a:p>
          <a:p>
            <a:endParaRPr lang="en-US" sz="1600" dirty="0"/>
          </a:p>
          <a:p>
            <a:r>
              <a:rPr lang="en-US" sz="1600" dirty="0" smtClean="0"/>
              <a:t>A report on the assessment results is prepared by Cornell University staff and is the basis for a in-person workshop designed to discuss the results, understand the reasons behind the results and identify potential areas for improvement. </a:t>
            </a:r>
            <a:endParaRPr lang="en-US" sz="1600" dirty="0"/>
          </a:p>
        </p:txBody>
      </p:sp>
      <p:sp>
        <p:nvSpPr>
          <p:cNvPr id="4" name="Slide Number Placeholder 3"/>
          <p:cNvSpPr>
            <a:spLocks noGrp="1"/>
          </p:cNvSpPr>
          <p:nvPr>
            <p:ph type="sldNum" sz="quarter" idx="10"/>
          </p:nvPr>
        </p:nvSpPr>
        <p:spPr/>
        <p:txBody>
          <a:bodyPr/>
          <a:lstStyle/>
          <a:p>
            <a:fld id="{7B5FA71A-54CE-4511-B69E-267ABC32855D}" type="slidenum">
              <a:rPr lang="en-US" smtClean="0"/>
              <a:pPr/>
              <a:t>37</a:t>
            </a:fld>
            <a:endParaRPr lang="en-US"/>
          </a:p>
        </p:txBody>
      </p:sp>
    </p:spTree>
    <p:extLst>
      <p:ext uri="{BB962C8B-B14F-4D97-AF65-F5344CB8AC3E}">
        <p14:creationId xmlns:p14="http://schemas.microsoft.com/office/powerpoint/2010/main" val="3663430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4 states have used the wildlife governance principles assessment tool to assess how their </a:t>
            </a:r>
            <a:r>
              <a:rPr lang="en-US" sz="1400" dirty="0" smtClean="0"/>
              <a:t>agency traits </a:t>
            </a:r>
            <a:r>
              <a:rPr lang="en-US" sz="1400" dirty="0"/>
              <a:t>and practices </a:t>
            </a:r>
            <a:r>
              <a:rPr lang="en-US" sz="1400" dirty="0" smtClean="0"/>
              <a:t>were </a:t>
            </a:r>
            <a:r>
              <a:rPr lang="en-US" sz="1400" dirty="0"/>
              <a:t>aligned with the principles. We facilitated workshops in Florida, Michigan, Montana and New York in 2016 and helped </a:t>
            </a:r>
            <a:r>
              <a:rPr lang="en-US" sz="1400" dirty="0" smtClean="0"/>
              <a:t>them work </a:t>
            </a:r>
            <a:r>
              <a:rPr lang="en-US" sz="1400" dirty="0"/>
              <a:t>through and understand the results of the assessment. We also worked with them to prioritize which practices needed the most attention and create a list of actions that would move improve those practices.  Our small group doesn’t have the resources to visit every state, so we are providing a 2</a:t>
            </a:r>
            <a:r>
              <a:rPr lang="en-US" sz="1400" baseline="30000" dirty="0"/>
              <a:t>nd</a:t>
            </a:r>
            <a:r>
              <a:rPr lang="en-US" sz="1400" dirty="0"/>
              <a:t> free webinar that will be available on demand after 3:00pm on March 28 to help folks who are interested in applying WGPs in their state, understand how the assessment tool works, how to interpret the results and how to use the results in a workshop setting. From there we are offering 4 regional workshops to train interested staff on how to conduct the assessment tool and how to design and implement </a:t>
            </a:r>
            <a:r>
              <a:rPr lang="en-US" sz="1400" dirty="0" smtClean="0"/>
              <a:t>their own </a:t>
            </a:r>
            <a:r>
              <a:rPr lang="en-US" sz="1400" dirty="0"/>
              <a:t>state based workshop.</a:t>
            </a:r>
          </a:p>
        </p:txBody>
      </p:sp>
      <p:sp>
        <p:nvSpPr>
          <p:cNvPr id="4" name="Slide Number Placeholder 3"/>
          <p:cNvSpPr>
            <a:spLocks noGrp="1"/>
          </p:cNvSpPr>
          <p:nvPr>
            <p:ph type="sldNum" sz="quarter" idx="10"/>
          </p:nvPr>
        </p:nvSpPr>
        <p:spPr/>
        <p:txBody>
          <a:bodyPr/>
          <a:lstStyle/>
          <a:p>
            <a:fld id="{7B5FA71A-54CE-4511-B69E-267ABC32855D}" type="slidenum">
              <a:rPr lang="en-US" smtClean="0"/>
              <a:t>38</a:t>
            </a:fld>
            <a:endParaRPr lang="en-US"/>
          </a:p>
        </p:txBody>
      </p:sp>
    </p:spTree>
    <p:extLst>
      <p:ext uri="{BB962C8B-B14F-4D97-AF65-F5344CB8AC3E}">
        <p14:creationId xmlns:p14="http://schemas.microsoft.com/office/powerpoint/2010/main" val="1160437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a:t>
            </a:r>
            <a:r>
              <a:rPr lang="en-US" sz="1600" dirty="0"/>
              <a:t>webinar has been recorded and will be available for free, on-demand, from the Management Assistance Team </a:t>
            </a:r>
            <a:r>
              <a:rPr lang="en-US" sz="1600" dirty="0" smtClean="0"/>
              <a:t>website as well as on the website listed on </a:t>
            </a:r>
            <a:r>
              <a:rPr lang="en-US" sz="1600" dirty="0" smtClean="0"/>
              <a:t>this </a:t>
            </a:r>
            <a:r>
              <a:rPr lang="en-US" sz="1600" dirty="0" smtClean="0"/>
              <a:t>slide.</a:t>
            </a:r>
            <a:endParaRPr lang="en-US" sz="1600" dirty="0"/>
          </a:p>
        </p:txBody>
      </p:sp>
      <p:sp>
        <p:nvSpPr>
          <p:cNvPr id="4" name="Slide Number Placeholder 3"/>
          <p:cNvSpPr>
            <a:spLocks noGrp="1"/>
          </p:cNvSpPr>
          <p:nvPr>
            <p:ph type="sldNum" sz="quarter" idx="10"/>
          </p:nvPr>
        </p:nvSpPr>
        <p:spPr/>
        <p:txBody>
          <a:bodyPr/>
          <a:lstStyle/>
          <a:p>
            <a:fld id="{7B5FA71A-54CE-4511-B69E-267ABC32855D}" type="slidenum">
              <a:rPr lang="en-US" smtClean="0"/>
              <a:pPr/>
              <a:t>39</a:t>
            </a:fld>
            <a:endParaRPr lang="en-US"/>
          </a:p>
        </p:txBody>
      </p:sp>
    </p:spTree>
    <p:extLst>
      <p:ext uri="{BB962C8B-B14F-4D97-AF65-F5344CB8AC3E}">
        <p14:creationId xmlns:p14="http://schemas.microsoft.com/office/powerpoint/2010/main" val="268702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29BE4-BBEA-468F-937F-79C3D207836F}" type="slidenum">
              <a:rPr lang="en-US" smtClean="0"/>
              <a:pPr/>
              <a:t>4</a:t>
            </a:fld>
            <a:endParaRPr lang="en-US"/>
          </a:p>
        </p:txBody>
      </p:sp>
    </p:spTree>
    <p:extLst>
      <p:ext uri="{BB962C8B-B14F-4D97-AF65-F5344CB8AC3E}">
        <p14:creationId xmlns:p14="http://schemas.microsoft.com/office/powerpoint/2010/main" val="745841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learn more about public trust thinking, good governance and the wildlife governance principles, </a:t>
            </a:r>
            <a:r>
              <a:rPr lang="en-US" dirty="0" smtClean="0"/>
              <a:t>please check </a:t>
            </a:r>
            <a:r>
              <a:rPr lang="en-US" dirty="0" smtClean="0"/>
              <a:t>out this website for more resources  </a:t>
            </a:r>
            <a:endParaRPr lang="en-US" dirty="0"/>
          </a:p>
          <a:p>
            <a:endParaRPr lang="en-US" dirty="0" smtClean="0"/>
          </a:p>
          <a:p>
            <a:endParaRPr lang="en-US" dirty="0"/>
          </a:p>
          <a:p>
            <a:r>
              <a:rPr lang="en-US" dirty="0" smtClean="0"/>
              <a:t>Remember to view the 2</a:t>
            </a:r>
            <a:r>
              <a:rPr lang="en-US" baseline="30000" dirty="0" smtClean="0"/>
              <a:t>nd</a:t>
            </a:r>
            <a:r>
              <a:rPr lang="en-US" dirty="0" smtClean="0"/>
              <a:t> free webinar </a:t>
            </a:r>
            <a:r>
              <a:rPr lang="en-US" dirty="0" smtClean="0"/>
              <a:t>after 3:00pm ET March </a:t>
            </a:r>
            <a:r>
              <a:rPr lang="en-US" dirty="0"/>
              <a:t>28</a:t>
            </a:r>
            <a:r>
              <a:rPr lang="en-US" baseline="30000" dirty="0"/>
              <a:t>th</a:t>
            </a:r>
            <a:r>
              <a:rPr lang="en-US" dirty="0"/>
              <a:t> </a:t>
            </a:r>
            <a:r>
              <a:rPr lang="en-US" dirty="0" smtClean="0"/>
              <a:t>. We will send you a link to that webinar. </a:t>
            </a:r>
            <a:endParaRPr lang="en-US" dirty="0"/>
          </a:p>
          <a:p>
            <a:endParaRPr lang="en-US" dirty="0"/>
          </a:p>
          <a:p>
            <a:endParaRPr lang="en-US" dirty="0"/>
          </a:p>
          <a:p>
            <a:r>
              <a:rPr lang="en-US" dirty="0"/>
              <a:t>And to learn how to conduct </a:t>
            </a:r>
            <a:r>
              <a:rPr lang="en-US" dirty="0" smtClean="0"/>
              <a:t>Wildlife Governance Principles assessment workshop </a:t>
            </a:r>
            <a:r>
              <a:rPr lang="en-US" dirty="0"/>
              <a:t>for your agency, </a:t>
            </a:r>
            <a:r>
              <a:rPr lang="en-US" dirty="0" smtClean="0"/>
              <a:t>please plan </a:t>
            </a:r>
            <a:r>
              <a:rPr lang="en-US" dirty="0"/>
              <a:t>to attend one of the 4 regional training workshops</a:t>
            </a:r>
            <a:r>
              <a:rPr lang="en-US" dirty="0" smtClean="0"/>
              <a:t>. </a:t>
            </a:r>
            <a:r>
              <a:rPr lang="en-US" dirty="0" smtClean="0"/>
              <a:t>Visit the website or contact myself or Chris Smith.</a:t>
            </a:r>
          </a:p>
          <a:p>
            <a:endParaRPr lang="en-US" dirty="0"/>
          </a:p>
          <a:p>
            <a:r>
              <a:rPr lang="en-US" dirty="0" smtClean="0"/>
              <a:t>Thank you!</a:t>
            </a:r>
            <a:endParaRPr lang="en-US" dirty="0"/>
          </a:p>
          <a:p>
            <a:endParaRPr lang="en-US" dirty="0"/>
          </a:p>
        </p:txBody>
      </p:sp>
      <p:sp>
        <p:nvSpPr>
          <p:cNvPr id="4" name="Slide Number Placeholder 3"/>
          <p:cNvSpPr>
            <a:spLocks noGrp="1"/>
          </p:cNvSpPr>
          <p:nvPr>
            <p:ph type="sldNum" sz="quarter" idx="10"/>
          </p:nvPr>
        </p:nvSpPr>
        <p:spPr/>
        <p:txBody>
          <a:bodyPr/>
          <a:lstStyle/>
          <a:p>
            <a:fld id="{7B5FA71A-54CE-4511-B69E-267ABC32855D}" type="slidenum">
              <a:rPr lang="en-US" smtClean="0"/>
              <a:pPr/>
              <a:t>40</a:t>
            </a:fld>
            <a:endParaRPr lang="en-US"/>
          </a:p>
        </p:txBody>
      </p:sp>
    </p:spTree>
    <p:extLst>
      <p:ext uri="{BB962C8B-B14F-4D97-AF65-F5344CB8AC3E}">
        <p14:creationId xmlns:p14="http://schemas.microsoft.com/office/powerpoint/2010/main" val="177967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sz="1400" dirty="0"/>
              <a:t>This webinar focuses on the need for, and the development of a set of governance principles and implications for fish and wildlife agencies that apply them. The 10 principles, proposed in a Conservation Letters journal article published in January 2016, provide high level guidance for all organizations in the conservation institution, and in particular for state fish and wildlife management agencies to better fulfill their public trust obligations and meet modern expectation of good governance. We believe that adoption and consistent application of these principles will result in state fish and wildlife agencies being valued, supported and relevant. I’ll be providing some background on how these principles evolved over the past </a:t>
            </a:r>
            <a:r>
              <a:rPr lang="en-US" sz="1400" dirty="0" smtClean="0"/>
              <a:t>decade and </a:t>
            </a:r>
            <a:r>
              <a:rPr lang="en-US" sz="1400" dirty="0"/>
              <a:t>the development of an assessment tool to explore agency alignment with the principles</a:t>
            </a:r>
            <a:r>
              <a:rPr lang="en-US" sz="1400" dirty="0" smtClean="0"/>
              <a:t>. While the focus of my remarks are on state fish and wildlife conservation agencies, these principles are applicable to federal agencies and other conservation organizations.  </a:t>
            </a:r>
            <a:endParaRPr lang="en-US" sz="1400" dirty="0">
              <a:solidFill>
                <a:srgbClr val="FF0000"/>
              </a:solidFill>
            </a:endParaRPr>
          </a:p>
        </p:txBody>
      </p:sp>
      <p:sp>
        <p:nvSpPr>
          <p:cNvPr id="4" name="Slide Number Placeholder 3"/>
          <p:cNvSpPr>
            <a:spLocks noGrp="1"/>
          </p:cNvSpPr>
          <p:nvPr>
            <p:ph type="sldNum" sz="quarter" idx="10"/>
          </p:nvPr>
        </p:nvSpPr>
        <p:spPr/>
        <p:txBody>
          <a:bodyPr/>
          <a:lstStyle/>
          <a:p>
            <a:fld id="{7B5FA71A-54CE-4511-B69E-267ABC32855D}" type="slidenum">
              <a:rPr lang="en-US" smtClean="0"/>
              <a:t>5</a:t>
            </a:fld>
            <a:endParaRPr lang="en-US"/>
          </a:p>
        </p:txBody>
      </p:sp>
    </p:spTree>
    <p:extLst>
      <p:ext uri="{BB962C8B-B14F-4D97-AF65-F5344CB8AC3E}">
        <p14:creationId xmlns:p14="http://schemas.microsoft.com/office/powerpoint/2010/main" val="1521276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886756"/>
          </a:xfrm>
        </p:spPr>
        <p:txBody>
          <a:bodyPr/>
          <a:lstStyle/>
          <a:p>
            <a:r>
              <a:rPr lang="en-US" dirty="0"/>
              <a:t>State agencies have a long and successful history of managing fish and wildlife and the habitats they depend on and for providing experiences that stakeholders desired. The agency structure, culture, and decision-making processes were well suited to understanding the needs and concerns of these stakeholders.  However over the past 40 or 50 years the human population has grown, diversified and are distributed across and impacting the landscape in new and different ways.</a:t>
            </a:r>
          </a:p>
          <a:p>
            <a:endParaRPr lang="en-US" dirty="0"/>
          </a:p>
          <a:p>
            <a:r>
              <a:rPr lang="en-US" dirty="0"/>
              <a:t>Conservation agencies are realizing that people, in addition to their traditional user groups, are interested in a broader set of fish and wildlife species and management contexts. The national surveys sponsored by the US Fish and Wildlife Service since 1980 have repeatedly confirmed the magnitude of </a:t>
            </a:r>
            <a:r>
              <a:rPr lang="en-US" dirty="0" smtClean="0"/>
              <a:t>these nonconsumptive </a:t>
            </a:r>
            <a:r>
              <a:rPr lang="en-US" dirty="0"/>
              <a:t>wildlife interests. </a:t>
            </a:r>
          </a:p>
          <a:p>
            <a:endParaRPr lang="en-US" dirty="0"/>
          </a:p>
          <a:p>
            <a:r>
              <a:rPr lang="en-US" dirty="0"/>
              <a:t>Peoples interactions with wildlife are changing and agencies need to better understand and manage these interactions. Many human-wildlife interactions are a positive and rewarding experience, but agencies are increasingly called upon to mitigate or reduce human wildlife conflicts and must develop strategies to help people put negative interactions in context so they don’t begin to perceive all wildlife as a nuisance, pests or dangerous.  </a:t>
            </a:r>
          </a:p>
          <a:p>
            <a:r>
              <a:rPr lang="en-US" dirty="0"/>
              <a:t> </a:t>
            </a:r>
          </a:p>
          <a:p>
            <a:r>
              <a:rPr lang="en-US" dirty="0"/>
              <a:t>As public agencies we also face a wide variety of dynamic social and political pressures.</a:t>
            </a:r>
          </a:p>
          <a:p>
            <a:endParaRPr lang="en-US" dirty="0"/>
          </a:p>
          <a:p>
            <a:endParaRPr lang="en-US" dirty="0"/>
          </a:p>
          <a:p>
            <a:endParaRPr lang="en-US" dirty="0"/>
          </a:p>
          <a:p>
            <a:endParaRPr lang="en-US" dirty="0"/>
          </a:p>
          <a:p>
            <a:endParaRPr lang="en-US" dirty="0"/>
          </a:p>
          <a:p>
            <a:pPr>
              <a:defRPr/>
            </a:pPr>
            <a:endParaRPr lang="en-US" dirty="0"/>
          </a:p>
          <a:p>
            <a:pPr>
              <a:defRP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B5FA71A-54CE-4511-B69E-267ABC32855D}" type="slidenum">
              <a:rPr lang="en-US" smtClean="0"/>
              <a:pPr/>
              <a:t>6</a:t>
            </a:fld>
            <a:endParaRPr lang="en-US"/>
          </a:p>
        </p:txBody>
      </p:sp>
    </p:spTree>
    <p:extLst>
      <p:ext uri="{BB962C8B-B14F-4D97-AF65-F5344CB8AC3E}">
        <p14:creationId xmlns:p14="http://schemas.microsoft.com/office/powerpoint/2010/main" val="1863000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Additionally state conservation agencies must continually work to maintain their credibility and the trust of citizens. They must seek the needed resources to provide the programs and activities to manage and conserve fish, wildlife and their habitats and provide opportunities and access for people to use and enjoy fish and wildlife. They need to understand the range of values that people have for wildlife and manage </a:t>
            </a:r>
            <a:r>
              <a:rPr lang="en-US" sz="1600" dirty="0" smtClean="0"/>
              <a:t>the demands or conflicts </a:t>
            </a:r>
            <a:r>
              <a:rPr lang="en-US" sz="1600" dirty="0"/>
              <a:t>that people </a:t>
            </a:r>
            <a:r>
              <a:rPr lang="en-US" sz="1600" dirty="0" smtClean="0"/>
              <a:t>have relative </a:t>
            </a:r>
            <a:r>
              <a:rPr lang="en-US" sz="1600" dirty="0"/>
              <a:t>to fish and wildlife. </a:t>
            </a:r>
          </a:p>
        </p:txBody>
      </p:sp>
      <p:sp>
        <p:nvSpPr>
          <p:cNvPr id="4" name="Slide Number Placeholder 3"/>
          <p:cNvSpPr>
            <a:spLocks noGrp="1"/>
          </p:cNvSpPr>
          <p:nvPr>
            <p:ph type="sldNum" sz="quarter" idx="10"/>
          </p:nvPr>
        </p:nvSpPr>
        <p:spPr/>
        <p:txBody>
          <a:bodyPr/>
          <a:lstStyle/>
          <a:p>
            <a:fld id="{7B5FA71A-54CE-4511-B69E-267ABC32855D}" type="slidenum">
              <a:rPr lang="en-US" smtClean="0"/>
              <a:pPr/>
              <a:t>7</a:t>
            </a:fld>
            <a:endParaRPr lang="en-US"/>
          </a:p>
        </p:txBody>
      </p:sp>
    </p:spTree>
    <p:extLst>
      <p:ext uri="{BB962C8B-B14F-4D97-AF65-F5344CB8AC3E}">
        <p14:creationId xmlns:p14="http://schemas.microsoft.com/office/powerpoint/2010/main" val="1785209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990" y="4512136"/>
            <a:ext cx="5671917" cy="4113545"/>
          </a:xfrm>
        </p:spPr>
        <p:txBody>
          <a:bodyPr>
            <a:normAutofit lnSpcReduction="10000"/>
          </a:bodyPr>
          <a:lstStyle/>
          <a:p>
            <a:r>
              <a:rPr lang="en-US" sz="1800" dirty="0"/>
              <a:t>So how have state agencies reacted to these changes?  In most cases, in a slow incremental manner. Change efforts </a:t>
            </a:r>
            <a:r>
              <a:rPr lang="en-US" sz="1800" dirty="0" smtClean="0"/>
              <a:t>may have </a:t>
            </a:r>
            <a:r>
              <a:rPr lang="en-US" sz="1800" dirty="0"/>
              <a:t>been addressed at the work unit </a:t>
            </a:r>
            <a:r>
              <a:rPr lang="en-US" sz="1800" dirty="0" smtClean="0"/>
              <a:t>level but rarely at the </a:t>
            </a:r>
            <a:r>
              <a:rPr lang="en-US" sz="1800" dirty="0"/>
              <a:t>agency level and are inconsistent or uncoordinated across the country. While we each work in unique social and political climates there are opportunities to collectively adapt to contemporary societal conditions and needs.</a:t>
            </a:r>
          </a:p>
          <a:p>
            <a:endParaRPr lang="en-US" sz="1800" dirty="0"/>
          </a:p>
          <a:p>
            <a:pPr lvl="0"/>
            <a:r>
              <a:rPr lang="en-US" sz="1800" dirty="0" smtClean="0"/>
              <a:t>But ther</a:t>
            </a:r>
            <a:r>
              <a:rPr lang="en-US" sz="1800" dirty="0" smtClean="0"/>
              <a:t>e is some progress! </a:t>
            </a:r>
            <a:r>
              <a:rPr lang="en-US" sz="1800" dirty="0" smtClean="0"/>
              <a:t>One </a:t>
            </a:r>
            <a:r>
              <a:rPr lang="en-US" sz="1800" dirty="0"/>
              <a:t>way that agencies are already using, albeit inconsistently, is gathering social science information from stakeholders and citizens about their attitudes, opinions and behaviors regarding fish and wildlife and our management of them. This insight informs agency decision and policy making that serves the needs of people and wildlife.</a:t>
            </a:r>
          </a:p>
          <a:p>
            <a:pPr lvl="0"/>
            <a:endParaRPr lang="en-US" sz="160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5401CF1-8CE3-49FA-9658-317A2BBD1F1E}" type="slidenum">
              <a:rPr lang="en-US" smtClean="0"/>
              <a:pPr/>
              <a:t>8</a:t>
            </a:fld>
            <a:endParaRPr lang="en-US" dirty="0"/>
          </a:p>
        </p:txBody>
      </p:sp>
    </p:spTree>
    <p:extLst>
      <p:ext uri="{BB962C8B-B14F-4D97-AF65-F5344CB8AC3E}">
        <p14:creationId xmlns:p14="http://schemas.microsoft.com/office/powerpoint/2010/main" val="350138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Agencies can respond to these drivers by resisting change and relying on known traditional practices and procedures that address only a subset of conservation needs or they can broaden their thinking and approaches to transform their programs and products to conserve all wildlife for all people.</a:t>
            </a:r>
          </a:p>
        </p:txBody>
      </p:sp>
      <p:sp>
        <p:nvSpPr>
          <p:cNvPr id="4" name="Slide Number Placeholder 3"/>
          <p:cNvSpPr>
            <a:spLocks noGrp="1"/>
          </p:cNvSpPr>
          <p:nvPr>
            <p:ph type="sldNum" sz="quarter" idx="10"/>
          </p:nvPr>
        </p:nvSpPr>
        <p:spPr/>
        <p:txBody>
          <a:bodyPr/>
          <a:lstStyle/>
          <a:p>
            <a:r>
              <a:rPr lang="en-US" dirty="0"/>
              <a:t>t</a:t>
            </a:r>
            <a:fld id="{25401CF1-8CE3-49FA-9658-317A2BBD1F1E}" type="slidenum">
              <a:rPr lang="en-US" smtClean="0"/>
              <a:pPr/>
              <a:t>9</a:t>
            </a:fld>
            <a:endParaRPr lang="en-US" dirty="0"/>
          </a:p>
        </p:txBody>
      </p:sp>
    </p:spTree>
    <p:extLst>
      <p:ext uri="{BB962C8B-B14F-4D97-AF65-F5344CB8AC3E}">
        <p14:creationId xmlns:p14="http://schemas.microsoft.com/office/powerpoint/2010/main" val="2433731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92ED181-DD2B-462F-B6C8-07CD406F6138}" type="slidenum">
              <a:rPr lang="en-US" smtClean="0"/>
              <a:pPr/>
              <a:t>‹#›</a:t>
            </a:fld>
            <a:endParaRPr lang="en-US"/>
          </a:p>
        </p:txBody>
      </p:sp>
    </p:spTree>
    <p:extLst>
      <p:ext uri="{BB962C8B-B14F-4D97-AF65-F5344CB8AC3E}">
        <p14:creationId xmlns:p14="http://schemas.microsoft.com/office/powerpoint/2010/main" val="327873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50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9621"/>
            <a:ext cx="10515600" cy="43356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237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08252"/>
            <a:ext cx="6172200" cy="405279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808252"/>
            <a:ext cx="3932237" cy="406073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273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4269795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29465"/>
            <a:ext cx="10515600" cy="96122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2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E7C8551-7443-4A56-A360-F7CE28ABD7E9}" type="slidenum">
              <a:rPr lang="en-US" smtClean="0"/>
              <a:pPr/>
              <a:t>‹#›</a:t>
            </a:fld>
            <a:endParaRPr lang="en-US"/>
          </a:p>
        </p:txBody>
      </p:sp>
    </p:spTree>
    <p:extLst>
      <p:ext uri="{BB962C8B-B14F-4D97-AF65-F5344CB8AC3E}">
        <p14:creationId xmlns:p14="http://schemas.microsoft.com/office/powerpoint/2010/main" val="708237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19" y="1789573"/>
            <a:ext cx="10756491" cy="42572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367690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Content Placeholder 2"/>
          <p:cNvSpPr>
            <a:spLocks noGrp="1"/>
          </p:cNvSpPr>
          <p:nvPr>
            <p:ph idx="1"/>
          </p:nvPr>
        </p:nvSpPr>
        <p:spPr>
          <a:xfrm>
            <a:off x="1441524" y="2055037"/>
            <a:ext cx="8621358" cy="385792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ctrTitle"/>
          </p:nvPr>
        </p:nvSpPr>
        <p:spPr>
          <a:xfrm>
            <a:off x="1452282" y="1089089"/>
            <a:ext cx="8610600" cy="893852"/>
          </a:xfrm>
          <a:prstGeom prst="rect">
            <a:avLst/>
          </a:prstGeom>
        </p:spPr>
        <p:txBody>
          <a:bodyPr anchor="b"/>
          <a:lstStyle>
            <a:lvl1pPr algn="ctr">
              <a:defRPr sz="4000" b="1">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2958304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Tree>
    <p:extLst>
      <p:ext uri="{BB962C8B-B14F-4D97-AF65-F5344CB8AC3E}">
        <p14:creationId xmlns:p14="http://schemas.microsoft.com/office/powerpoint/2010/main" val="2191814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7703"/>
            <a:ext cx="9144000" cy="893852"/>
          </a:xfrm>
          <a:prstGeom prst="rect">
            <a:avLst/>
          </a:prstGeom>
        </p:spPr>
        <p:txBody>
          <a:bodyPr anchor="b"/>
          <a:lstStyle>
            <a:lvl1pPr algn="ctr">
              <a:defRPr sz="4800" b="1">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2794571"/>
            <a:ext cx="9144000" cy="246322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dirty="0"/>
          </a:p>
        </p:txBody>
      </p:sp>
    </p:spTree>
    <p:extLst>
      <p:ext uri="{BB962C8B-B14F-4D97-AF65-F5344CB8AC3E}">
        <p14:creationId xmlns:p14="http://schemas.microsoft.com/office/powerpoint/2010/main" val="167009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74021"/>
            <a:ext cx="9144000" cy="104377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817795"/>
            <a:ext cx="9144000" cy="682286"/>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75447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19" y="1789573"/>
            <a:ext cx="10756491" cy="42572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011977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10337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
        <p:nvSpPr>
          <p:cNvPr id="5" name="Content Placeholder 2"/>
          <p:cNvSpPr>
            <a:spLocks noGrp="1"/>
          </p:cNvSpPr>
          <p:nvPr>
            <p:ph sz="half" idx="1"/>
          </p:nvPr>
        </p:nvSpPr>
        <p:spPr>
          <a:xfrm>
            <a:off x="838200" y="183921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172200" y="183921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4504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9061"/>
            <a:ext cx="10515600" cy="47055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Tree>
    <p:extLst>
      <p:ext uri="{BB962C8B-B14F-4D97-AF65-F5344CB8AC3E}">
        <p14:creationId xmlns:p14="http://schemas.microsoft.com/office/powerpoint/2010/main" val="3492934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29596"/>
            <a:ext cx="10515600" cy="2852737"/>
          </a:xfrm>
          <a:prstGeom prst="rect">
            <a:avLst/>
          </a:prstGeom>
        </p:spPr>
        <p:txBody>
          <a:bodyPr anchor="b"/>
          <a:lstStyle>
            <a:lvl1pPr>
              <a:defRPr sz="5400" b="1">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20932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Tree>
    <p:extLst>
      <p:ext uri="{BB962C8B-B14F-4D97-AF65-F5344CB8AC3E}">
        <p14:creationId xmlns:p14="http://schemas.microsoft.com/office/powerpoint/2010/main" val="2273399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81090"/>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81090"/>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Tree>
    <p:extLst>
      <p:ext uri="{BB962C8B-B14F-4D97-AF65-F5344CB8AC3E}">
        <p14:creationId xmlns:p14="http://schemas.microsoft.com/office/powerpoint/2010/main" val="3446271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05810"/>
            <a:ext cx="5157787" cy="82391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042738"/>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105810"/>
            <a:ext cx="5183188" cy="82391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042738"/>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Tree>
    <p:extLst>
      <p:ext uri="{BB962C8B-B14F-4D97-AF65-F5344CB8AC3E}">
        <p14:creationId xmlns:p14="http://schemas.microsoft.com/office/powerpoint/2010/main" val="1493999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44224C55-692C-42FA-9731-C8FE562B8A00}" type="slidenum">
              <a:rPr lang="en-US" smtClean="0"/>
              <a:pPr/>
              <a:t>‹#›</a:t>
            </a:fld>
            <a:endParaRPr lang="en-US" dirty="0"/>
          </a:p>
        </p:txBody>
      </p:sp>
    </p:spTree>
    <p:extLst>
      <p:ext uri="{BB962C8B-B14F-4D97-AF65-F5344CB8AC3E}">
        <p14:creationId xmlns:p14="http://schemas.microsoft.com/office/powerpoint/2010/main" val="3900306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Tree>
    <p:extLst>
      <p:ext uri="{BB962C8B-B14F-4D97-AF65-F5344CB8AC3E}">
        <p14:creationId xmlns:p14="http://schemas.microsoft.com/office/powerpoint/2010/main" val="975446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880403"/>
            <a:ext cx="10515600" cy="50375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Tree>
    <p:extLst>
      <p:ext uri="{BB962C8B-B14F-4D97-AF65-F5344CB8AC3E}">
        <p14:creationId xmlns:p14="http://schemas.microsoft.com/office/powerpoint/2010/main" val="277995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2089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Content Placeholder 2"/>
          <p:cNvSpPr>
            <a:spLocks noGrp="1"/>
          </p:cNvSpPr>
          <p:nvPr>
            <p:ph idx="1"/>
          </p:nvPr>
        </p:nvSpPr>
        <p:spPr>
          <a:xfrm>
            <a:off x="1441524" y="2055037"/>
            <a:ext cx="8621358" cy="385792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ctrTitle"/>
          </p:nvPr>
        </p:nvSpPr>
        <p:spPr>
          <a:xfrm>
            <a:off x="1452282" y="1089089"/>
            <a:ext cx="8610600" cy="893852"/>
          </a:xfrm>
          <a:prstGeom prst="rect">
            <a:avLst/>
          </a:prstGeom>
        </p:spPr>
        <p:txBody>
          <a:bodyPr anchor="b"/>
          <a:lstStyle>
            <a:lvl1pPr algn="ctr">
              <a:defRPr sz="4000" b="1">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2878315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494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Content Placeholder 2"/>
          <p:cNvSpPr>
            <a:spLocks noGrp="1"/>
          </p:cNvSpPr>
          <p:nvPr>
            <p:ph idx="1"/>
          </p:nvPr>
        </p:nvSpPr>
        <p:spPr>
          <a:xfrm>
            <a:off x="1441524" y="2055037"/>
            <a:ext cx="8621358" cy="385792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ctrTitle"/>
          </p:nvPr>
        </p:nvSpPr>
        <p:spPr>
          <a:xfrm>
            <a:off x="1452282" y="1089089"/>
            <a:ext cx="8610600" cy="893852"/>
          </a:xfrm>
          <a:prstGeom prst="rect">
            <a:avLst/>
          </a:prstGeom>
        </p:spPr>
        <p:txBody>
          <a:bodyPr anchor="b"/>
          <a:lstStyle>
            <a:lvl1pPr algn="ctr">
              <a:defRPr sz="4000" b="1">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579639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787703"/>
            <a:ext cx="9144000" cy="893852"/>
          </a:xfrm>
          <a:prstGeom prst="rect">
            <a:avLst/>
          </a:prstGeom>
        </p:spPr>
        <p:txBody>
          <a:bodyPr anchor="b"/>
          <a:lstStyle>
            <a:lvl1pPr algn="ctr">
              <a:defRPr sz="4800" b="1">
                <a:solidFill>
                  <a:schemeClr val="bg1"/>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2794571"/>
            <a:ext cx="9144000" cy="2463229"/>
          </a:xfrm>
          <a:prstGeom prst="rect">
            <a:avLst/>
          </a:prstGeo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0616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9061"/>
            <a:ext cx="10515600" cy="470556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035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29596"/>
            <a:ext cx="10515600" cy="2852737"/>
          </a:xfrm>
          <a:prstGeom prst="rect">
            <a:avLst/>
          </a:prstGeo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20932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2544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81090"/>
            <a:ext cx="5181600" cy="4351338"/>
          </a:xfrm>
          <a:prstGeom prst="rect">
            <a:avLst/>
          </a:prstGeo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81090"/>
            <a:ext cx="5181600" cy="4351338"/>
          </a:xfrm>
          <a:prstGeom prst="rect">
            <a:avLst/>
          </a:prstGeo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8842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05810"/>
            <a:ext cx="5157787"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042738"/>
            <a:ext cx="5157787"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105810"/>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042738"/>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1000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0525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5743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90445"/>
            <a:ext cx="10515600" cy="267203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73674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880403"/>
            <a:ext cx="10515600" cy="5037512"/>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2865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19" y="1789573"/>
            <a:ext cx="10756491" cy="42572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948313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
        <p:nvSpPr>
          <p:cNvPr id="5" name="Content Placeholder 2"/>
          <p:cNvSpPr>
            <a:spLocks noGrp="1"/>
          </p:cNvSpPr>
          <p:nvPr>
            <p:ph sz="half" idx="1"/>
          </p:nvPr>
        </p:nvSpPr>
        <p:spPr>
          <a:xfrm>
            <a:off x="838200" y="183921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172200" y="183921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5257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1563A45-5425-4211-B1B7-56F55ECB1600}" type="datetimeFigureOut">
              <a:rPr lang="en-US" smtClean="0"/>
              <a:pPr/>
              <a:t>3/15/2017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192494" y="6207760"/>
            <a:ext cx="2743200" cy="365125"/>
          </a:xfrm>
          <a:prstGeom prst="rect">
            <a:avLst/>
          </a:prstGeom>
        </p:spPr>
        <p:txBody>
          <a:bodyPr/>
          <a:lstStyle/>
          <a:p>
            <a:fld id="{5B8B3D59-4DA1-46C5-8B35-630DFE8B64F0}" type="slidenum">
              <a:rPr lang="en-US" smtClean="0"/>
              <a:pPr/>
              <a:t>‹#›</a:t>
            </a:fld>
            <a:endParaRPr lang="en-US"/>
          </a:p>
        </p:txBody>
      </p:sp>
    </p:spTree>
    <p:extLst>
      <p:ext uri="{BB962C8B-B14F-4D97-AF65-F5344CB8AC3E}">
        <p14:creationId xmlns:p14="http://schemas.microsoft.com/office/powerpoint/2010/main" val="585600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236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Content Placeholder 2"/>
          <p:cNvSpPr>
            <a:spLocks noGrp="1"/>
          </p:cNvSpPr>
          <p:nvPr>
            <p:ph idx="1"/>
          </p:nvPr>
        </p:nvSpPr>
        <p:spPr>
          <a:xfrm>
            <a:off x="1441524" y="2055037"/>
            <a:ext cx="8621358" cy="385792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ctrTitle"/>
          </p:nvPr>
        </p:nvSpPr>
        <p:spPr>
          <a:xfrm>
            <a:off x="1452282" y="1089089"/>
            <a:ext cx="8610600" cy="893852"/>
          </a:xfrm>
          <a:prstGeom prst="rect">
            <a:avLst/>
          </a:prstGeom>
        </p:spPr>
        <p:txBody>
          <a:bodyPr anchor="b"/>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81435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7703"/>
            <a:ext cx="9144000" cy="893852"/>
          </a:xfrm>
          <a:prstGeom prst="rect">
            <a:avLst/>
          </a:prstGeom>
        </p:spPr>
        <p:txBody>
          <a:bodyPr anchor="b"/>
          <a:lstStyle>
            <a:lvl1pPr algn="ctr">
              <a:defRPr sz="5400" b="1">
                <a:solidFill>
                  <a:schemeClr val="bg1"/>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2794571"/>
            <a:ext cx="9144000" cy="2463229"/>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47815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9061"/>
            <a:ext cx="10515600" cy="470556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0179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29596"/>
            <a:ext cx="10515600" cy="2852737"/>
          </a:xfrm>
          <a:prstGeom prst="rect">
            <a:avLst/>
          </a:prstGeo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20932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19953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81090"/>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81090"/>
            <a:ext cx="51816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39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96038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05810"/>
            <a:ext cx="5157787"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042738"/>
            <a:ext cx="5157787"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105810"/>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042738"/>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029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99734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205713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880403"/>
            <a:ext cx="10515600" cy="5037512"/>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4978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365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7703"/>
            <a:ext cx="9144000" cy="893852"/>
          </a:xfrm>
          <a:prstGeom prst="rect">
            <a:avLst/>
          </a:prstGeom>
        </p:spPr>
        <p:txBody>
          <a:bodyPr anchor="b"/>
          <a:lstStyle>
            <a:lvl1pPr algn="ctr">
              <a:defRPr sz="4800" b="1">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2794571"/>
            <a:ext cx="9144000" cy="246322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83448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19" y="1789573"/>
            <a:ext cx="10756491" cy="42572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075076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2881308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
        <p:nvSpPr>
          <p:cNvPr id="5" name="Content Placeholder 2"/>
          <p:cNvSpPr>
            <a:spLocks noGrp="1"/>
          </p:cNvSpPr>
          <p:nvPr>
            <p:ph sz="half" idx="1"/>
          </p:nvPr>
        </p:nvSpPr>
        <p:spPr>
          <a:xfrm>
            <a:off x="838200" y="183921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172200" y="183921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4500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9061"/>
            <a:ext cx="10515600" cy="47055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132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68119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29596"/>
            <a:ext cx="10515600" cy="2852737"/>
          </a:xfrm>
          <a:prstGeom prst="rect">
            <a:avLst/>
          </a:prstGeom>
        </p:spPr>
        <p:txBody>
          <a:bodyPr anchor="b"/>
          <a:lstStyle>
            <a:lvl1pPr>
              <a:defRPr sz="5400" b="1">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20932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916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81090"/>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81090"/>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2988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05810"/>
            <a:ext cx="5157787" cy="82391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042738"/>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105810"/>
            <a:ext cx="5183188" cy="82391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042738"/>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1762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44224C55-692C-42FA-9731-C8FE562B8A0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7926403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6484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880403"/>
            <a:ext cx="10515600" cy="50375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4579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084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7703"/>
            <a:ext cx="9144000" cy="893852"/>
          </a:xfrm>
          <a:prstGeom prst="rect">
            <a:avLst/>
          </a:prstGeom>
        </p:spPr>
        <p:txBody>
          <a:bodyPr anchor="b"/>
          <a:lstStyle>
            <a:lvl1pPr algn="ctr">
              <a:defRPr sz="4800" b="1">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2794571"/>
            <a:ext cx="9144000" cy="246322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14283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19" y="1789573"/>
            <a:ext cx="10756491" cy="42572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6249574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3431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18526"/>
            <a:ext cx="6172200" cy="404252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818526"/>
            <a:ext cx="3932237" cy="405046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169406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
        <p:nvSpPr>
          <p:cNvPr id="5" name="Content Placeholder 2"/>
          <p:cNvSpPr>
            <a:spLocks noGrp="1"/>
          </p:cNvSpPr>
          <p:nvPr>
            <p:ph sz="half" idx="1"/>
          </p:nvPr>
        </p:nvSpPr>
        <p:spPr>
          <a:xfrm>
            <a:off x="838200" y="183921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172200" y="183921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56557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9061"/>
            <a:ext cx="10515600" cy="47055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0978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29596"/>
            <a:ext cx="10515600" cy="2852737"/>
          </a:xfrm>
          <a:prstGeom prst="rect">
            <a:avLst/>
          </a:prstGeom>
        </p:spPr>
        <p:txBody>
          <a:bodyPr anchor="b"/>
          <a:lstStyle>
            <a:lvl1pPr>
              <a:defRPr sz="5400" b="1">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20932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9338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81090"/>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81090"/>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63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05810"/>
            <a:ext cx="5157787" cy="82391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042738"/>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105810"/>
            <a:ext cx="5183188" cy="82391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042738"/>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623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44224C55-692C-42FA-9731-C8FE562B8A0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9884637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938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880403"/>
            <a:ext cx="10515600" cy="50375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7501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Content Placeholder 2"/>
          <p:cNvSpPr>
            <a:spLocks noGrp="1"/>
          </p:cNvSpPr>
          <p:nvPr>
            <p:ph idx="1"/>
          </p:nvPr>
        </p:nvSpPr>
        <p:spPr>
          <a:xfrm>
            <a:off x="1441524" y="2055037"/>
            <a:ext cx="8621358" cy="385792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ctrTitle"/>
          </p:nvPr>
        </p:nvSpPr>
        <p:spPr>
          <a:xfrm>
            <a:off x="1452282" y="1089089"/>
            <a:ext cx="8610600" cy="893852"/>
          </a:xfrm>
          <a:prstGeom prst="rect">
            <a:avLst/>
          </a:prstGeom>
        </p:spPr>
        <p:txBody>
          <a:bodyPr anchor="b"/>
          <a:lstStyle>
            <a:lvl1pPr algn="ctr">
              <a:defRPr sz="4000" b="1">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0657538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1563A45-5425-4211-B1B7-56F55ECB1600}" type="datetimeFigureOut">
              <a:rPr lang="en-US" smtClean="0"/>
              <a:pPr/>
              <a:t>3/15/2017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B8B3D59-4DA1-46C5-8B35-630DFE8B64F0}" type="slidenum">
              <a:rPr lang="en-US" smtClean="0"/>
              <a:pPr/>
              <a:t>‹#›</a:t>
            </a:fld>
            <a:endParaRPr lang="en-US"/>
          </a:p>
        </p:txBody>
      </p:sp>
    </p:spTree>
    <p:extLst>
      <p:ext uri="{BB962C8B-B14F-4D97-AF65-F5344CB8AC3E}">
        <p14:creationId xmlns:p14="http://schemas.microsoft.com/office/powerpoint/2010/main" val="211789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57400"/>
            <a:ext cx="6172200" cy="38036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538523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9201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1901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7703"/>
            <a:ext cx="9144000" cy="893852"/>
          </a:xfrm>
          <a:prstGeom prst="rect">
            <a:avLst/>
          </a:prstGeom>
        </p:spPr>
        <p:txBody>
          <a:bodyPr anchor="b"/>
          <a:lstStyle>
            <a:lvl1pPr algn="ctr">
              <a:defRPr sz="4800" b="1">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2794571"/>
            <a:ext cx="9144000" cy="246322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01970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19" y="1789573"/>
            <a:ext cx="10756491" cy="42572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3721679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40498772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ctrTitle"/>
          </p:nvPr>
        </p:nvSpPr>
        <p:spPr>
          <a:xfrm>
            <a:off x="749056" y="646648"/>
            <a:ext cx="10743068" cy="986377"/>
          </a:xfrm>
          <a:prstGeom prst="rect">
            <a:avLst/>
          </a:prstGeom>
        </p:spPr>
        <p:txBody>
          <a:bodyPr anchor="b"/>
          <a:lstStyle>
            <a:lvl1pPr algn="ctr">
              <a:defRPr sz="4000" b="1">
                <a:latin typeface="Century Gothic" panose="020B0502020202020204" pitchFamily="34" charset="0"/>
              </a:defRPr>
            </a:lvl1pPr>
          </a:lstStyle>
          <a:p>
            <a:r>
              <a:rPr lang="en-US" dirty="0"/>
              <a:t>Click to edit Master title style</a:t>
            </a:r>
          </a:p>
        </p:txBody>
      </p:sp>
      <p:sp>
        <p:nvSpPr>
          <p:cNvPr id="5" name="Content Placeholder 2"/>
          <p:cNvSpPr>
            <a:spLocks noGrp="1"/>
          </p:cNvSpPr>
          <p:nvPr>
            <p:ph sz="half" idx="1"/>
          </p:nvPr>
        </p:nvSpPr>
        <p:spPr>
          <a:xfrm>
            <a:off x="838200" y="183921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172200" y="183921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9872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9061"/>
            <a:ext cx="10515600" cy="47055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2961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29596"/>
            <a:ext cx="10515600" cy="2852737"/>
          </a:xfrm>
          <a:prstGeom prst="rect">
            <a:avLst/>
          </a:prstGeom>
        </p:spPr>
        <p:txBody>
          <a:bodyPr anchor="b"/>
          <a:lstStyle>
            <a:lvl1pPr>
              <a:defRPr sz="5400" b="1">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20932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8156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81090"/>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81090"/>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5442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05810"/>
            <a:ext cx="5157787" cy="82391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042738"/>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105810"/>
            <a:ext cx="5183188" cy="82391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042738"/>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41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919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44224C55-692C-42FA-9731-C8FE562B8A00}"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2923616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a:prstGeom prst="rect">
            <a:avLst/>
          </a:prstGeom>
        </p:spPr>
        <p:txBody>
          <a:bodyPr anchor="b"/>
          <a:lstStyle>
            <a:lvl1pPr>
              <a:defRPr sz="32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9500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880403"/>
            <a:ext cx="10515600" cy="50375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0393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Content Placeholder 2"/>
          <p:cNvSpPr>
            <a:spLocks noGrp="1"/>
          </p:cNvSpPr>
          <p:nvPr>
            <p:ph idx="1"/>
          </p:nvPr>
        </p:nvSpPr>
        <p:spPr>
          <a:xfrm>
            <a:off x="1441524" y="2055037"/>
            <a:ext cx="8621358" cy="385792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ctrTitle"/>
          </p:nvPr>
        </p:nvSpPr>
        <p:spPr>
          <a:xfrm>
            <a:off x="1452282" y="1089089"/>
            <a:ext cx="8610600" cy="893852"/>
          </a:xfrm>
          <a:prstGeom prst="rect">
            <a:avLst/>
          </a:prstGeom>
        </p:spPr>
        <p:txBody>
          <a:bodyPr anchor="b"/>
          <a:lstStyle>
            <a:lvl1pPr algn="ctr">
              <a:defRPr sz="4000" b="1">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64561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hyperlink" Target="https://twitter.com/TheMATtea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www.matteam.org/" TargetMode="External"/><Relationship Id="rId10" Type="http://schemas.openxmlformats.org/officeDocument/2006/relationships/slideLayout" Target="../slideLayouts/slideLayout10.xml"/><Relationship Id="rId19" Type="http://schemas.openxmlformats.org/officeDocument/2006/relationships/hyperlink" Target="http://www.facebook.com/TheMATtea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png"/><Relationship Id="rId3" Type="http://schemas.openxmlformats.org/officeDocument/2006/relationships/slideLayout" Target="../slideLayouts/slideLayout20.xml"/><Relationship Id="rId21" Type="http://schemas.microsoft.com/office/2007/relationships/hdphoto" Target="../media/hdphoto1.wdp"/><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hyperlink" Target="https://twitter.com/TheMATteam" TargetMode="External"/><Relationship Id="rId2" Type="http://schemas.openxmlformats.org/officeDocument/2006/relationships/slideLayout" Target="../slideLayouts/slideLayout19.xml"/><Relationship Id="rId16" Type="http://schemas.openxmlformats.org/officeDocument/2006/relationships/image" Target="../media/image1.png"/><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hyperlink" Target="http://www.facebook.com/TheMATteam" TargetMode="External"/><Relationship Id="rId10" Type="http://schemas.openxmlformats.org/officeDocument/2006/relationships/slideLayout" Target="../slideLayouts/slideLayout27.xml"/><Relationship Id="rId19" Type="http://schemas.openxmlformats.org/officeDocument/2006/relationships/hyperlink" Target="http://www.matteam.org/" TargetMode="Externa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18" Type="http://schemas.openxmlformats.org/officeDocument/2006/relationships/hyperlink" Target="http://www.matteam.org/" TargetMode="Externa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2.png"/><Relationship Id="rId2" Type="http://schemas.openxmlformats.org/officeDocument/2006/relationships/slideLayout" Target="../slideLayouts/slideLayout55.xml"/><Relationship Id="rId16" Type="http://schemas.openxmlformats.org/officeDocument/2006/relationships/hyperlink" Target="https://twitter.com/TheMATteam" TargetMode="External"/><Relationship Id="rId20" Type="http://schemas.microsoft.com/office/2007/relationships/hdphoto" Target="../media/hdphoto1.wdp"/><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png"/><Relationship Id="rId10" Type="http://schemas.openxmlformats.org/officeDocument/2006/relationships/slideLayout" Target="../slideLayouts/slideLayout63.xml"/><Relationship Id="rId19" Type="http://schemas.openxmlformats.org/officeDocument/2006/relationships/image" Target="../media/image3.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hyperlink" Target="http://www.facebook.com/TheMATteam"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21" Type="http://schemas.openxmlformats.org/officeDocument/2006/relationships/hyperlink" Target="http://www.matteam.org/" TargetMode="Externa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hyperlink" Target="http://www.facebook.com/TheMATteam" TargetMode="External"/><Relationship Id="rId2" Type="http://schemas.openxmlformats.org/officeDocument/2006/relationships/slideLayout" Target="../slideLayouts/slideLayout67.xml"/><Relationship Id="rId16" Type="http://schemas.openxmlformats.org/officeDocument/2006/relationships/theme" Target="../theme/theme6.xml"/><Relationship Id="rId20" Type="http://schemas.openxmlformats.org/officeDocument/2006/relationships/image" Target="../media/image2.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microsoft.com/office/2007/relationships/hdphoto" Target="../media/hdphoto1.wdp"/><Relationship Id="rId10" Type="http://schemas.openxmlformats.org/officeDocument/2006/relationships/slideLayout" Target="../slideLayouts/slideLayout75.xml"/><Relationship Id="rId19" Type="http://schemas.openxmlformats.org/officeDocument/2006/relationships/hyperlink" Target="https://twitter.com/TheMATteam" TargetMode="Externa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2.png"/><Relationship Id="rId3" Type="http://schemas.openxmlformats.org/officeDocument/2006/relationships/slideLayout" Target="../slideLayouts/slideLayout83.xml"/><Relationship Id="rId21" Type="http://schemas.microsoft.com/office/2007/relationships/hdphoto" Target="../media/hdphoto1.wdp"/><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hyperlink" Target="https://twitter.com/TheMATteam" TargetMode="External"/><Relationship Id="rId2" Type="http://schemas.openxmlformats.org/officeDocument/2006/relationships/slideLayout" Target="../slideLayouts/slideLayout82.xml"/><Relationship Id="rId16" Type="http://schemas.openxmlformats.org/officeDocument/2006/relationships/image" Target="../media/image1.png"/><Relationship Id="rId20" Type="http://schemas.openxmlformats.org/officeDocument/2006/relationships/image" Target="../media/image3.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hyperlink" Target="http://www.facebook.com/TheMATteam" TargetMode="External"/><Relationship Id="rId10" Type="http://schemas.openxmlformats.org/officeDocument/2006/relationships/slideLayout" Target="../slideLayouts/slideLayout90.xml"/><Relationship Id="rId19" Type="http://schemas.openxmlformats.org/officeDocument/2006/relationships/hyperlink" Target="http://www.matteam.org/" TargetMode="Externa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DCC"/>
        </a:solidFill>
        <a:effectLst/>
      </p:bgPr>
    </p:bg>
    <p:spTree>
      <p:nvGrpSpPr>
        <p:cNvPr id="1" name=""/>
        <p:cNvGrpSpPr/>
        <p:nvPr/>
      </p:nvGrpSpPr>
      <p:grpSpPr>
        <a:xfrm>
          <a:off x="0" y="0"/>
          <a:ext cx="0" cy="0"/>
          <a:chOff x="0" y="0"/>
          <a:chExt cx="0" cy="0"/>
        </a:xfrm>
      </p:grpSpPr>
      <p:sp>
        <p:nvSpPr>
          <p:cNvPr id="7" name="Rectangle 6"/>
          <p:cNvSpPr/>
          <p:nvPr userDrawn="1"/>
        </p:nvSpPr>
        <p:spPr>
          <a:xfrm>
            <a:off x="0" y="1594412"/>
            <a:ext cx="12192000" cy="528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571553"/>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526" y="6365160"/>
            <a:ext cx="12201525" cy="53855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422910" y="6490890"/>
            <a:ext cx="11441430" cy="253916"/>
          </a:xfrm>
          <a:prstGeom prst="rect">
            <a:avLst/>
          </a:prstGeom>
          <a:noFill/>
        </p:spPr>
        <p:txBody>
          <a:bodyPr wrap="square" rtlCol="0">
            <a:spAutoFit/>
          </a:bodyPr>
          <a:lstStyle/>
          <a:p>
            <a:pPr algn="ctr"/>
            <a:r>
              <a:rPr lang="en-US" sz="1050" dirty="0">
                <a:solidFill>
                  <a:schemeClr val="bg1"/>
                </a:solidFill>
              </a:rPr>
              <a:t>The Management Assistance Team is a project of the Association of Fish and Wildlife Agencies.</a:t>
            </a:r>
          </a:p>
        </p:txBody>
      </p:sp>
      <p:pic>
        <p:nvPicPr>
          <p:cNvPr id="15" name="Picture 14">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370820" y="1198173"/>
            <a:ext cx="407670" cy="407670"/>
          </a:xfrm>
          <a:prstGeom prst="rect">
            <a:avLst/>
          </a:prstGeom>
        </p:spPr>
      </p:pic>
      <p:pic>
        <p:nvPicPr>
          <p:cNvPr id="16" name="Picture 15">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812780" y="1181006"/>
            <a:ext cx="640080" cy="440944"/>
          </a:xfrm>
          <a:prstGeom prst="rect">
            <a:avLst/>
          </a:prstGeom>
        </p:spPr>
      </p:pic>
      <p:pic>
        <p:nvPicPr>
          <p:cNvPr id="17" name="Picture 16">
            <a:hlinkClick r:id="rId23"/>
          </p:cNvPr>
          <p:cNvPicPr>
            <a:picLocks noChangeAspect="1"/>
          </p:cNvPicPr>
          <p:nvPr userDrawn="1"/>
        </p:nvPicPr>
        <p:blipFill>
          <a:blip r:embed="rId24" cstate="print">
            <a:extLst>
              <a:ext uri="{BEBA8EAE-BF5A-486C-A8C5-ECC9F3942E4B}">
                <a14:imgProps xmlns:a14="http://schemas.microsoft.com/office/drawing/2010/main">
                  <a14:imgLayer r:embed="rId25">
                    <a14:imgEffect>
                      <a14:backgroundRemoval t="0" b="94643" l="8966" r="96552">
                        <a14:foregroundMark x1="47473" y1="45326" x2="47473" y2="45326"/>
                        <a14:foregroundMark x1="24396" y1="42210" x2="24396" y2="42210"/>
                        <a14:foregroundMark x1="47473" y1="5949" x2="47473" y2="5949"/>
                        <a14:foregroundMark x1="47473" y1="5949" x2="48571" y2="567"/>
                        <a14:backgroundMark x1="48966" y1="0" x2="48966" y2="0"/>
                      </a14:backgroundRemoval>
                    </a14:imgEffect>
                  </a14:imgLayer>
                </a14:imgProps>
              </a:ext>
              <a:ext uri="{28A0092B-C50C-407E-A947-70E740481C1C}">
                <a14:useLocalDpi xmlns:a14="http://schemas.microsoft.com/office/drawing/2010/main" val="0"/>
              </a:ext>
            </a:extLst>
          </a:blip>
          <a:stretch>
            <a:fillRect/>
          </a:stretch>
        </p:blipFill>
        <p:spPr>
          <a:xfrm>
            <a:off x="11334750" y="1167914"/>
            <a:ext cx="600944" cy="465465"/>
          </a:xfrm>
          <a:prstGeom prst="rect">
            <a:avLst/>
          </a:prstGeom>
        </p:spPr>
      </p:pic>
    </p:spTree>
    <p:extLst>
      <p:ext uri="{BB962C8B-B14F-4D97-AF65-F5344CB8AC3E}">
        <p14:creationId xmlns:p14="http://schemas.microsoft.com/office/powerpoint/2010/main" val="3431258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6" r:id="rId7"/>
    <p:sldLayoutId id="2147483657" r:id="rId8"/>
    <p:sldLayoutId id="2147483658" r:id="rId9"/>
    <p:sldLayoutId id="2147483666" r:id="rId10"/>
    <p:sldLayoutId id="2147483662" r:id="rId11"/>
    <p:sldLayoutId id="2147483668" r:id="rId12"/>
    <p:sldLayoutId id="2147483718" r:id="rId13"/>
    <p:sldLayoutId id="2147483719" r:id="rId14"/>
    <p:sldLayoutId id="2147483723" r:id="rId15"/>
    <p:sldLayoutId id="2147483726" r:id="rId16"/>
    <p:sldLayoutId id="214748372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8DCC"/>
        </a:solidFill>
        <a:effectLst/>
      </p:bgPr>
    </p:bg>
    <p:spTree>
      <p:nvGrpSpPr>
        <p:cNvPr id="1" name=""/>
        <p:cNvGrpSpPr/>
        <p:nvPr/>
      </p:nvGrpSpPr>
      <p:grpSpPr>
        <a:xfrm>
          <a:off x="0" y="0"/>
          <a:ext cx="0" cy="0"/>
          <a:chOff x="0" y="0"/>
          <a:chExt cx="0" cy="0"/>
        </a:xfrm>
      </p:grpSpPr>
      <p:sp>
        <p:nvSpPr>
          <p:cNvPr id="7" name="Rectangle 6"/>
          <p:cNvSpPr/>
          <p:nvPr userDrawn="1"/>
        </p:nvSpPr>
        <p:spPr>
          <a:xfrm>
            <a:off x="0" y="508563"/>
            <a:ext cx="12192000" cy="6349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474273"/>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5"/>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370820" y="100893"/>
            <a:ext cx="407670" cy="407670"/>
          </a:xfrm>
          <a:prstGeom prst="rect">
            <a:avLst/>
          </a:prstGeom>
        </p:spPr>
      </p:pic>
      <p:pic>
        <p:nvPicPr>
          <p:cNvPr id="12" name="Picture 11">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12780" y="83726"/>
            <a:ext cx="640080" cy="440944"/>
          </a:xfrm>
          <a:prstGeom prst="rect">
            <a:avLst/>
          </a:prstGeom>
        </p:spPr>
      </p:pic>
      <p:pic>
        <p:nvPicPr>
          <p:cNvPr id="13" name="Picture 12">
            <a:hlinkClick r:id="rId19"/>
          </p:cNvPr>
          <p:cNvPicPr>
            <a:picLocks noChangeAspect="1"/>
          </p:cNvPicPr>
          <p:nvPr userDrawn="1"/>
        </p:nvPicPr>
        <p:blipFill>
          <a:blip r:embed="rId20" cstate="print">
            <a:extLst>
              <a:ext uri="{BEBA8EAE-BF5A-486C-A8C5-ECC9F3942E4B}">
                <a14:imgProps xmlns:a14="http://schemas.microsoft.com/office/drawing/2010/main">
                  <a14:imgLayer r:embed="rId21">
                    <a14:imgEffect>
                      <a14:backgroundRemoval t="0" b="94643" l="8966" r="96552">
                        <a14:foregroundMark x1="47473" y1="45326" x2="47473" y2="45326"/>
                        <a14:foregroundMark x1="24396" y1="42210" x2="24396" y2="42210"/>
                        <a14:foregroundMark x1="47473" y1="5949" x2="47473" y2="5949"/>
                        <a14:foregroundMark x1="47473" y1="5949" x2="48571" y2="567"/>
                        <a14:backgroundMark x1="48966" y1="0" x2="48966" y2="0"/>
                      </a14:backgroundRemoval>
                    </a14:imgEffect>
                  </a14:imgLayer>
                </a14:imgProps>
              </a:ext>
              <a:ext uri="{28A0092B-C50C-407E-A947-70E740481C1C}">
                <a14:useLocalDpi xmlns:a14="http://schemas.microsoft.com/office/drawing/2010/main" val="0"/>
              </a:ext>
            </a:extLst>
          </a:blip>
          <a:stretch>
            <a:fillRect/>
          </a:stretch>
        </p:blipFill>
        <p:spPr>
          <a:xfrm>
            <a:off x="11334750" y="70634"/>
            <a:ext cx="600944" cy="465465"/>
          </a:xfrm>
          <a:prstGeom prst="rect">
            <a:avLst/>
          </a:prstGeom>
        </p:spPr>
      </p:pic>
      <p:sp>
        <p:nvSpPr>
          <p:cNvPr id="2"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pPr/>
              <a:t>‹#›</a:t>
            </a:fld>
            <a:endParaRPr lang="en-US"/>
          </a:p>
        </p:txBody>
      </p:sp>
    </p:spTree>
    <p:extLst>
      <p:ext uri="{BB962C8B-B14F-4D97-AF65-F5344CB8AC3E}">
        <p14:creationId xmlns:p14="http://schemas.microsoft.com/office/powerpoint/2010/main" val="3659964411"/>
      </p:ext>
    </p:extLst>
  </p:cSld>
  <p:clrMap bg1="lt1" tx1="dk1" bg2="lt2" tx2="dk2" accent1="accent1" accent2="accent2" accent3="accent3" accent4="accent4" accent5="accent5" accent6="accent6" hlink="hlink" folHlink="folHlink"/>
  <p:sldLayoutIdLst>
    <p:sldLayoutId id="2147483690" r:id="rId1"/>
    <p:sldLayoutId id="2147483685" r:id="rId2"/>
    <p:sldLayoutId id="2147483686" r:id="rId3"/>
    <p:sldLayoutId id="2147483724" r:id="rId4"/>
    <p:sldLayoutId id="2147483725" r:id="rId5"/>
    <p:sldLayoutId id="2147483715" r:id="rId6"/>
    <p:sldLayoutId id="2147483687" r:id="rId7"/>
    <p:sldLayoutId id="2147483688" r:id="rId8"/>
    <p:sldLayoutId id="2147483689" r:id="rId9"/>
    <p:sldLayoutId id="2147483692" r:id="rId10"/>
    <p:sldLayoutId id="2147483693" r:id="rId11"/>
    <p:sldLayoutId id="2147483694" r:id="rId12"/>
    <p:sldLayoutId id="214748373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8DCC"/>
        </a:solidFill>
        <a:effectLst/>
      </p:bgPr>
    </p:bg>
    <p:spTree>
      <p:nvGrpSpPr>
        <p:cNvPr id="1" name=""/>
        <p:cNvGrpSpPr/>
        <p:nvPr/>
      </p:nvGrpSpPr>
      <p:grpSpPr>
        <a:xfrm>
          <a:off x="0" y="0"/>
          <a:ext cx="0" cy="0"/>
          <a:chOff x="0" y="0"/>
          <a:chExt cx="0" cy="0"/>
        </a:xfrm>
      </p:grpSpPr>
      <p:sp>
        <p:nvSpPr>
          <p:cNvPr id="7" name="Rectangle 6"/>
          <p:cNvSpPr/>
          <p:nvPr userDrawn="1"/>
        </p:nvSpPr>
        <p:spPr>
          <a:xfrm>
            <a:off x="0" y="508563"/>
            <a:ext cx="12192000" cy="634943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474273"/>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444729"/>
      </p:ext>
    </p:extLst>
  </p:cSld>
  <p:clrMap bg1="lt1" tx1="dk1" bg2="lt2" tx2="dk2" accent1="accent1" accent2="accent2" accent3="accent3" accent4="accent4" accent5="accent5" accent6="accent6" hlink="hlink" folHlink="folHlink"/>
  <p:sldLayoutIdLst>
    <p:sldLayoutId id="2147483696" r:id="rId1"/>
    <p:sldLayoutId id="214748371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29" r:id="rId11"/>
    <p:sldLayoutId id="2147483732" r:id="rId12"/>
    <p:sldLayoutId id="214748373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F5353"/>
        </a:solidFill>
        <a:effectLst/>
      </p:bgPr>
    </p:bg>
    <p:spTree>
      <p:nvGrpSpPr>
        <p:cNvPr id="1" name=""/>
        <p:cNvGrpSpPr/>
        <p:nvPr/>
      </p:nvGrpSpPr>
      <p:grpSpPr>
        <a:xfrm>
          <a:off x="0" y="0"/>
          <a:ext cx="0" cy="0"/>
          <a:chOff x="0" y="0"/>
          <a:chExt cx="0" cy="0"/>
        </a:xfrm>
      </p:grpSpPr>
      <p:sp>
        <p:nvSpPr>
          <p:cNvPr id="7" name="Rectangle 6"/>
          <p:cNvSpPr/>
          <p:nvPr userDrawn="1"/>
        </p:nvSpPr>
        <p:spPr>
          <a:xfrm>
            <a:off x="0" y="508563"/>
            <a:ext cx="12192000" cy="634943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474273"/>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760047"/>
      </p:ext>
    </p:extLst>
  </p:cSld>
  <p:clrMap bg1="lt1" tx1="dk1" bg2="lt2" tx2="dk2" accent1="accent1" accent2="accent2" accent3="accent3" accent4="accent4" accent5="accent5" accent6="accent6" hlink="hlink" folHlink="folHlink"/>
  <p:sldLayoutIdLst>
    <p:sldLayoutId id="2147483706" r:id="rId1"/>
    <p:sldLayoutId id="2147483717"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8DCC"/>
        </a:solidFill>
        <a:effectLst/>
      </p:bgPr>
    </p:bg>
    <p:spTree>
      <p:nvGrpSpPr>
        <p:cNvPr id="1" name=""/>
        <p:cNvGrpSpPr/>
        <p:nvPr/>
      </p:nvGrpSpPr>
      <p:grpSpPr>
        <a:xfrm>
          <a:off x="0" y="0"/>
          <a:ext cx="0" cy="0"/>
          <a:chOff x="0" y="0"/>
          <a:chExt cx="0" cy="0"/>
        </a:xfrm>
      </p:grpSpPr>
      <p:sp>
        <p:nvSpPr>
          <p:cNvPr id="7" name="Rectangle 6"/>
          <p:cNvSpPr/>
          <p:nvPr userDrawn="1"/>
        </p:nvSpPr>
        <p:spPr>
          <a:xfrm>
            <a:off x="0" y="508563"/>
            <a:ext cx="12192000" cy="6349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474273"/>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370820" y="100893"/>
            <a:ext cx="407670" cy="407670"/>
          </a:xfrm>
          <a:prstGeom prst="rect">
            <a:avLst/>
          </a:prstGeom>
        </p:spPr>
      </p:pic>
      <p:pic>
        <p:nvPicPr>
          <p:cNvPr id="12" name="Picture 11">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812780" y="83726"/>
            <a:ext cx="640080" cy="440944"/>
          </a:xfrm>
          <a:prstGeom prst="rect">
            <a:avLst/>
          </a:prstGeom>
        </p:spPr>
      </p:pic>
      <p:pic>
        <p:nvPicPr>
          <p:cNvPr id="13" name="Picture 12">
            <a:hlinkClick r:id="rId18"/>
          </p:cNvPr>
          <p:cNvPicPr>
            <a:picLocks noChangeAspect="1"/>
          </p:cNvPicPr>
          <p:nvPr userDrawn="1"/>
        </p:nvPicPr>
        <p:blipFill>
          <a:blip r:embed="rId19" cstate="print">
            <a:extLst>
              <a:ext uri="{BEBA8EAE-BF5A-486C-A8C5-ECC9F3942E4B}">
                <a14:imgProps xmlns:a14="http://schemas.microsoft.com/office/drawing/2010/main">
                  <a14:imgLayer r:embed="rId20">
                    <a14:imgEffect>
                      <a14:backgroundRemoval t="0" b="94643" l="8966" r="96552">
                        <a14:foregroundMark x1="47473" y1="45326" x2="47473" y2="45326"/>
                        <a14:foregroundMark x1="24396" y1="42210" x2="24396" y2="42210"/>
                        <a14:foregroundMark x1="47473" y1="5949" x2="47473" y2="5949"/>
                        <a14:foregroundMark x1="47473" y1="5949" x2="48571" y2="567"/>
                        <a14:backgroundMark x1="48966" y1="0" x2="48966" y2="0"/>
                      </a14:backgroundRemoval>
                    </a14:imgEffect>
                  </a14:imgLayer>
                </a14:imgProps>
              </a:ext>
              <a:ext uri="{28A0092B-C50C-407E-A947-70E740481C1C}">
                <a14:useLocalDpi xmlns:a14="http://schemas.microsoft.com/office/drawing/2010/main" val="0"/>
              </a:ext>
            </a:extLst>
          </a:blip>
          <a:stretch>
            <a:fillRect/>
          </a:stretch>
        </p:blipFill>
        <p:spPr>
          <a:xfrm>
            <a:off x="11334750" y="70634"/>
            <a:ext cx="600944" cy="465465"/>
          </a:xfrm>
          <a:prstGeom prst="rect">
            <a:avLst/>
          </a:prstGeom>
        </p:spPr>
      </p:pic>
      <p:sp>
        <p:nvSpPr>
          <p:cNvPr id="2"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42681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8DCC"/>
        </a:solidFill>
        <a:effectLst/>
      </p:bgPr>
    </p:bg>
    <p:spTree>
      <p:nvGrpSpPr>
        <p:cNvPr id="1" name=""/>
        <p:cNvGrpSpPr/>
        <p:nvPr/>
      </p:nvGrpSpPr>
      <p:grpSpPr>
        <a:xfrm>
          <a:off x="0" y="0"/>
          <a:ext cx="0" cy="0"/>
          <a:chOff x="0" y="0"/>
          <a:chExt cx="0" cy="0"/>
        </a:xfrm>
      </p:grpSpPr>
      <p:sp>
        <p:nvSpPr>
          <p:cNvPr id="7" name="Rectangle 6"/>
          <p:cNvSpPr/>
          <p:nvPr userDrawn="1"/>
        </p:nvSpPr>
        <p:spPr>
          <a:xfrm>
            <a:off x="0" y="508563"/>
            <a:ext cx="12192000" cy="6349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474273"/>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70820" y="100893"/>
            <a:ext cx="407670" cy="407670"/>
          </a:xfrm>
          <a:prstGeom prst="rect">
            <a:avLst/>
          </a:prstGeom>
        </p:spPr>
      </p:pic>
      <p:pic>
        <p:nvPicPr>
          <p:cNvPr id="12" name="Picture 11">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812780" y="83726"/>
            <a:ext cx="640080" cy="440944"/>
          </a:xfrm>
          <a:prstGeom prst="rect">
            <a:avLst/>
          </a:prstGeom>
        </p:spPr>
      </p:pic>
      <p:pic>
        <p:nvPicPr>
          <p:cNvPr id="13" name="Picture 12">
            <a:hlinkClick r:id="rId21"/>
          </p:cNvPr>
          <p:cNvPicPr>
            <a:picLocks noChangeAspect="1"/>
          </p:cNvPicPr>
          <p:nvPr userDrawn="1"/>
        </p:nvPicPr>
        <p:blipFill>
          <a:blip r:embed="rId22" cstate="print">
            <a:extLst>
              <a:ext uri="{BEBA8EAE-BF5A-486C-A8C5-ECC9F3942E4B}">
                <a14:imgProps xmlns:a14="http://schemas.microsoft.com/office/drawing/2010/main">
                  <a14:imgLayer r:embed="rId23">
                    <a14:imgEffect>
                      <a14:backgroundRemoval t="0" b="94643" l="8966" r="96552">
                        <a14:foregroundMark x1="47473" y1="45326" x2="47473" y2="45326"/>
                        <a14:foregroundMark x1="24396" y1="42210" x2="24396" y2="42210"/>
                        <a14:foregroundMark x1="47473" y1="5949" x2="47473" y2="5949"/>
                        <a14:foregroundMark x1="47473" y1="5949" x2="48571" y2="567"/>
                        <a14:backgroundMark x1="48966" y1="0" x2="48966" y2="0"/>
                      </a14:backgroundRemoval>
                    </a14:imgEffect>
                  </a14:imgLayer>
                </a14:imgProps>
              </a:ext>
              <a:ext uri="{28A0092B-C50C-407E-A947-70E740481C1C}">
                <a14:useLocalDpi xmlns:a14="http://schemas.microsoft.com/office/drawing/2010/main" val="0"/>
              </a:ext>
            </a:extLst>
          </a:blip>
          <a:stretch>
            <a:fillRect/>
          </a:stretch>
        </p:blipFill>
        <p:spPr>
          <a:xfrm>
            <a:off x="11334750" y="70634"/>
            <a:ext cx="600944" cy="465465"/>
          </a:xfrm>
          <a:prstGeom prst="rect">
            <a:avLst/>
          </a:prstGeom>
        </p:spPr>
      </p:pic>
      <p:sp>
        <p:nvSpPr>
          <p:cNvPr id="2"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2660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77" r:id="rId14"/>
    <p:sldLayoutId id="214748379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8DCC"/>
        </a:solidFill>
        <a:effectLst/>
      </p:bgPr>
    </p:bg>
    <p:spTree>
      <p:nvGrpSpPr>
        <p:cNvPr id="1" name=""/>
        <p:cNvGrpSpPr/>
        <p:nvPr/>
      </p:nvGrpSpPr>
      <p:grpSpPr>
        <a:xfrm>
          <a:off x="0" y="0"/>
          <a:ext cx="0" cy="0"/>
          <a:chOff x="0" y="0"/>
          <a:chExt cx="0" cy="0"/>
        </a:xfrm>
      </p:grpSpPr>
      <p:sp>
        <p:nvSpPr>
          <p:cNvPr id="7" name="Rectangle 6"/>
          <p:cNvSpPr/>
          <p:nvPr userDrawn="1"/>
        </p:nvSpPr>
        <p:spPr>
          <a:xfrm>
            <a:off x="0" y="508563"/>
            <a:ext cx="12192000" cy="6349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474273"/>
            <a:ext cx="1219200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a:hlinkClick r:id="rId15"/>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370820" y="100893"/>
            <a:ext cx="407670" cy="407670"/>
          </a:xfrm>
          <a:prstGeom prst="rect">
            <a:avLst/>
          </a:prstGeom>
        </p:spPr>
      </p:pic>
      <p:pic>
        <p:nvPicPr>
          <p:cNvPr id="12" name="Picture 11">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12780" y="83726"/>
            <a:ext cx="640080" cy="440944"/>
          </a:xfrm>
          <a:prstGeom prst="rect">
            <a:avLst/>
          </a:prstGeom>
        </p:spPr>
      </p:pic>
      <p:pic>
        <p:nvPicPr>
          <p:cNvPr id="13" name="Picture 12">
            <a:hlinkClick r:id="rId19"/>
          </p:cNvPr>
          <p:cNvPicPr>
            <a:picLocks noChangeAspect="1"/>
          </p:cNvPicPr>
          <p:nvPr userDrawn="1"/>
        </p:nvPicPr>
        <p:blipFill>
          <a:blip r:embed="rId20" cstate="print">
            <a:extLst>
              <a:ext uri="{BEBA8EAE-BF5A-486C-A8C5-ECC9F3942E4B}">
                <a14:imgProps xmlns:a14="http://schemas.microsoft.com/office/drawing/2010/main">
                  <a14:imgLayer r:embed="rId21">
                    <a14:imgEffect>
                      <a14:backgroundRemoval t="0" b="94643" l="8966" r="96552">
                        <a14:foregroundMark x1="47473" y1="45326" x2="47473" y2="45326"/>
                        <a14:foregroundMark x1="24396" y1="42210" x2="24396" y2="42210"/>
                        <a14:foregroundMark x1="47473" y1="5949" x2="47473" y2="5949"/>
                        <a14:foregroundMark x1="47473" y1="5949" x2="48571" y2="567"/>
                        <a14:backgroundMark x1="48966" y1="0" x2="48966" y2="0"/>
                      </a14:backgroundRemoval>
                    </a14:imgEffect>
                  </a14:imgLayer>
                </a14:imgProps>
              </a:ext>
              <a:ext uri="{28A0092B-C50C-407E-A947-70E740481C1C}">
                <a14:useLocalDpi xmlns:a14="http://schemas.microsoft.com/office/drawing/2010/main" val="0"/>
              </a:ext>
            </a:extLst>
          </a:blip>
          <a:stretch>
            <a:fillRect/>
          </a:stretch>
        </p:blipFill>
        <p:spPr>
          <a:xfrm>
            <a:off x="11334750" y="70634"/>
            <a:ext cx="600944" cy="465465"/>
          </a:xfrm>
          <a:prstGeom prst="rect">
            <a:avLst/>
          </a:prstGeom>
        </p:spPr>
      </p:pic>
      <p:sp>
        <p:nvSpPr>
          <p:cNvPr id="2" name="Slide Number Placeholder 1"/>
          <p:cNvSpPr>
            <a:spLocks noGrp="1"/>
          </p:cNvSpPr>
          <p:nvPr>
            <p:ph type="sldNum" sz="quarter" idx="4"/>
          </p:nvPr>
        </p:nvSpPr>
        <p:spPr>
          <a:xfrm>
            <a:off x="9192494" y="6207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24C55-692C-42FA-9731-C8FE562B8A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98187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info@matteam.org" TargetMode="External"/><Relationship Id="rId4" Type="http://schemas.openxmlformats.org/officeDocument/2006/relationships/hyperlink" Target="http://www.matteam.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6.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56.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80.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80.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68.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fishwildlife.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matteam.org/" TargetMode="Externa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7.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hyperlink" Target="https://blogs.cornell.edu/publictrustpractice/" TargetMode="External"/><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hyperlink" Target="https://blogs.cornell.edu/publictrustpractice/" TargetMode="External"/><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0.xml"/><Relationship Id="rId4" Type="http://schemas.openxmlformats.org/officeDocument/2006/relationships/hyperlink" Target="https://blogs.cornell.edu/publictrustpractic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22.xml"/><Relationship Id="rId4" Type="http://schemas.openxmlformats.org/officeDocument/2006/relationships/hyperlink" Target="https://blogs.cornell.edu/publictrustpracti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hyperlink" Target="https://blogs.cornell.edu/publictrustpractice/" TargetMode="External"/><Relationship Id="rId2" Type="http://schemas.openxmlformats.org/officeDocument/2006/relationships/notesSlide" Target="../notesSlides/notesSlide40.xml"/><Relationship Id="rId1" Type="http://schemas.openxmlformats.org/officeDocument/2006/relationships/slideLayout" Target="../slideLayouts/slideLayout19.xml"/><Relationship Id="rId5" Type="http://schemas.openxmlformats.org/officeDocument/2006/relationships/hyperlink" Target="mailto:csmithwmi@msn.com" TargetMode="External"/><Relationship Id="rId4" Type="http://schemas.openxmlformats.org/officeDocument/2006/relationships/hyperlink" Target="mailto:Ann.Forstchen@myFWC.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12.gif"/><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1.jp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9920" y="1917833"/>
            <a:ext cx="10811510" cy="1692771"/>
          </a:xfrm>
          <a:prstGeom prst="rect">
            <a:avLst/>
          </a:prstGeom>
          <a:noFill/>
        </p:spPr>
        <p:txBody>
          <a:bodyPr wrap="square" rtlCol="0">
            <a:spAutoFit/>
          </a:bodyPr>
          <a:lstStyle/>
          <a:p>
            <a:pPr algn="ctr"/>
            <a:r>
              <a:rPr lang="en-US" sz="2400" b="1" dirty="0">
                <a:latin typeface="Century Gothic" panose="020B0502020202020204" pitchFamily="34" charset="0"/>
              </a:rPr>
              <a:t>Introduction to</a:t>
            </a:r>
          </a:p>
          <a:p>
            <a:pPr algn="ctr"/>
            <a:r>
              <a:rPr lang="en-US" sz="4000" b="1" dirty="0">
                <a:latin typeface="Century Gothic" panose="020B0502020202020204" pitchFamily="34" charset="0"/>
              </a:rPr>
              <a:t>Wildlife Governance Principles:</a:t>
            </a:r>
          </a:p>
          <a:p>
            <a:pPr algn="ctr"/>
            <a:r>
              <a:rPr lang="en-US" sz="4000" b="1" dirty="0">
                <a:latin typeface="Century Gothic" panose="020B0502020202020204" pitchFamily="34" charset="0"/>
              </a:rPr>
              <a:t>Tools for Better Conservation</a:t>
            </a:r>
          </a:p>
        </p:txBody>
      </p:sp>
      <p:sp>
        <p:nvSpPr>
          <p:cNvPr id="5" name="TextBox 4"/>
          <p:cNvSpPr txBox="1"/>
          <p:nvPr/>
        </p:nvSpPr>
        <p:spPr>
          <a:xfrm>
            <a:off x="3161030" y="3749205"/>
            <a:ext cx="5749290" cy="646331"/>
          </a:xfrm>
          <a:prstGeom prst="rect">
            <a:avLst/>
          </a:prstGeom>
          <a:noFill/>
        </p:spPr>
        <p:txBody>
          <a:bodyPr wrap="square" rtlCol="0">
            <a:spAutoFit/>
          </a:bodyPr>
          <a:lstStyle/>
          <a:p>
            <a:pPr algn="ctr"/>
            <a:r>
              <a:rPr lang="en-US" dirty="0">
                <a:solidFill>
                  <a:schemeClr val="bg2">
                    <a:lumMod val="50000"/>
                  </a:schemeClr>
                </a:solidFill>
                <a:latin typeface="Century Gothic" panose="020B0502020202020204" pitchFamily="34" charset="0"/>
              </a:rPr>
              <a:t>presented by Ann B. Forstchen </a:t>
            </a:r>
          </a:p>
          <a:p>
            <a:pPr algn="ctr"/>
            <a:r>
              <a:rPr lang="en-US" dirty="0">
                <a:solidFill>
                  <a:schemeClr val="bg2">
                    <a:lumMod val="50000"/>
                  </a:schemeClr>
                </a:solidFill>
                <a:latin typeface="Century Gothic" panose="020B0502020202020204" pitchFamily="34" charset="0"/>
              </a:rPr>
              <a:t>Florida Fish and Wildlife Conservation Commission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3488" y="4903469"/>
            <a:ext cx="1301671" cy="1301671"/>
          </a:xfrm>
          <a:prstGeom prst="rect">
            <a:avLst/>
          </a:prstGeom>
        </p:spPr>
      </p:pic>
      <p:sp>
        <p:nvSpPr>
          <p:cNvPr id="7" name="TextBox 6"/>
          <p:cNvSpPr txBox="1"/>
          <p:nvPr/>
        </p:nvSpPr>
        <p:spPr>
          <a:xfrm>
            <a:off x="4098019" y="5159345"/>
            <a:ext cx="7343411" cy="830997"/>
          </a:xfrm>
          <a:prstGeom prst="rect">
            <a:avLst/>
          </a:prstGeom>
          <a:noFill/>
        </p:spPr>
        <p:txBody>
          <a:bodyPr wrap="square" rtlCol="0">
            <a:spAutoFit/>
          </a:bodyPr>
          <a:lstStyle/>
          <a:p>
            <a:r>
              <a:rPr lang="en-US" sz="1200" dirty="0">
                <a:solidFill>
                  <a:schemeClr val="bg2">
                    <a:lumMod val="50000"/>
                  </a:schemeClr>
                </a:solidFill>
                <a:latin typeface="Century Gothic" panose="020B0502020202020204" pitchFamily="34" charset="0"/>
              </a:rPr>
              <a:t>The Association of Fish and Wildlife Agencies’</a:t>
            </a:r>
          </a:p>
          <a:p>
            <a:r>
              <a:rPr lang="en-US" b="1" dirty="0">
                <a:latin typeface="Century Gothic" panose="020B0502020202020204" pitchFamily="34" charset="0"/>
              </a:rPr>
              <a:t>Management Assistance Team</a:t>
            </a:r>
          </a:p>
          <a:p>
            <a:r>
              <a:rPr lang="en-US" sz="1600" dirty="0">
                <a:latin typeface="Century Gothic" panose="020B0502020202020204" pitchFamily="34" charset="0"/>
                <a:hlinkClick r:id="rId4"/>
              </a:rPr>
              <a:t>www.matteam.org</a:t>
            </a:r>
            <a:r>
              <a:rPr lang="en-US" sz="1600" dirty="0">
                <a:latin typeface="Century Gothic" panose="020B0502020202020204" pitchFamily="34" charset="0"/>
              </a:rPr>
              <a:t> | </a:t>
            </a:r>
            <a:r>
              <a:rPr lang="en-US" sz="1600" dirty="0">
                <a:latin typeface="Century Gothic" panose="020B0502020202020204" pitchFamily="34" charset="0"/>
                <a:hlinkClick r:id="rId5"/>
              </a:rPr>
              <a:t>info@matteam.org</a:t>
            </a:r>
            <a:r>
              <a:rPr lang="en-US" sz="1600" dirty="0">
                <a:latin typeface="Century Gothic" panose="020B0502020202020204" pitchFamily="34" charset="0"/>
              </a:rPr>
              <a:t> | 304.876.7988</a:t>
            </a:r>
            <a:r>
              <a:rPr lang="en-US" sz="1600" dirty="0">
                <a:solidFill>
                  <a:srgbClr val="0070C0"/>
                </a:solidFill>
                <a:latin typeface="Century Gothic" panose="020B0502020202020204" pitchFamily="34" charset="0"/>
              </a:rPr>
              <a:t> </a:t>
            </a:r>
          </a:p>
        </p:txBody>
      </p:sp>
      <p:sp>
        <p:nvSpPr>
          <p:cNvPr id="2" name="TextBox 1"/>
          <p:cNvSpPr txBox="1"/>
          <p:nvPr/>
        </p:nvSpPr>
        <p:spPr>
          <a:xfrm>
            <a:off x="10779760" y="6097418"/>
            <a:ext cx="1503680" cy="215444"/>
          </a:xfrm>
          <a:prstGeom prst="rect">
            <a:avLst/>
          </a:prstGeom>
          <a:noFill/>
        </p:spPr>
        <p:txBody>
          <a:bodyPr wrap="square" rtlCol="0">
            <a:spAutoFit/>
          </a:bodyPr>
          <a:lstStyle/>
          <a:p>
            <a:r>
              <a:rPr lang="en-US" sz="800" dirty="0"/>
              <a:t>All photos FWC unless noted</a:t>
            </a:r>
          </a:p>
        </p:txBody>
      </p:sp>
    </p:spTree>
    <p:extLst>
      <p:ext uri="{BB962C8B-B14F-4D97-AF65-F5344CB8AC3E}">
        <p14:creationId xmlns:p14="http://schemas.microsoft.com/office/powerpoint/2010/main" val="740701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056" y="521431"/>
            <a:ext cx="10743068" cy="986377"/>
          </a:xfrm>
        </p:spPr>
        <p:txBody>
          <a:bodyPr/>
          <a:lstStyle/>
          <a:p>
            <a:r>
              <a:rPr lang="en-US" dirty="0"/>
              <a:t>Change to what?</a:t>
            </a:r>
          </a:p>
        </p:txBody>
      </p:sp>
      <p:sp>
        <p:nvSpPr>
          <p:cNvPr id="3" name="Content Placeholder 2"/>
          <p:cNvSpPr>
            <a:spLocks noGrp="1"/>
          </p:cNvSpPr>
          <p:nvPr>
            <p:ph idx="1"/>
          </p:nvPr>
        </p:nvSpPr>
        <p:spPr>
          <a:xfrm>
            <a:off x="1845426" y="1690688"/>
            <a:ext cx="9235440" cy="2499037"/>
          </a:xfrm>
        </p:spPr>
        <p:txBody>
          <a:bodyPr/>
          <a:lstStyle/>
          <a:p>
            <a:pPr>
              <a:lnSpc>
                <a:spcPct val="100000"/>
              </a:lnSpc>
              <a:spcBef>
                <a:spcPts val="1800"/>
              </a:spcBef>
            </a:pPr>
            <a:r>
              <a:rPr lang="en-US" b="1" dirty="0"/>
              <a:t>Narrow focus </a:t>
            </a:r>
            <a:r>
              <a:rPr lang="en-US" b="1" dirty="0">
                <a:sym typeface="Wingdings" panose="05000000000000000000" pitchFamily="2" charset="2"/>
              </a:rPr>
              <a:t> </a:t>
            </a:r>
            <a:r>
              <a:rPr lang="en-US" b="1" dirty="0"/>
              <a:t>All wildlife for all people</a:t>
            </a:r>
          </a:p>
          <a:p>
            <a:pPr>
              <a:lnSpc>
                <a:spcPct val="100000"/>
              </a:lnSpc>
              <a:spcBef>
                <a:spcPts val="1800"/>
              </a:spcBef>
            </a:pPr>
            <a:r>
              <a:rPr lang="en-US" b="1" dirty="0"/>
              <a:t>Static agencies priorities </a:t>
            </a:r>
            <a:r>
              <a:rPr lang="en-US" b="1" dirty="0">
                <a:sym typeface="Wingdings" panose="05000000000000000000" pitchFamily="2" charset="2"/>
              </a:rPr>
              <a:t> adaptable agencies</a:t>
            </a:r>
            <a:r>
              <a:rPr lang="en-US" b="1" dirty="0"/>
              <a:t> that meet modern challenges</a:t>
            </a:r>
          </a:p>
          <a:p>
            <a:pPr>
              <a:lnSpc>
                <a:spcPct val="100000"/>
              </a:lnSpc>
              <a:spcBef>
                <a:spcPts val="1800"/>
              </a:spcBef>
            </a:pPr>
            <a:r>
              <a:rPr lang="en-US" b="1" dirty="0"/>
              <a:t>Declining relevance </a:t>
            </a:r>
            <a:r>
              <a:rPr lang="en-US" b="1" dirty="0">
                <a:sym typeface="Wingdings" panose="05000000000000000000" pitchFamily="2" charset="2"/>
              </a:rPr>
              <a:t></a:t>
            </a:r>
            <a:r>
              <a:rPr lang="en-US" b="1" dirty="0"/>
              <a:t> relevant, valued and supported</a:t>
            </a:r>
          </a:p>
          <a:p>
            <a:pPr>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5426" y="4096836"/>
            <a:ext cx="3542783" cy="23516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8444" y="4096836"/>
            <a:ext cx="3540726" cy="2351676"/>
          </a:xfrm>
          <a:prstGeom prst="rect">
            <a:avLst/>
          </a:prstGeom>
        </p:spPr>
      </p:pic>
    </p:spTree>
    <p:extLst>
      <p:ext uri="{BB962C8B-B14F-4D97-AF65-F5344CB8AC3E}">
        <p14:creationId xmlns:p14="http://schemas.microsoft.com/office/powerpoint/2010/main" val="2309353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994"/>
            <a:ext cx="10515600" cy="1325563"/>
          </a:xfrm>
        </p:spPr>
        <p:txBody>
          <a:bodyPr/>
          <a:lstStyle/>
          <a:p>
            <a:r>
              <a:rPr lang="en-US" dirty="0"/>
              <a:t>Capacity to Change</a:t>
            </a:r>
          </a:p>
        </p:txBody>
      </p:sp>
      <p:sp>
        <p:nvSpPr>
          <p:cNvPr id="3" name="Content Placeholder 2"/>
          <p:cNvSpPr>
            <a:spLocks noGrp="1"/>
          </p:cNvSpPr>
          <p:nvPr>
            <p:ph idx="1"/>
          </p:nvPr>
        </p:nvSpPr>
        <p:spPr>
          <a:xfrm>
            <a:off x="1991965" y="1650992"/>
            <a:ext cx="10382189" cy="4052236"/>
          </a:xfrm>
        </p:spPr>
        <p:txBody>
          <a:bodyPr/>
          <a:lstStyle/>
          <a:p>
            <a:r>
              <a:rPr lang="en-US" dirty="0"/>
              <a:t>Willingness to consider new ideas and adapt</a:t>
            </a:r>
          </a:p>
          <a:p>
            <a:pPr marL="228600" lvl="1">
              <a:spcBef>
                <a:spcPts val="1000"/>
              </a:spcBef>
            </a:pPr>
            <a:r>
              <a:rPr lang="en-US" sz="2800" dirty="0"/>
              <a:t>Readiness to improve and expand skills </a:t>
            </a:r>
          </a:p>
          <a:p>
            <a:pPr marL="228600" lvl="1">
              <a:spcBef>
                <a:spcPts val="1000"/>
              </a:spcBef>
            </a:pPr>
            <a:r>
              <a:rPr lang="en-US" sz="2800" dirty="0"/>
              <a:t>Commitment of time and resources to implement and support improved practices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378" y="3844601"/>
            <a:ext cx="3595217" cy="2696413"/>
          </a:xfrm>
          <a:prstGeom prst="rect">
            <a:avLst/>
          </a:prstGeom>
        </p:spPr>
      </p:pic>
      <p:pic>
        <p:nvPicPr>
          <p:cNvPr id="6" name="Picture 5" descr="12481659993_dc0f10964c_z.jpg"/>
          <p:cNvPicPr>
            <a:picLocks noChangeAspect="1"/>
          </p:cNvPicPr>
          <p:nvPr/>
        </p:nvPicPr>
        <p:blipFill>
          <a:blip r:embed="rId4" cstate="print"/>
          <a:stretch>
            <a:fillRect/>
          </a:stretch>
        </p:blipFill>
        <p:spPr>
          <a:xfrm>
            <a:off x="6990734" y="3876472"/>
            <a:ext cx="3964495" cy="2632672"/>
          </a:xfrm>
          <a:prstGeom prst="rect">
            <a:avLst/>
          </a:prstGeom>
        </p:spPr>
      </p:pic>
    </p:spTree>
    <p:extLst>
      <p:ext uri="{BB962C8B-B14F-4D97-AF65-F5344CB8AC3E}">
        <p14:creationId xmlns:p14="http://schemas.microsoft.com/office/powerpoint/2010/main" val="1344237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1290" y="1496704"/>
            <a:ext cx="7400741" cy="2853547"/>
          </a:xfrm>
        </p:spPr>
        <p:txBody>
          <a:bodyPr/>
          <a:lstStyle/>
          <a:p>
            <a:r>
              <a:rPr lang="en-US" sz="3600" b="1" dirty="0"/>
              <a:t> Public Trust mandate</a:t>
            </a:r>
          </a:p>
          <a:p>
            <a:r>
              <a:rPr lang="en-US" sz="3600" b="1" dirty="0"/>
              <a:t> Society’s expectations of agencies</a:t>
            </a:r>
          </a:p>
          <a:p>
            <a:pPr lvl="1"/>
            <a:r>
              <a:rPr lang="en-US" sz="3200" b="1" dirty="0"/>
              <a:t>Good governance norms</a:t>
            </a:r>
          </a:p>
        </p:txBody>
      </p:sp>
      <p:sp>
        <p:nvSpPr>
          <p:cNvPr id="4" name="Title 3"/>
          <p:cNvSpPr>
            <a:spLocks noGrp="1"/>
          </p:cNvSpPr>
          <p:nvPr>
            <p:ph type="ctrTitle"/>
          </p:nvPr>
        </p:nvSpPr>
        <p:spPr>
          <a:xfrm>
            <a:off x="749056" y="416233"/>
            <a:ext cx="10743068" cy="986377"/>
          </a:xfrm>
        </p:spPr>
        <p:txBody>
          <a:bodyPr/>
          <a:lstStyle/>
          <a:p>
            <a:r>
              <a:rPr lang="en-US" dirty="0"/>
              <a:t>Need for guidance</a:t>
            </a:r>
          </a:p>
        </p:txBody>
      </p:sp>
      <p:pic>
        <p:nvPicPr>
          <p:cNvPr id="6" name="Picture 5" descr="continuum2"/>
          <p:cNvPicPr>
            <a:picLocks noChangeAspect="1" noChangeArrowheads="1"/>
          </p:cNvPicPr>
          <p:nvPr/>
        </p:nvPicPr>
        <p:blipFill>
          <a:blip r:embed="rId3"/>
          <a:srcRect l="609" t="488" r="349" b="1056"/>
          <a:stretch>
            <a:fillRect/>
          </a:stretch>
        </p:blipFill>
        <p:spPr bwMode="auto">
          <a:xfrm>
            <a:off x="2682979" y="3537917"/>
            <a:ext cx="6009984" cy="2712273"/>
          </a:xfrm>
          <a:prstGeom prst="rect">
            <a:avLst/>
          </a:prstGeom>
          <a:solidFill>
            <a:srgbClr val="000099"/>
          </a:solidFill>
        </p:spPr>
      </p:pic>
      <p:sp>
        <p:nvSpPr>
          <p:cNvPr id="7" name="Text Box 10"/>
          <p:cNvSpPr txBox="1">
            <a:spLocks noChangeArrowheads="1"/>
          </p:cNvSpPr>
          <p:nvPr/>
        </p:nvSpPr>
        <p:spPr bwMode="auto">
          <a:xfrm>
            <a:off x="3102077" y="5435928"/>
            <a:ext cx="3337580" cy="461665"/>
          </a:xfrm>
          <a:prstGeom prst="rect">
            <a:avLst/>
          </a:prstGeom>
          <a:solidFill>
            <a:srgbClr val="000000"/>
          </a:solidFill>
          <a:ln w="9525">
            <a:noFill/>
            <a:miter lim="800000"/>
            <a:headEnd/>
            <a:tailEnd/>
          </a:ln>
          <a:effec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2400" b="1" dirty="0">
                <a:solidFill>
                  <a:schemeClr val="bg1"/>
                </a:solidFill>
                <a:effectLst>
                  <a:outerShdw blurRad="38100" dist="38100" dir="2700000" algn="tl">
                    <a:srgbClr val="000080"/>
                  </a:outerShdw>
                </a:effectLst>
                <a:cs typeface="Arial" charset="0"/>
              </a:rPr>
              <a:t>Conservation Agency</a:t>
            </a:r>
          </a:p>
        </p:txBody>
      </p:sp>
      <p:sp>
        <p:nvSpPr>
          <p:cNvPr id="8" name="Text Box 11"/>
          <p:cNvSpPr txBox="1">
            <a:spLocks noChangeArrowheads="1"/>
          </p:cNvSpPr>
          <p:nvPr/>
        </p:nvSpPr>
        <p:spPr bwMode="auto">
          <a:xfrm>
            <a:off x="5922572" y="4063328"/>
            <a:ext cx="2139950" cy="457200"/>
          </a:xfrm>
          <a:prstGeom prst="rect">
            <a:avLst/>
          </a:prstGeom>
          <a:solidFill>
            <a:srgbClr val="000099"/>
          </a:solidFill>
          <a:ln w="9525">
            <a:noFill/>
            <a:miter lim="800000"/>
            <a:headEnd/>
            <a:tailEnd/>
          </a:ln>
          <a:effec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sz="2400" b="1" dirty="0">
                <a:solidFill>
                  <a:schemeClr val="bg1"/>
                </a:solidFill>
                <a:effectLst>
                  <a:outerShdw blurRad="38100" dist="38100" dir="2700000" algn="tl">
                    <a:srgbClr val="000000"/>
                  </a:outerShdw>
                </a:effectLst>
                <a:cs typeface="Arial" charset="0"/>
              </a:rPr>
              <a:t>Stakeholders</a:t>
            </a:r>
          </a:p>
        </p:txBody>
      </p:sp>
      <p:sp>
        <p:nvSpPr>
          <p:cNvPr id="9" name="TextBox 8"/>
          <p:cNvSpPr txBox="1"/>
          <p:nvPr/>
        </p:nvSpPr>
        <p:spPr>
          <a:xfrm>
            <a:off x="7433183" y="6220412"/>
            <a:ext cx="1425390" cy="215444"/>
          </a:xfrm>
          <a:prstGeom prst="rect">
            <a:avLst/>
          </a:prstGeom>
          <a:noFill/>
        </p:spPr>
        <p:txBody>
          <a:bodyPr wrap="none" rtlCol="0">
            <a:spAutoFit/>
          </a:bodyPr>
          <a:lstStyle/>
          <a:p>
            <a:r>
              <a:rPr lang="en-US" sz="800" dirty="0"/>
              <a:t>From Decker et al. 1997, 2017</a:t>
            </a:r>
          </a:p>
        </p:txBody>
      </p:sp>
      <p:sp>
        <p:nvSpPr>
          <p:cNvPr id="11" name="TextBox 10"/>
          <p:cNvSpPr txBox="1"/>
          <p:nvPr/>
        </p:nvSpPr>
        <p:spPr>
          <a:xfrm>
            <a:off x="3898818" y="6406077"/>
            <a:ext cx="3534365" cy="369332"/>
          </a:xfrm>
          <a:prstGeom prst="rect">
            <a:avLst/>
          </a:prstGeom>
          <a:noFill/>
        </p:spPr>
        <p:txBody>
          <a:bodyPr wrap="none" rtlCol="0">
            <a:spAutoFit/>
          </a:bodyPr>
          <a:lstStyle/>
          <a:p>
            <a:r>
              <a:rPr lang="en-US" i="1" dirty="0">
                <a:solidFill>
                  <a:schemeClr val="accent2">
                    <a:lumMod val="75000"/>
                  </a:schemeClr>
                </a:solidFill>
              </a:rPr>
              <a:t>Increasing stakeholder participation</a:t>
            </a:r>
          </a:p>
        </p:txBody>
      </p:sp>
      <p:cxnSp>
        <p:nvCxnSpPr>
          <p:cNvPr id="13" name="Straight Arrow Connector 12"/>
          <p:cNvCxnSpPr/>
          <p:nvPr/>
        </p:nvCxnSpPr>
        <p:spPr>
          <a:xfrm>
            <a:off x="7488248" y="6590743"/>
            <a:ext cx="97339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a:off x="2776957" y="6590743"/>
            <a:ext cx="97339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5512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714701"/>
            <a:ext cx="10515600" cy="1325563"/>
          </a:xfrm>
        </p:spPr>
        <p:txBody>
          <a:bodyPr>
            <a:normAutofit/>
          </a:bodyPr>
          <a:lstStyle/>
          <a:p>
            <a:r>
              <a:rPr lang="en-US" sz="4000" b="1" dirty="0">
                <a:latin typeface="Century Gothic" panose="020B0502020202020204" pitchFamily="34" charset="0"/>
                <a:ea typeface="Verdana" panose="020B0604030504040204" pitchFamily="34" charset="0"/>
                <a:cs typeface="Verdana" panose="020B0604030504040204" pitchFamily="34" charset="0"/>
              </a:rPr>
              <a:t>Public Trust Thinking &amp; </a:t>
            </a:r>
            <a:br>
              <a:rPr lang="en-US" sz="4000" b="1" dirty="0">
                <a:latin typeface="Century Gothic" panose="020B0502020202020204" pitchFamily="34" charset="0"/>
                <a:ea typeface="Verdana" panose="020B0604030504040204" pitchFamily="34" charset="0"/>
                <a:cs typeface="Verdana" panose="020B0604030504040204" pitchFamily="34" charset="0"/>
              </a:rPr>
            </a:br>
            <a:r>
              <a:rPr lang="en-US" sz="4000" b="1" dirty="0">
                <a:latin typeface="Century Gothic" panose="020B0502020202020204" pitchFamily="34" charset="0"/>
                <a:ea typeface="Verdana" panose="020B0604030504040204" pitchFamily="34" charset="0"/>
                <a:cs typeface="Verdana" panose="020B0604030504040204" pitchFamily="34" charset="0"/>
              </a:rPr>
              <a:t>The Public Trust Doctrine</a:t>
            </a:r>
          </a:p>
        </p:txBody>
      </p:sp>
      <p:sp>
        <p:nvSpPr>
          <p:cNvPr id="12" name="Content Placeholder 2"/>
          <p:cNvSpPr txBox="1">
            <a:spLocks/>
          </p:cNvSpPr>
          <p:nvPr/>
        </p:nvSpPr>
        <p:spPr>
          <a:xfrm>
            <a:off x="781050" y="2470901"/>
            <a:ext cx="3325740" cy="318019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500" i="1" dirty="0"/>
              <a:t>“By the law of nature these things are common to all mankind: the air, running water, the sea, and consequently the shores of the sea”</a:t>
            </a:r>
            <a:endParaRPr lang="en-US" sz="2500" dirty="0"/>
          </a:p>
        </p:txBody>
      </p:sp>
      <p:sp>
        <p:nvSpPr>
          <p:cNvPr id="3" name="Oval 2"/>
          <p:cNvSpPr/>
          <p:nvPr/>
        </p:nvSpPr>
        <p:spPr>
          <a:xfrm>
            <a:off x="5188150" y="2604998"/>
            <a:ext cx="2971800" cy="283028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6585658" y="3835291"/>
            <a:ext cx="1295400" cy="12192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492950" y="3232295"/>
            <a:ext cx="2362200" cy="400110"/>
          </a:xfrm>
          <a:prstGeom prst="rect">
            <a:avLst/>
          </a:prstGeom>
          <a:noFill/>
        </p:spPr>
        <p:txBody>
          <a:bodyPr wrap="square" rtlCol="0">
            <a:spAutoFit/>
          </a:bodyPr>
          <a:lstStyle/>
          <a:p>
            <a:pPr algn="ctr"/>
            <a:r>
              <a:rPr lang="en-US" sz="2000" dirty="0">
                <a:solidFill>
                  <a:srgbClr val="002060"/>
                </a:solidFill>
              </a:rPr>
              <a:t>Public Trust Thinking</a:t>
            </a:r>
          </a:p>
        </p:txBody>
      </p:sp>
      <p:sp>
        <p:nvSpPr>
          <p:cNvPr id="6" name="TextBox 5"/>
          <p:cNvSpPr txBox="1"/>
          <p:nvPr/>
        </p:nvSpPr>
        <p:spPr>
          <a:xfrm>
            <a:off x="6663498" y="3973712"/>
            <a:ext cx="1181100" cy="1015663"/>
          </a:xfrm>
          <a:prstGeom prst="rect">
            <a:avLst/>
          </a:prstGeom>
          <a:noFill/>
        </p:spPr>
        <p:txBody>
          <a:bodyPr wrap="square" rtlCol="0">
            <a:spAutoFit/>
          </a:bodyPr>
          <a:lstStyle/>
          <a:p>
            <a:pPr algn="ctr"/>
            <a:r>
              <a:rPr lang="en-US" sz="2000" dirty="0">
                <a:solidFill>
                  <a:srgbClr val="002060"/>
                </a:solidFill>
              </a:rPr>
              <a:t>Public Trust Doctrine</a:t>
            </a:r>
          </a:p>
        </p:txBody>
      </p:sp>
      <p:sp>
        <p:nvSpPr>
          <p:cNvPr id="7" name="TextBox 6"/>
          <p:cNvSpPr txBox="1"/>
          <p:nvPr/>
        </p:nvSpPr>
        <p:spPr>
          <a:xfrm>
            <a:off x="9991033" y="3475059"/>
            <a:ext cx="1739252" cy="461665"/>
          </a:xfrm>
          <a:prstGeom prst="rect">
            <a:avLst/>
          </a:prstGeom>
          <a:noFill/>
        </p:spPr>
        <p:txBody>
          <a:bodyPr wrap="square" rtlCol="0">
            <a:spAutoFit/>
          </a:bodyPr>
          <a:lstStyle/>
          <a:p>
            <a:pPr algn="ctr"/>
            <a:r>
              <a:rPr lang="en-US" sz="2400" dirty="0"/>
              <a:t>Philosophy</a:t>
            </a:r>
          </a:p>
        </p:txBody>
      </p:sp>
      <p:sp>
        <p:nvSpPr>
          <p:cNvPr id="8" name="TextBox 7"/>
          <p:cNvSpPr txBox="1"/>
          <p:nvPr/>
        </p:nvSpPr>
        <p:spPr>
          <a:xfrm>
            <a:off x="9687276" y="4281592"/>
            <a:ext cx="2346766" cy="830997"/>
          </a:xfrm>
          <a:prstGeom prst="rect">
            <a:avLst/>
          </a:prstGeom>
          <a:noFill/>
        </p:spPr>
        <p:txBody>
          <a:bodyPr wrap="square" rtlCol="0">
            <a:spAutoFit/>
          </a:bodyPr>
          <a:lstStyle/>
          <a:p>
            <a:pPr algn="ctr"/>
            <a:r>
              <a:rPr lang="en-US" sz="2400" dirty="0"/>
              <a:t>Codified and Case Law</a:t>
            </a:r>
          </a:p>
        </p:txBody>
      </p:sp>
      <p:sp>
        <p:nvSpPr>
          <p:cNvPr id="9" name="Left Arrow 8"/>
          <p:cNvSpPr/>
          <p:nvPr/>
        </p:nvSpPr>
        <p:spPr>
          <a:xfrm>
            <a:off x="8463550" y="3440975"/>
            <a:ext cx="1359408" cy="4846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9"/>
          <p:cNvSpPr/>
          <p:nvPr/>
        </p:nvSpPr>
        <p:spPr>
          <a:xfrm>
            <a:off x="8408513" y="4473852"/>
            <a:ext cx="1359408" cy="4846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38060" y="5283030"/>
            <a:ext cx="3645421" cy="369332"/>
          </a:xfrm>
          <a:prstGeom prst="rect">
            <a:avLst/>
          </a:prstGeom>
        </p:spPr>
        <p:txBody>
          <a:bodyPr wrap="none">
            <a:spAutoFit/>
          </a:bodyPr>
          <a:lstStyle/>
          <a:p>
            <a:pPr algn="ctr"/>
            <a:r>
              <a:rPr lang="en-US" dirty="0">
                <a:solidFill>
                  <a:schemeClr val="accent1">
                    <a:lumMod val="75000"/>
                  </a:schemeClr>
                </a:solidFill>
              </a:rPr>
              <a:t>From </a:t>
            </a:r>
            <a:r>
              <a:rPr lang="en-US" i="1" dirty="0">
                <a:solidFill>
                  <a:schemeClr val="accent1">
                    <a:lumMod val="75000"/>
                  </a:schemeClr>
                </a:solidFill>
              </a:rPr>
              <a:t>The Justinian Institutes, </a:t>
            </a:r>
            <a:r>
              <a:rPr lang="en-US" dirty="0">
                <a:solidFill>
                  <a:schemeClr val="accent1">
                    <a:lumMod val="75000"/>
                  </a:schemeClr>
                </a:solidFill>
              </a:rPr>
              <a:t>AD 529</a:t>
            </a:r>
          </a:p>
        </p:txBody>
      </p:sp>
    </p:spTree>
    <p:extLst>
      <p:ext uri="{BB962C8B-B14F-4D97-AF65-F5344CB8AC3E}">
        <p14:creationId xmlns:p14="http://schemas.microsoft.com/office/powerpoint/2010/main" val="3419837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524000" y="690740"/>
            <a:ext cx="9144000" cy="782638"/>
          </a:xfrm>
          <a:prstGeom prst="rect">
            <a:avLst/>
          </a:prstGeom>
        </p:spPr>
        <p:txBody>
          <a:bodyPr/>
          <a:lstStyle/>
          <a:p>
            <a:pPr algn="ctr" eaLnBrk="1" hangingPunct="1"/>
            <a:r>
              <a:rPr lang="en-US" sz="4000" b="1" dirty="0">
                <a:latin typeface="Century Gothic" panose="020B0502020202020204" pitchFamily="34" charset="0"/>
                <a:ea typeface="Verdana" pitchFamily="34" charset="0"/>
                <a:cs typeface="Verdana" pitchFamily="34" charset="0"/>
              </a:rPr>
              <a:t>Public Trust Thinking</a:t>
            </a:r>
          </a:p>
        </p:txBody>
      </p:sp>
      <p:sp>
        <p:nvSpPr>
          <p:cNvPr id="6147" name="Rectangle 3"/>
          <p:cNvSpPr>
            <a:spLocks noGrp="1" noChangeArrowheads="1"/>
          </p:cNvSpPr>
          <p:nvPr>
            <p:ph type="body" idx="4294967295"/>
          </p:nvPr>
        </p:nvSpPr>
        <p:spPr>
          <a:xfrm>
            <a:off x="1212112" y="1769039"/>
            <a:ext cx="10688320" cy="3077766"/>
          </a:xfrm>
          <a:prstGeom prst="rect">
            <a:avLst/>
          </a:prstGeom>
        </p:spPr>
        <p:txBody>
          <a:bodyPr/>
          <a:lstStyle/>
          <a:p>
            <a:pPr eaLnBrk="1" hangingPunct="1"/>
            <a:r>
              <a:rPr lang="en-US" sz="3200" b="1" dirty="0"/>
              <a:t>Fish and wildlife are </a:t>
            </a:r>
            <a:r>
              <a:rPr lang="en-US" b="1" dirty="0"/>
              <a:t>…</a:t>
            </a:r>
          </a:p>
          <a:p>
            <a:pPr lvl="1" eaLnBrk="1" hangingPunct="1"/>
            <a:r>
              <a:rPr lang="en-US" sz="2800" b="1" dirty="0"/>
              <a:t>Public resources, intergenerational inheritance</a:t>
            </a:r>
          </a:p>
          <a:p>
            <a:pPr lvl="1" eaLnBrk="1" hangingPunct="1"/>
            <a:r>
              <a:rPr lang="en-US" sz="2800" b="1" dirty="0"/>
              <a:t>Certain resources are not suited for exclusive private ownership</a:t>
            </a:r>
          </a:p>
          <a:p>
            <a:pPr lvl="1" eaLnBrk="1" hangingPunct="1"/>
            <a:r>
              <a:rPr lang="en-US" sz="2800" b="1" dirty="0"/>
              <a:t>Managed for the common good – all have rights to benefits</a:t>
            </a:r>
          </a:p>
          <a:p>
            <a:pPr lvl="1" eaLnBrk="1" hangingPunct="1">
              <a:buFont typeface="Wingdings" pitchFamily="2" charset="2"/>
              <a:buChar char="§"/>
            </a:pPr>
            <a:endParaRPr lang="en-US" b="1" dirty="0"/>
          </a:p>
          <a:p>
            <a:pPr lvl="2" eaLnBrk="1" hangingPunct="1">
              <a:buNone/>
            </a:pPr>
            <a:endParaRPr lang="en-US" b="1" dirty="0"/>
          </a:p>
        </p:txBody>
      </p:sp>
      <p:pic>
        <p:nvPicPr>
          <p:cNvPr id="6" name="Picture 6" descr="http://farm6.staticflickr.com/5493/12091113315_16c8725ed1_z.jpg"/>
          <p:cNvPicPr>
            <a:picLocks noChangeAspect="1" noChangeArrowheads="1"/>
          </p:cNvPicPr>
          <p:nvPr/>
        </p:nvPicPr>
        <p:blipFill>
          <a:blip r:embed="rId3" cstate="print"/>
          <a:srcRect/>
          <a:stretch>
            <a:fillRect/>
          </a:stretch>
        </p:blipFill>
        <p:spPr bwMode="auto">
          <a:xfrm>
            <a:off x="4354438" y="4119765"/>
            <a:ext cx="3513801" cy="2338873"/>
          </a:xfrm>
          <a:prstGeom prst="rect">
            <a:avLst/>
          </a:prstGeom>
          <a:noFill/>
        </p:spPr>
      </p:pic>
      <p:pic>
        <p:nvPicPr>
          <p:cNvPr id="20482" name="Picture 2" descr="https://farm8.staticflickr.com/7286/8737621651_3a5fca5c0d.jpg"/>
          <p:cNvPicPr>
            <a:picLocks noChangeAspect="1" noChangeArrowheads="1"/>
          </p:cNvPicPr>
          <p:nvPr/>
        </p:nvPicPr>
        <p:blipFill>
          <a:blip r:embed="rId4" cstate="print"/>
          <a:srcRect/>
          <a:stretch>
            <a:fillRect/>
          </a:stretch>
        </p:blipFill>
        <p:spPr bwMode="auto">
          <a:xfrm>
            <a:off x="474693" y="4119765"/>
            <a:ext cx="3517204" cy="2338873"/>
          </a:xfrm>
          <a:prstGeom prst="rect">
            <a:avLst/>
          </a:prstGeom>
          <a:noFill/>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5580" y="4122931"/>
            <a:ext cx="3513800" cy="2338873"/>
          </a:xfrm>
          <a:prstGeom prst="rect">
            <a:avLst/>
          </a:prstGeom>
        </p:spPr>
      </p:pic>
    </p:spTree>
    <p:extLst>
      <p:ext uri="{BB962C8B-B14F-4D97-AF65-F5344CB8AC3E}">
        <p14:creationId xmlns:p14="http://schemas.microsoft.com/office/powerpoint/2010/main" val="166397155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965159" y="690740"/>
            <a:ext cx="9144000" cy="782638"/>
          </a:xfrm>
          <a:prstGeom prst="rect">
            <a:avLst/>
          </a:prstGeom>
        </p:spPr>
        <p:txBody>
          <a:bodyPr/>
          <a:lstStyle/>
          <a:p>
            <a:pPr algn="ctr" eaLnBrk="1" hangingPunct="1"/>
            <a:r>
              <a:rPr lang="en-US" sz="4000" b="1" dirty="0">
                <a:latin typeface="Century Gothic" panose="020B0502020202020204" pitchFamily="34" charset="0"/>
                <a:ea typeface="Verdana" pitchFamily="34" charset="0"/>
                <a:cs typeface="Verdana" pitchFamily="34" charset="0"/>
              </a:rPr>
              <a:t>Public Trust Thinking</a:t>
            </a:r>
          </a:p>
        </p:txBody>
      </p:sp>
      <p:sp>
        <p:nvSpPr>
          <p:cNvPr id="6147" name="Rectangle 3"/>
          <p:cNvSpPr>
            <a:spLocks noGrp="1" noChangeArrowheads="1"/>
          </p:cNvSpPr>
          <p:nvPr>
            <p:ph type="body" idx="4294967295"/>
          </p:nvPr>
        </p:nvSpPr>
        <p:spPr>
          <a:xfrm>
            <a:off x="1836822" y="1473378"/>
            <a:ext cx="10026316" cy="3077766"/>
          </a:xfrm>
          <a:prstGeom prst="rect">
            <a:avLst/>
          </a:prstGeom>
        </p:spPr>
        <p:txBody>
          <a:bodyPr/>
          <a:lstStyle/>
          <a:p>
            <a:r>
              <a:rPr lang="en-US" sz="3200" b="1" dirty="0"/>
              <a:t>Fish and wildlife are </a:t>
            </a:r>
            <a:r>
              <a:rPr lang="en-US" b="1" dirty="0"/>
              <a:t>…</a:t>
            </a:r>
          </a:p>
          <a:p>
            <a:pPr lvl="1"/>
            <a:r>
              <a:rPr lang="en-US" sz="2800" b="1" dirty="0"/>
              <a:t>Managed so no group is favored over another</a:t>
            </a:r>
          </a:p>
          <a:p>
            <a:pPr lvl="1"/>
            <a:r>
              <a:rPr lang="en-US" sz="2800" b="1" dirty="0"/>
              <a:t>Managed by gov’t on behalf of citizens</a:t>
            </a:r>
          </a:p>
          <a:p>
            <a:pPr lvl="1"/>
            <a:r>
              <a:rPr lang="en-US" sz="2800" b="1" dirty="0"/>
              <a:t>Citizens are entitled to hold leaders accountable to safeguard the public resources (fish and wildlife)</a:t>
            </a:r>
            <a:endParaRPr lang="en-US" sz="2800" dirty="0"/>
          </a:p>
          <a:p>
            <a:pPr lvl="1" eaLnBrk="1" hangingPunct="1">
              <a:buFont typeface="Wingdings" pitchFamily="2" charset="2"/>
              <a:buChar char="§"/>
            </a:pPr>
            <a:endParaRPr lang="en-US" b="1" dirty="0"/>
          </a:p>
          <a:p>
            <a:pPr lvl="2" eaLnBrk="1" hangingPunct="1">
              <a:buNone/>
            </a:pPr>
            <a:endParaRPr lang="en-US" b="1" dirty="0"/>
          </a:p>
        </p:txBody>
      </p:sp>
      <p:pic>
        <p:nvPicPr>
          <p:cNvPr id="7" name="Picture 2" descr="https://farm4.staticflickr.com/3771/9357598839_cde30f5c4e.jpg"/>
          <p:cNvPicPr>
            <a:picLocks noChangeAspect="1" noChangeArrowheads="1"/>
          </p:cNvPicPr>
          <p:nvPr/>
        </p:nvPicPr>
        <p:blipFill>
          <a:blip r:embed="rId3" cstate="print"/>
          <a:srcRect/>
          <a:stretch>
            <a:fillRect/>
          </a:stretch>
        </p:blipFill>
        <p:spPr bwMode="auto">
          <a:xfrm>
            <a:off x="2533394" y="4095463"/>
            <a:ext cx="2886669" cy="2165002"/>
          </a:xfrm>
          <a:prstGeom prst="rect">
            <a:avLst/>
          </a:prstGeom>
          <a:noFill/>
        </p:spPr>
      </p:pic>
      <p:pic>
        <p:nvPicPr>
          <p:cNvPr id="9" name="Picture 4" descr="https://farm8.staticflickr.com/7028/6802376165_53f4301f79.jpg"/>
          <p:cNvPicPr>
            <a:picLocks noChangeAspect="1" noChangeArrowheads="1"/>
          </p:cNvPicPr>
          <p:nvPr/>
        </p:nvPicPr>
        <p:blipFill>
          <a:blip r:embed="rId4" cstate="print"/>
          <a:srcRect/>
          <a:stretch>
            <a:fillRect/>
          </a:stretch>
        </p:blipFill>
        <p:spPr bwMode="auto">
          <a:xfrm>
            <a:off x="5910528" y="4108421"/>
            <a:ext cx="3231298" cy="2152044"/>
          </a:xfrm>
          <a:prstGeom prst="rect">
            <a:avLst/>
          </a:prstGeom>
          <a:noFill/>
        </p:spPr>
      </p:pic>
      <p:pic>
        <p:nvPicPr>
          <p:cNvPr id="10" name="Picture 2" descr="http://farm6.staticflickr.com/5502/12208451613_6ecc2b3217_z.jpg"/>
          <p:cNvPicPr>
            <a:picLocks noChangeAspect="1" noChangeArrowheads="1"/>
          </p:cNvPicPr>
          <p:nvPr/>
        </p:nvPicPr>
        <p:blipFill>
          <a:blip r:embed="rId5" cstate="print"/>
          <a:srcRect/>
          <a:stretch>
            <a:fillRect/>
          </a:stretch>
        </p:blipFill>
        <p:spPr bwMode="auto">
          <a:xfrm>
            <a:off x="9454971" y="4021394"/>
            <a:ext cx="2506233" cy="2326098"/>
          </a:xfrm>
          <a:prstGeom prst="rect">
            <a:avLst/>
          </a:prstGeom>
          <a:noFill/>
        </p:spPr>
      </p:pic>
      <p:pic>
        <p:nvPicPr>
          <p:cNvPr id="11" name="Picture 10" descr="turkey.JPG"/>
          <p:cNvPicPr>
            <a:picLocks noChangeAspect="1"/>
          </p:cNvPicPr>
          <p:nvPr/>
        </p:nvPicPr>
        <p:blipFill>
          <a:blip r:embed="rId6" cstate="print"/>
          <a:srcRect/>
          <a:stretch>
            <a:fillRect/>
          </a:stretch>
        </p:blipFill>
        <p:spPr>
          <a:xfrm>
            <a:off x="318546" y="3578942"/>
            <a:ext cx="1971199" cy="2917723"/>
          </a:xfrm>
          <a:prstGeom prst="rect">
            <a:avLst/>
          </a:prstGeom>
          <a:ln w="25400" cmpd="sng">
            <a:noFill/>
          </a:ln>
          <a:effectLst/>
        </p:spPr>
      </p:pic>
    </p:spTree>
    <p:extLst>
      <p:ext uri="{BB962C8B-B14F-4D97-AF65-F5344CB8AC3E}">
        <p14:creationId xmlns:p14="http://schemas.microsoft.com/office/powerpoint/2010/main" val="16639715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978"/>
            <a:ext cx="10515600" cy="1325563"/>
          </a:xfrm>
        </p:spPr>
        <p:txBody>
          <a:bodyPr/>
          <a:lstStyle/>
          <a:p>
            <a:r>
              <a:rPr lang="en-US" dirty="0"/>
              <a:t>What is Governance?</a:t>
            </a:r>
          </a:p>
        </p:txBody>
      </p:sp>
      <p:sp>
        <p:nvSpPr>
          <p:cNvPr id="4" name="TextBox 3"/>
          <p:cNvSpPr txBox="1"/>
          <p:nvPr/>
        </p:nvSpPr>
        <p:spPr>
          <a:xfrm>
            <a:off x="10048240" y="6421121"/>
            <a:ext cx="1981200" cy="246221"/>
          </a:xfrm>
          <a:prstGeom prst="rect">
            <a:avLst/>
          </a:prstGeom>
          <a:noFill/>
        </p:spPr>
        <p:txBody>
          <a:bodyPr wrap="square" rtlCol="0">
            <a:spAutoFit/>
          </a:bodyPr>
          <a:lstStyle/>
          <a:p>
            <a:pPr algn="ctr"/>
            <a:r>
              <a:rPr lang="en-US" sz="1000" dirty="0"/>
              <a:t>From Weiss 2000</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261" y="1867351"/>
            <a:ext cx="8369201" cy="45537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58598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978"/>
            <a:ext cx="10515600" cy="1325563"/>
          </a:xfrm>
        </p:spPr>
        <p:txBody>
          <a:bodyPr/>
          <a:lstStyle/>
          <a:p>
            <a:r>
              <a:rPr lang="en-US" dirty="0"/>
              <a:t>What is Governance?</a:t>
            </a:r>
          </a:p>
        </p:txBody>
      </p:sp>
      <p:sp>
        <p:nvSpPr>
          <p:cNvPr id="3" name="Content Placeholder 2"/>
          <p:cNvSpPr>
            <a:spLocks noGrp="1"/>
          </p:cNvSpPr>
          <p:nvPr>
            <p:ph idx="1"/>
          </p:nvPr>
        </p:nvSpPr>
        <p:spPr>
          <a:xfrm>
            <a:off x="1127760" y="1569385"/>
            <a:ext cx="10393680" cy="1474243"/>
          </a:xfrm>
        </p:spPr>
        <p:txBody>
          <a:bodyPr>
            <a:normAutofit/>
          </a:bodyPr>
          <a:lstStyle/>
          <a:p>
            <a:pPr marL="0" indent="0" algn="ctr">
              <a:buNone/>
            </a:pPr>
            <a:r>
              <a:rPr lang="en-US" dirty="0">
                <a:solidFill>
                  <a:schemeClr val="tx1"/>
                </a:solidFill>
              </a:rPr>
              <a:t>the processes and conventions through which decisions </a:t>
            </a:r>
          </a:p>
          <a:p>
            <a:pPr marL="0" indent="0" algn="ctr">
              <a:buNone/>
            </a:pPr>
            <a:r>
              <a:rPr lang="en-US" dirty="0">
                <a:solidFill>
                  <a:schemeClr val="tx1"/>
                </a:solidFill>
              </a:rPr>
              <a:t>are made and implemented by individuals and institutions </a:t>
            </a:r>
          </a:p>
        </p:txBody>
      </p:sp>
      <p:sp>
        <p:nvSpPr>
          <p:cNvPr id="4" name="TextBox 3"/>
          <p:cNvSpPr txBox="1"/>
          <p:nvPr/>
        </p:nvSpPr>
        <p:spPr>
          <a:xfrm>
            <a:off x="10048240" y="6421121"/>
            <a:ext cx="1981200" cy="246221"/>
          </a:xfrm>
          <a:prstGeom prst="rect">
            <a:avLst/>
          </a:prstGeom>
          <a:noFill/>
        </p:spPr>
        <p:txBody>
          <a:bodyPr wrap="square" rtlCol="0">
            <a:spAutoFit/>
          </a:bodyPr>
          <a:lstStyle/>
          <a:p>
            <a:pPr algn="ctr"/>
            <a:r>
              <a:rPr lang="en-US" sz="1000" dirty="0"/>
              <a:t>From Weiss 2000</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5651" y="3231349"/>
            <a:ext cx="6314881" cy="3435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2593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1" y="1108554"/>
            <a:ext cx="12192000" cy="667062"/>
          </a:xfrm>
        </p:spPr>
        <p:txBody>
          <a:bodyPr>
            <a:normAutofit fontScale="90000"/>
          </a:bodyPr>
          <a:lstStyle/>
          <a:p>
            <a:pPr algn="ctr"/>
            <a:r>
              <a:rPr lang="en-US" sz="4400" b="1" dirty="0"/>
              <a:t>Good Governance</a:t>
            </a:r>
            <a:r>
              <a:rPr lang="en-US" dirty="0"/>
              <a:t/>
            </a:r>
            <a:br>
              <a:rPr lang="en-US" dirty="0"/>
            </a:br>
            <a:endParaRPr lang="en-US" dirty="0"/>
          </a:p>
        </p:txBody>
      </p:sp>
      <p:sp>
        <p:nvSpPr>
          <p:cNvPr id="3" name="Content Placeholder 2"/>
          <p:cNvSpPr>
            <a:spLocks noGrp="1"/>
          </p:cNvSpPr>
          <p:nvPr>
            <p:ph idx="1"/>
          </p:nvPr>
        </p:nvSpPr>
        <p:spPr>
          <a:xfrm>
            <a:off x="2851133" y="1442085"/>
            <a:ext cx="7650620" cy="3409315"/>
          </a:xfrm>
        </p:spPr>
        <p:txBody>
          <a:bodyPr/>
          <a:lstStyle/>
          <a:p>
            <a:pPr lvl="1">
              <a:spcAft>
                <a:spcPts val="1200"/>
              </a:spcAft>
            </a:pPr>
            <a:r>
              <a:rPr lang="en-US" sz="3200" b="1" dirty="0">
                <a:solidFill>
                  <a:schemeClr val="tx1"/>
                </a:solidFill>
              </a:rPr>
              <a:t>Transparency and accountability</a:t>
            </a:r>
          </a:p>
          <a:p>
            <a:pPr lvl="1">
              <a:spcAft>
                <a:spcPts val="1200"/>
              </a:spcAft>
            </a:pPr>
            <a:r>
              <a:rPr lang="en-US" sz="3200" b="1" dirty="0">
                <a:solidFill>
                  <a:schemeClr val="tx1"/>
                </a:solidFill>
              </a:rPr>
              <a:t>Equity and inclusiveness</a:t>
            </a:r>
          </a:p>
          <a:p>
            <a:pPr lvl="1">
              <a:spcAft>
                <a:spcPts val="1200"/>
              </a:spcAft>
            </a:pPr>
            <a:r>
              <a:rPr lang="en-US" sz="3200" b="1" dirty="0">
                <a:solidFill>
                  <a:schemeClr val="tx1"/>
                </a:solidFill>
              </a:rPr>
              <a:t>Efficiency and effectiveness</a:t>
            </a:r>
          </a:p>
          <a:p>
            <a:pPr lvl="1">
              <a:spcAft>
                <a:spcPts val="1200"/>
              </a:spcAft>
            </a:pPr>
            <a:r>
              <a:rPr lang="en-US" sz="3200" b="1" dirty="0">
                <a:solidFill>
                  <a:schemeClr val="tx1"/>
                </a:solidFill>
              </a:rPr>
              <a:t>Responsiveness</a:t>
            </a:r>
          </a:p>
          <a:p>
            <a:pPr lvl="1">
              <a:spcAft>
                <a:spcPts val="1200"/>
              </a:spcAft>
            </a:pPr>
            <a:r>
              <a:rPr lang="en-US" sz="3200" b="1" dirty="0">
                <a:solidFill>
                  <a:schemeClr val="tx1"/>
                </a:solidFill>
              </a:rPr>
              <a:t>Participation</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608" y="4629126"/>
            <a:ext cx="3062811" cy="195184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3938" y="4611626"/>
            <a:ext cx="2888243" cy="1917793"/>
          </a:xfrm>
          <a:prstGeom prst="rect">
            <a:avLst/>
          </a:prstGeom>
        </p:spPr>
      </p:pic>
      <p:pic>
        <p:nvPicPr>
          <p:cNvPr id="6" name="Picture 5" descr="9687616078_fd7c9410a2_z.jpg"/>
          <p:cNvPicPr>
            <a:picLocks noChangeAspect="1"/>
          </p:cNvPicPr>
          <p:nvPr/>
        </p:nvPicPr>
        <p:blipFill>
          <a:blip r:embed="rId5" cstate="print"/>
          <a:stretch>
            <a:fillRect/>
          </a:stretch>
        </p:blipFill>
        <p:spPr>
          <a:xfrm>
            <a:off x="8527473" y="4626448"/>
            <a:ext cx="2504322" cy="1878242"/>
          </a:xfrm>
          <a:prstGeom prst="rect">
            <a:avLst/>
          </a:prstGeom>
        </p:spPr>
      </p:pic>
    </p:spTree>
    <p:extLst>
      <p:ext uri="{BB962C8B-B14F-4D97-AF65-F5344CB8AC3E}">
        <p14:creationId xmlns:p14="http://schemas.microsoft.com/office/powerpoint/2010/main" val="2924273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438650" y="1771650"/>
            <a:ext cx="3086100" cy="3086100"/>
          </a:xfrm>
          <a:prstGeom prst="rect">
            <a:avLst/>
          </a:prstGeom>
        </p:spPr>
      </p:pic>
      <p:sp>
        <p:nvSpPr>
          <p:cNvPr id="5" name="TextBox 4"/>
          <p:cNvSpPr txBox="1"/>
          <p:nvPr/>
        </p:nvSpPr>
        <p:spPr>
          <a:xfrm>
            <a:off x="749935" y="789968"/>
            <a:ext cx="5069016" cy="707886"/>
          </a:xfrm>
          <a:prstGeom prst="rect">
            <a:avLst/>
          </a:prstGeom>
          <a:noFill/>
        </p:spPr>
        <p:txBody>
          <a:bodyPr wrap="none" rtlCol="0">
            <a:spAutoFit/>
          </a:bodyPr>
          <a:lstStyle/>
          <a:p>
            <a:r>
              <a:rPr lang="en-US" sz="4000" b="1" dirty="0">
                <a:latin typeface="Century Gothic" panose="020B0502020202020204" pitchFamily="34" charset="0"/>
                <a:ea typeface="+mj-ea"/>
                <a:cs typeface="+mj-cs"/>
              </a:rPr>
              <a:t>Public Trust Thinking</a:t>
            </a:r>
          </a:p>
        </p:txBody>
      </p:sp>
      <p:sp>
        <p:nvSpPr>
          <p:cNvPr id="6" name="TextBox 5"/>
          <p:cNvSpPr txBox="1"/>
          <p:nvPr/>
        </p:nvSpPr>
        <p:spPr>
          <a:xfrm>
            <a:off x="6905625" y="789968"/>
            <a:ext cx="4905510" cy="707886"/>
          </a:xfrm>
          <a:prstGeom prst="rect">
            <a:avLst/>
          </a:prstGeom>
          <a:noFill/>
        </p:spPr>
        <p:txBody>
          <a:bodyPr wrap="none" rtlCol="0">
            <a:spAutoFit/>
          </a:bodyPr>
          <a:lstStyle/>
          <a:p>
            <a:r>
              <a:rPr lang="en-US" sz="4000" b="1" dirty="0">
                <a:latin typeface="Century Gothic" panose="020B0502020202020204" pitchFamily="34" charset="0"/>
                <a:ea typeface="+mj-ea"/>
                <a:cs typeface="+mj-cs"/>
              </a:rPr>
              <a:t>Good Governance</a:t>
            </a:r>
          </a:p>
        </p:txBody>
      </p:sp>
      <p:sp>
        <p:nvSpPr>
          <p:cNvPr id="7" name="TextBox 6"/>
          <p:cNvSpPr txBox="1"/>
          <p:nvPr/>
        </p:nvSpPr>
        <p:spPr>
          <a:xfrm>
            <a:off x="0" y="5405342"/>
            <a:ext cx="12192000" cy="707886"/>
          </a:xfrm>
          <a:prstGeom prst="rect">
            <a:avLst/>
          </a:prstGeom>
          <a:noFill/>
        </p:spPr>
        <p:txBody>
          <a:bodyPr wrap="square" rtlCol="0">
            <a:spAutoFit/>
          </a:bodyPr>
          <a:lstStyle/>
          <a:p>
            <a:pPr algn="ctr"/>
            <a:r>
              <a:rPr lang="en-US" sz="4000" b="1" dirty="0">
                <a:latin typeface="Century Gothic" panose="020B0502020202020204" pitchFamily="34" charset="0"/>
                <a:ea typeface="+mj-ea"/>
                <a:cs typeface="+mj-cs"/>
              </a:rPr>
              <a:t>Wildlife Governance Principles</a:t>
            </a:r>
          </a:p>
        </p:txBody>
      </p:sp>
    </p:spTree>
    <p:extLst>
      <p:ext uri="{BB962C8B-B14F-4D97-AF65-F5344CB8AC3E}">
        <p14:creationId xmlns:p14="http://schemas.microsoft.com/office/powerpoint/2010/main" val="1093520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4495" y="1893519"/>
            <a:ext cx="8938260" cy="523220"/>
          </a:xfrm>
          <a:prstGeom prst="rect">
            <a:avLst/>
          </a:prstGeom>
          <a:noFill/>
        </p:spPr>
        <p:txBody>
          <a:bodyPr wrap="square" rtlCol="0">
            <a:spAutoFit/>
          </a:bodyPr>
          <a:lstStyle/>
          <a:p>
            <a:pPr algn="ctr"/>
            <a:r>
              <a:rPr lang="en-US" sz="2800" dirty="0">
                <a:latin typeface="Century Gothic" panose="020B0502020202020204" pitchFamily="34" charset="0"/>
              </a:rPr>
              <a:t>Who is MAT?</a:t>
            </a:r>
          </a:p>
        </p:txBody>
      </p:sp>
      <p:sp>
        <p:nvSpPr>
          <p:cNvPr id="7" name="TextBox 6"/>
          <p:cNvSpPr txBox="1"/>
          <p:nvPr/>
        </p:nvSpPr>
        <p:spPr>
          <a:xfrm>
            <a:off x="1674495" y="2439598"/>
            <a:ext cx="9660256" cy="1077218"/>
          </a:xfrm>
          <a:prstGeom prst="rect">
            <a:avLst/>
          </a:prstGeom>
          <a:noFill/>
        </p:spPr>
        <p:txBody>
          <a:bodyPr wrap="square" rtlCol="0">
            <a:spAutoFit/>
          </a:bodyPr>
          <a:lstStyle/>
          <a:p>
            <a:pPr algn="just"/>
            <a:r>
              <a:rPr lang="en-US" sz="1600" dirty="0"/>
              <a:t>The </a:t>
            </a:r>
            <a:r>
              <a:rPr lang="en-US" sz="1600" b="1" dirty="0"/>
              <a:t>Management Assistance Team </a:t>
            </a:r>
            <a:r>
              <a:rPr lang="en-US" sz="1600" dirty="0"/>
              <a:t>(MAT) is a six-person, high-performing team that is part of the </a:t>
            </a:r>
            <a:r>
              <a:rPr lang="en-US" sz="1600" b="1" dirty="0"/>
              <a:t>Association of Fish and Wildlife Agencies</a:t>
            </a:r>
            <a:r>
              <a:rPr lang="en-US" sz="1600" dirty="0"/>
              <a:t>. Funded by a Multistate Conservation Grant, MAT’s offices are located at the National Conservation Training Center in Shepherdstown, West Virginia. Think of MAT as an internal training resource on retainer for all fifty state fish and wildlife agencies across the country.</a:t>
            </a:r>
          </a:p>
        </p:txBody>
      </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3205" y="3811568"/>
            <a:ext cx="1487805" cy="1487805"/>
          </a:xfrm>
          <a:prstGeom prst="rect">
            <a:avLst/>
          </a:prstGeom>
        </p:spPr>
      </p:pic>
      <p:pic>
        <p:nvPicPr>
          <p:cNvPr id="9" name="Picture 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7082" y="3539675"/>
            <a:ext cx="2170798" cy="2170798"/>
          </a:xfrm>
          <a:prstGeom prst="rect">
            <a:avLst/>
          </a:prstGeom>
        </p:spPr>
      </p:pic>
    </p:spTree>
    <p:extLst>
      <p:ext uri="{BB962C8B-B14F-4D97-AF65-F5344CB8AC3E}">
        <p14:creationId xmlns:p14="http://schemas.microsoft.com/office/powerpoint/2010/main" val="2123325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10 Principles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8508" y="1608452"/>
            <a:ext cx="3650260" cy="477154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46704">
            <a:off x="5326211" y="2161035"/>
            <a:ext cx="3886537" cy="4999153"/>
          </a:xfrm>
          <a:prstGeom prst="rect">
            <a:avLst/>
          </a:prstGeom>
        </p:spPr>
      </p:pic>
    </p:spTree>
    <p:extLst>
      <p:ext uri="{BB962C8B-B14F-4D97-AF65-F5344CB8AC3E}">
        <p14:creationId xmlns:p14="http://schemas.microsoft.com/office/powerpoint/2010/main" val="4224833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dirty="0"/>
              <a:t>Principle 1</a:t>
            </a:r>
          </a:p>
        </p:txBody>
      </p:sp>
      <p:sp>
        <p:nvSpPr>
          <p:cNvPr id="3" name="Subtitle 2"/>
          <p:cNvSpPr>
            <a:spLocks noGrp="1"/>
          </p:cNvSpPr>
          <p:nvPr>
            <p:ph type="subTitle" idx="1"/>
          </p:nvPr>
        </p:nvSpPr>
        <p:spPr>
          <a:solidFill>
            <a:schemeClr val="accent1">
              <a:alpha val="30000"/>
            </a:schemeClr>
          </a:solidFill>
          <a:ln>
            <a:solidFill>
              <a:schemeClr val="tx1"/>
            </a:solidFill>
          </a:ln>
        </p:spPr>
        <p:txBody>
          <a:bodyPr anchor="ctr"/>
          <a:lstStyle/>
          <a:p>
            <a:r>
              <a:rPr lang="en-US" altLang="en-US" sz="3600" b="1" dirty="0">
                <a:latin typeface="Calibri" panose="020F0502020204030204" pitchFamily="34" charset="0"/>
                <a:ea typeface="Times New Roman" panose="02020603050405020304" pitchFamily="18" charset="0"/>
                <a:cs typeface="Times New Roman" panose="02020603050405020304" pitchFamily="18" charset="0"/>
              </a:rPr>
              <a:t>Governance will be adaptable and responsive to citizens’ current needs and interests, while also being forward-looking to conserve options of future generations.</a:t>
            </a:r>
            <a:endParaRPr lang="en-US" sz="3600" dirty="0"/>
          </a:p>
        </p:txBody>
      </p:sp>
    </p:spTree>
    <p:extLst>
      <p:ext uri="{BB962C8B-B14F-4D97-AF65-F5344CB8AC3E}">
        <p14:creationId xmlns:p14="http://schemas.microsoft.com/office/powerpoint/2010/main" val="2941044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dirty="0"/>
              <a:t>Principle 2</a:t>
            </a:r>
          </a:p>
        </p:txBody>
      </p:sp>
      <p:sp>
        <p:nvSpPr>
          <p:cNvPr id="3" name="Subtitle 2"/>
          <p:cNvSpPr>
            <a:spLocks noGrp="1"/>
          </p:cNvSpPr>
          <p:nvPr>
            <p:ph type="subTitle" idx="1"/>
          </p:nvPr>
        </p:nvSpPr>
        <p:spPr>
          <a:solidFill>
            <a:schemeClr val="accent1">
              <a:alpha val="30000"/>
            </a:schemeClr>
          </a:solidFill>
          <a:ln>
            <a:solidFill>
              <a:schemeClr val="tx1"/>
            </a:solidFill>
          </a:ln>
        </p:spPr>
        <p:txBody>
          <a:bodyPr anchor="ctr"/>
          <a:lstStyle/>
          <a:p>
            <a:r>
              <a:rPr lang="en-US" altLang="en-US" sz="3600" b="1" dirty="0">
                <a:latin typeface="Calibri" panose="020F0502020204030204" pitchFamily="34" charset="0"/>
                <a:ea typeface="Times New Roman" panose="02020603050405020304" pitchFamily="18" charset="0"/>
                <a:cs typeface="Times New Roman" panose="02020603050405020304" pitchFamily="18" charset="0"/>
              </a:rPr>
              <a:t>Governance will seek and incorporate multiple and diverse perspectives.</a:t>
            </a:r>
            <a:r>
              <a:rPr lang="en-US" altLang="en-US" sz="2000" dirty="0"/>
              <a:t/>
            </a:r>
            <a:br>
              <a:rPr lang="en-US" altLang="en-US" sz="2000" dirty="0"/>
            </a:br>
            <a:endParaRPr lang="en-US" sz="3600" dirty="0"/>
          </a:p>
        </p:txBody>
      </p:sp>
    </p:spTree>
    <p:extLst>
      <p:ext uri="{BB962C8B-B14F-4D97-AF65-F5344CB8AC3E}">
        <p14:creationId xmlns:p14="http://schemas.microsoft.com/office/powerpoint/2010/main" val="1626307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dirty="0"/>
              <a:t>Principle 3</a:t>
            </a:r>
          </a:p>
        </p:txBody>
      </p:sp>
      <p:sp>
        <p:nvSpPr>
          <p:cNvPr id="3" name="Subtitle 2"/>
          <p:cNvSpPr>
            <a:spLocks noGrp="1"/>
          </p:cNvSpPr>
          <p:nvPr>
            <p:ph type="subTitle" idx="1"/>
          </p:nvPr>
        </p:nvSpPr>
        <p:spPr>
          <a:solidFill>
            <a:schemeClr val="accent1">
              <a:alpha val="30000"/>
            </a:schemeClr>
          </a:solidFill>
          <a:ln>
            <a:solidFill>
              <a:schemeClr val="tx1"/>
            </a:solidFill>
          </a:ln>
        </p:spPr>
        <p:txBody>
          <a:bodyPr anchor="ctr"/>
          <a:lstStyle/>
          <a:p>
            <a:r>
              <a:rPr lang="en-US" altLang="en-US" sz="3600" b="1" dirty="0">
                <a:latin typeface="Calibri" panose="020F0502020204030204" pitchFamily="34" charset="0"/>
                <a:ea typeface="Times New Roman" panose="02020603050405020304" pitchFamily="18" charset="0"/>
                <a:cs typeface="Times New Roman" panose="02020603050405020304" pitchFamily="18" charset="0"/>
              </a:rPr>
              <a:t>Governance will apply social and ecological science, citizens’ knowledge, and trust administrators’ judgment.</a:t>
            </a:r>
            <a:endParaRPr lang="en-US" sz="3600" dirty="0"/>
          </a:p>
        </p:txBody>
      </p:sp>
    </p:spTree>
    <p:extLst>
      <p:ext uri="{BB962C8B-B14F-4D97-AF65-F5344CB8AC3E}">
        <p14:creationId xmlns:p14="http://schemas.microsoft.com/office/powerpoint/2010/main" val="3232056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dirty="0"/>
              <a:t>Principle 4</a:t>
            </a:r>
          </a:p>
        </p:txBody>
      </p:sp>
      <p:sp>
        <p:nvSpPr>
          <p:cNvPr id="3" name="Subtitle 2"/>
          <p:cNvSpPr>
            <a:spLocks noGrp="1"/>
          </p:cNvSpPr>
          <p:nvPr>
            <p:ph type="subTitle" idx="1"/>
          </p:nvPr>
        </p:nvSpPr>
        <p:spPr>
          <a:solidFill>
            <a:schemeClr val="accent1">
              <a:alpha val="30000"/>
            </a:schemeClr>
          </a:solidFill>
          <a:ln>
            <a:solidFill>
              <a:schemeClr val="tx1"/>
            </a:solidFill>
          </a:ln>
        </p:spPr>
        <p:txBody>
          <a:bodyPr anchor="ctr"/>
          <a:lstStyle/>
          <a:p>
            <a:r>
              <a:rPr lang="en-US" altLang="en-US" sz="3600" b="1" dirty="0">
                <a:latin typeface="Calibri" panose="020F0502020204030204" pitchFamily="34" charset="0"/>
                <a:ea typeface="Times New Roman" panose="02020603050405020304" pitchFamily="18" charset="0"/>
                <a:cs typeface="Times New Roman" panose="02020603050405020304" pitchFamily="18" charset="0"/>
              </a:rPr>
              <a:t>Governance will produce multiple, sustainable benefits for all beneficiaries. </a:t>
            </a:r>
            <a:r>
              <a:rPr lang="en-US" altLang="en-US" sz="2000" dirty="0"/>
              <a:t/>
            </a:r>
            <a:br>
              <a:rPr lang="en-US" altLang="en-US" sz="2000" dirty="0"/>
            </a:br>
            <a:endParaRPr lang="en-US" sz="3600" dirty="0"/>
          </a:p>
        </p:txBody>
      </p:sp>
    </p:spTree>
    <p:extLst>
      <p:ext uri="{BB962C8B-B14F-4D97-AF65-F5344CB8AC3E}">
        <p14:creationId xmlns:p14="http://schemas.microsoft.com/office/powerpoint/2010/main" val="3232056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dirty="0"/>
              <a:t>Principle 5</a:t>
            </a:r>
          </a:p>
        </p:txBody>
      </p:sp>
      <p:sp>
        <p:nvSpPr>
          <p:cNvPr id="3" name="Subtitle 2"/>
          <p:cNvSpPr>
            <a:spLocks noGrp="1"/>
          </p:cNvSpPr>
          <p:nvPr>
            <p:ph type="subTitle" idx="1"/>
          </p:nvPr>
        </p:nvSpPr>
        <p:spPr>
          <a:solidFill>
            <a:schemeClr val="accent1">
              <a:alpha val="30000"/>
            </a:schemeClr>
          </a:solidFill>
          <a:ln>
            <a:solidFill>
              <a:schemeClr val="tx1"/>
            </a:solidFill>
          </a:ln>
        </p:spPr>
        <p:txBody>
          <a:bodyPr anchor="ctr"/>
          <a:lstStyle/>
          <a:p>
            <a:r>
              <a:rPr lang="en-US" altLang="en-US" sz="3600" b="1" dirty="0">
                <a:latin typeface="Calibri" panose="020F0502020204030204" pitchFamily="34" charset="0"/>
                <a:ea typeface="Times New Roman" panose="02020603050405020304" pitchFamily="18" charset="0"/>
                <a:cs typeface="Times New Roman" panose="02020603050405020304" pitchFamily="18" charset="0"/>
              </a:rPr>
              <a:t>Governance will ensure that trust administrators are responsible for maintaining trust resources and allocating benefits from the trust. </a:t>
            </a:r>
            <a:endParaRPr lang="en-US" sz="3600" dirty="0"/>
          </a:p>
        </p:txBody>
      </p:sp>
    </p:spTree>
    <p:extLst>
      <p:ext uri="{BB962C8B-B14F-4D97-AF65-F5344CB8AC3E}">
        <p14:creationId xmlns:p14="http://schemas.microsoft.com/office/powerpoint/2010/main" val="3232056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dirty="0"/>
              <a:t>Principle 6</a:t>
            </a:r>
          </a:p>
        </p:txBody>
      </p:sp>
      <p:sp>
        <p:nvSpPr>
          <p:cNvPr id="3" name="Subtitle 2"/>
          <p:cNvSpPr>
            <a:spLocks noGrp="1"/>
          </p:cNvSpPr>
          <p:nvPr>
            <p:ph type="subTitle" idx="1"/>
          </p:nvPr>
        </p:nvSpPr>
        <p:spPr>
          <a:solidFill>
            <a:schemeClr val="accent1">
              <a:alpha val="30000"/>
            </a:schemeClr>
          </a:solidFill>
          <a:ln>
            <a:solidFill>
              <a:schemeClr val="tx1"/>
            </a:solidFill>
          </a:ln>
        </p:spPr>
        <p:txBody>
          <a:bodyPr anchor="ctr"/>
          <a:lstStyle/>
          <a:p>
            <a:r>
              <a:rPr lang="en-US" altLang="en-US" sz="3600" b="1" dirty="0">
                <a:latin typeface="Calibri" panose="020F0502020204030204" pitchFamily="34" charset="0"/>
                <a:ea typeface="Times New Roman" panose="02020603050405020304" pitchFamily="18" charset="0"/>
                <a:cs typeface="Times New Roman" panose="02020603050405020304" pitchFamily="18" charset="0"/>
              </a:rPr>
              <a:t>Governance will be publicly accessible and transparent.</a:t>
            </a:r>
            <a:endParaRPr lang="en-US" sz="3600" dirty="0"/>
          </a:p>
        </p:txBody>
      </p:sp>
    </p:spTree>
    <p:extLst>
      <p:ext uri="{BB962C8B-B14F-4D97-AF65-F5344CB8AC3E}">
        <p14:creationId xmlns:p14="http://schemas.microsoft.com/office/powerpoint/2010/main" val="3232056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dirty="0"/>
              <a:t>Principle 7</a:t>
            </a:r>
          </a:p>
        </p:txBody>
      </p:sp>
      <p:sp>
        <p:nvSpPr>
          <p:cNvPr id="3" name="Subtitle 2"/>
          <p:cNvSpPr>
            <a:spLocks noGrp="1"/>
          </p:cNvSpPr>
          <p:nvPr>
            <p:ph type="subTitle" idx="1"/>
          </p:nvPr>
        </p:nvSpPr>
        <p:spPr>
          <a:solidFill>
            <a:schemeClr val="accent1">
              <a:alpha val="30000"/>
            </a:schemeClr>
          </a:solidFill>
          <a:ln>
            <a:solidFill>
              <a:schemeClr val="tx1"/>
            </a:solidFill>
          </a:ln>
        </p:spPr>
        <p:txBody>
          <a:bodyPr anchor="ctr"/>
          <a:lstStyle/>
          <a:p>
            <a:r>
              <a:rPr lang="en-US" altLang="en-US" sz="3600" b="1" dirty="0">
                <a:latin typeface="Calibri" panose="020F0502020204030204" pitchFamily="34" charset="0"/>
                <a:ea typeface="Times New Roman" panose="02020603050405020304" pitchFamily="18" charset="0"/>
                <a:cs typeface="Times New Roman" panose="02020603050405020304" pitchFamily="18" charset="0"/>
              </a:rPr>
              <a:t>Governance will ensure that trust administrators are publicly accountable.</a:t>
            </a:r>
            <a:endParaRPr lang="en-US" sz="3600" dirty="0"/>
          </a:p>
        </p:txBody>
      </p:sp>
    </p:spTree>
    <p:extLst>
      <p:ext uri="{BB962C8B-B14F-4D97-AF65-F5344CB8AC3E}">
        <p14:creationId xmlns:p14="http://schemas.microsoft.com/office/powerpoint/2010/main" val="3232056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dirty="0"/>
              <a:t>Principle 8</a:t>
            </a:r>
          </a:p>
        </p:txBody>
      </p:sp>
      <p:sp>
        <p:nvSpPr>
          <p:cNvPr id="3" name="Subtitle 2"/>
          <p:cNvSpPr>
            <a:spLocks noGrp="1"/>
          </p:cNvSpPr>
          <p:nvPr>
            <p:ph type="subTitle" idx="1"/>
          </p:nvPr>
        </p:nvSpPr>
        <p:spPr>
          <a:solidFill>
            <a:schemeClr val="accent1">
              <a:alpha val="30000"/>
            </a:schemeClr>
          </a:solidFill>
          <a:ln>
            <a:solidFill>
              <a:schemeClr val="tx1"/>
            </a:solidFill>
          </a:ln>
        </p:spPr>
        <p:txBody>
          <a:bodyPr anchor="ctr"/>
          <a:lstStyle/>
          <a:p>
            <a:r>
              <a:rPr lang="en-US" altLang="en-US" sz="3600" b="1" dirty="0">
                <a:latin typeface="Calibri" panose="020F0502020204030204" pitchFamily="34" charset="0"/>
                <a:ea typeface="Times New Roman" panose="02020603050405020304" pitchFamily="18" charset="0"/>
                <a:cs typeface="Times New Roman" panose="02020603050405020304" pitchFamily="18" charset="0"/>
              </a:rPr>
              <a:t>Governance will include means for citizens to become informed and engaged in decision making.</a:t>
            </a:r>
            <a:endParaRPr lang="en-US" sz="3600" dirty="0"/>
          </a:p>
        </p:txBody>
      </p:sp>
    </p:spTree>
    <p:extLst>
      <p:ext uri="{BB962C8B-B14F-4D97-AF65-F5344CB8AC3E}">
        <p14:creationId xmlns:p14="http://schemas.microsoft.com/office/powerpoint/2010/main" val="3232056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dirty="0"/>
              <a:t>Principle 9</a:t>
            </a:r>
          </a:p>
        </p:txBody>
      </p:sp>
      <p:sp>
        <p:nvSpPr>
          <p:cNvPr id="3" name="Subtitle 2"/>
          <p:cNvSpPr>
            <a:spLocks noGrp="1"/>
          </p:cNvSpPr>
          <p:nvPr>
            <p:ph type="subTitle" idx="1"/>
          </p:nvPr>
        </p:nvSpPr>
        <p:spPr>
          <a:solidFill>
            <a:schemeClr val="accent1">
              <a:alpha val="30000"/>
            </a:schemeClr>
          </a:solidFill>
          <a:ln>
            <a:solidFill>
              <a:schemeClr val="tx1"/>
            </a:solidFill>
          </a:ln>
        </p:spPr>
        <p:txBody>
          <a:bodyPr anchor="ctr"/>
          <a:lstStyle/>
          <a:p>
            <a:r>
              <a:rPr lang="en-US" altLang="en-US" sz="3600" b="1" dirty="0">
                <a:latin typeface="Calibri" panose="020F0502020204030204" pitchFamily="34" charset="0"/>
                <a:ea typeface="Times New Roman" panose="02020603050405020304" pitchFamily="18" charset="0"/>
                <a:cs typeface="Times New Roman" panose="02020603050405020304" pitchFamily="18" charset="0"/>
              </a:rPr>
              <a:t>Governance will include opportunities for trust administrators to meet their obligations in partnerships with non-governmental entities. </a:t>
            </a:r>
            <a:endParaRPr lang="en-US" sz="3600" dirty="0"/>
          </a:p>
        </p:txBody>
      </p:sp>
    </p:spTree>
    <p:extLst>
      <p:ext uri="{BB962C8B-B14F-4D97-AF65-F5344CB8AC3E}">
        <p14:creationId xmlns:p14="http://schemas.microsoft.com/office/powerpoint/2010/main" val="3232056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838200" y="1825625"/>
            <a:ext cx="5257800" cy="435133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endParaRPr lang="en-US" dirty="0"/>
          </a:p>
        </p:txBody>
      </p:sp>
      <p:sp>
        <p:nvSpPr>
          <p:cNvPr id="6" name="Title 1"/>
          <p:cNvSpPr txBox="1">
            <a:spLocks/>
          </p:cNvSpPr>
          <p:nvPr/>
        </p:nvSpPr>
        <p:spPr>
          <a:xfrm>
            <a:off x="838200" y="729465"/>
            <a:ext cx="10515600" cy="9612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chemeClr val="bg1"/>
              </a:solidFill>
            </a:endParaRPr>
          </a:p>
        </p:txBody>
      </p:sp>
      <p:sp>
        <p:nvSpPr>
          <p:cNvPr id="11" name="Title 10"/>
          <p:cNvSpPr>
            <a:spLocks noGrp="1"/>
          </p:cNvSpPr>
          <p:nvPr>
            <p:ph type="title"/>
          </p:nvPr>
        </p:nvSpPr>
        <p:spPr>
          <a:xfrm>
            <a:off x="839788" y="987424"/>
            <a:ext cx="5088401" cy="1069975"/>
          </a:xfrm>
        </p:spPr>
        <p:txBody>
          <a:bodyPr/>
          <a:lstStyle/>
          <a:p>
            <a:r>
              <a:rPr lang="en-US" dirty="0"/>
              <a:t>Webinar Participation</a:t>
            </a:r>
          </a:p>
        </p:txBody>
      </p:sp>
      <p:sp>
        <p:nvSpPr>
          <p:cNvPr id="16" name="Text Placeholder 15"/>
          <p:cNvSpPr>
            <a:spLocks noGrp="1"/>
          </p:cNvSpPr>
          <p:nvPr>
            <p:ph type="body" sz="half" idx="2"/>
          </p:nvPr>
        </p:nvSpPr>
        <p:spPr>
          <a:xfrm>
            <a:off x="912755" y="2460996"/>
            <a:ext cx="5015434" cy="3312370"/>
          </a:xfrm>
        </p:spPr>
        <p:txBody>
          <a:bodyPr/>
          <a:lstStyle/>
          <a:p>
            <a:pPr marL="457200" lvl="0" indent="-457200">
              <a:buFont typeface="Arial" panose="020B0604020202020204" pitchFamily="34" charset="0"/>
              <a:buChar char="•"/>
            </a:pPr>
            <a:r>
              <a:rPr lang="en-US" dirty="0"/>
              <a:t>Stay engaged!</a:t>
            </a:r>
          </a:p>
          <a:p>
            <a:pPr marL="457200" indent="-457200">
              <a:buFont typeface="Arial" panose="020B0604020202020204" pitchFamily="34" charset="0"/>
              <a:buChar char="•"/>
            </a:pPr>
            <a:r>
              <a:rPr lang="en-US" dirty="0"/>
              <a:t>Participated in polls and chats.</a:t>
            </a:r>
          </a:p>
          <a:p>
            <a:pPr marL="457200" indent="-457200">
              <a:buFont typeface="Arial" panose="020B0604020202020204" pitchFamily="34" charset="0"/>
              <a:buChar char="•"/>
            </a:pPr>
            <a:r>
              <a:rPr lang="en-US" dirty="0"/>
              <a:t>Enter questions and comments in the chat pod.</a:t>
            </a:r>
          </a:p>
          <a:p>
            <a:pPr marL="457200" lvl="0" indent="-457200">
              <a:buFont typeface="Arial" panose="020B0604020202020204" pitchFamily="34" charset="0"/>
              <a:buChar char="•"/>
            </a:pPr>
            <a:r>
              <a:rPr lang="en-US" dirty="0"/>
              <a:t>Use emoticons</a:t>
            </a:r>
          </a:p>
          <a:p>
            <a:pPr marL="457200" lvl="0" indent="-457200">
              <a:buFont typeface="Arial" panose="020B0604020202020204" pitchFamily="34" charset="0"/>
              <a:buChar char="•"/>
            </a:pPr>
            <a:r>
              <a:rPr lang="en-US" dirty="0"/>
              <a:t>Mute your phone.</a:t>
            </a:r>
          </a:p>
          <a:p>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423436"/>
            <a:ext cx="4966886" cy="4966886"/>
          </a:xfrm>
          <a:prstGeom prst="rect">
            <a:avLst/>
          </a:prstGeom>
        </p:spPr>
      </p:pic>
    </p:spTree>
    <p:extLst>
      <p:ext uri="{BB962C8B-B14F-4D97-AF65-F5344CB8AC3E}">
        <p14:creationId xmlns:p14="http://schemas.microsoft.com/office/powerpoint/2010/main" val="1915044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dirty="0"/>
              <a:t>Principle 10</a:t>
            </a:r>
          </a:p>
        </p:txBody>
      </p:sp>
      <p:sp>
        <p:nvSpPr>
          <p:cNvPr id="3" name="Subtitle 2"/>
          <p:cNvSpPr>
            <a:spLocks noGrp="1"/>
          </p:cNvSpPr>
          <p:nvPr>
            <p:ph type="subTitle" idx="1"/>
          </p:nvPr>
        </p:nvSpPr>
        <p:spPr>
          <a:solidFill>
            <a:schemeClr val="accent1">
              <a:alpha val="30000"/>
            </a:schemeClr>
          </a:solidFill>
          <a:ln>
            <a:solidFill>
              <a:schemeClr val="tx1"/>
            </a:solidFill>
          </a:ln>
        </p:spPr>
        <p:txBody>
          <a:bodyPr anchor="ctr"/>
          <a:lstStyle/>
          <a:p>
            <a:r>
              <a:rPr lang="en-US" altLang="en-US" sz="3600" b="1" dirty="0">
                <a:latin typeface="Calibri" panose="020F0502020204030204" pitchFamily="34" charset="0"/>
                <a:ea typeface="Times New Roman" panose="02020603050405020304" pitchFamily="18" charset="0"/>
                <a:cs typeface="Times New Roman" panose="02020603050405020304" pitchFamily="18" charset="0"/>
              </a:rPr>
              <a:t>Governance will facilitate collaboration and coordination across ecological, jurisdictional and ownership boundaries.</a:t>
            </a:r>
            <a:endParaRPr lang="en-US" sz="3600" dirty="0"/>
          </a:p>
        </p:txBody>
      </p:sp>
    </p:spTree>
    <p:extLst>
      <p:ext uri="{BB962C8B-B14F-4D97-AF65-F5344CB8AC3E}">
        <p14:creationId xmlns:p14="http://schemas.microsoft.com/office/powerpoint/2010/main" val="3232056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796951"/>
            <a:ext cx="12191999" cy="923330"/>
          </a:xfrm>
          <a:prstGeom prst="rect">
            <a:avLst/>
          </a:prstGeom>
          <a:noFill/>
        </p:spPr>
        <p:txBody>
          <a:bodyPr wrap="square" rtlCol="0">
            <a:spAutoFit/>
          </a:bodyPr>
          <a:lstStyle/>
          <a:p>
            <a:pPr algn="ctr"/>
            <a:r>
              <a:rPr lang="en-US" sz="5400" b="1" dirty="0">
                <a:latin typeface="+mj-lt"/>
                <a:cs typeface="Aharoni" panose="02010803020104030203" pitchFamily="2" charset="-79"/>
              </a:rPr>
              <a:t>Benefits of applying WGPs? </a:t>
            </a:r>
          </a:p>
        </p:txBody>
      </p:sp>
    </p:spTree>
    <p:extLst>
      <p:ext uri="{BB962C8B-B14F-4D97-AF65-F5344CB8AC3E}">
        <p14:creationId xmlns:p14="http://schemas.microsoft.com/office/powerpoint/2010/main" val="3916551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9203" y="2574934"/>
            <a:ext cx="10756491" cy="3632826"/>
          </a:xfrm>
        </p:spPr>
        <p:txBody>
          <a:bodyPr>
            <a:normAutofit/>
          </a:bodyPr>
          <a:lstStyle/>
          <a:p>
            <a:pPr>
              <a:lnSpc>
                <a:spcPct val="120000"/>
              </a:lnSpc>
              <a:spcBef>
                <a:spcPts val="0"/>
              </a:spcBef>
              <a:spcAft>
                <a:spcPts val="2400"/>
              </a:spcAft>
            </a:pPr>
            <a:r>
              <a:rPr lang="en-US" sz="3000" dirty="0"/>
              <a:t>Expanded quality and quantity of fish and wildlife maintained</a:t>
            </a:r>
          </a:p>
          <a:p>
            <a:pPr>
              <a:lnSpc>
                <a:spcPct val="120000"/>
              </a:lnSpc>
              <a:spcBef>
                <a:spcPts val="0"/>
              </a:spcBef>
              <a:spcAft>
                <a:spcPts val="2400"/>
              </a:spcAft>
            </a:pPr>
            <a:r>
              <a:rPr lang="en-US" sz="3000" dirty="0"/>
              <a:t>Increased engagement with diverse stakeholders</a:t>
            </a:r>
          </a:p>
          <a:p>
            <a:pPr>
              <a:lnSpc>
                <a:spcPct val="120000"/>
              </a:lnSpc>
              <a:spcBef>
                <a:spcPts val="0"/>
              </a:spcBef>
              <a:spcAft>
                <a:spcPts val="2400"/>
              </a:spcAft>
            </a:pPr>
            <a:r>
              <a:rPr lang="en-US" sz="3000" dirty="0"/>
              <a:t>Diversity of sources of information are used in decision-making</a:t>
            </a:r>
          </a:p>
          <a:p>
            <a:pPr>
              <a:lnSpc>
                <a:spcPct val="120000"/>
              </a:lnSpc>
              <a:spcBef>
                <a:spcPts val="0"/>
              </a:spcBef>
              <a:spcAft>
                <a:spcPts val="2400"/>
              </a:spcAft>
            </a:pPr>
            <a:r>
              <a:rPr lang="en-US" sz="3000" dirty="0"/>
              <a:t>Improved partnerships in conservation</a:t>
            </a:r>
          </a:p>
          <a:p>
            <a:endParaRPr lang="en-US" sz="3200" dirty="0"/>
          </a:p>
          <a:p>
            <a:endParaRPr lang="en-US" sz="3000" dirty="0"/>
          </a:p>
          <a:p>
            <a:endParaRPr lang="en-US" dirty="0"/>
          </a:p>
        </p:txBody>
      </p:sp>
      <p:sp>
        <p:nvSpPr>
          <p:cNvPr id="2" name="Title 1"/>
          <p:cNvSpPr>
            <a:spLocks noGrp="1"/>
          </p:cNvSpPr>
          <p:nvPr>
            <p:ph type="ctrTitle"/>
          </p:nvPr>
        </p:nvSpPr>
        <p:spPr/>
        <p:txBody>
          <a:bodyPr/>
          <a:lstStyle/>
          <a:p>
            <a:pPr algn="ctr"/>
            <a:r>
              <a:rPr lang="en-US" b="1" dirty="0"/>
              <a:t>Benefits of Applying WGPs</a:t>
            </a:r>
          </a:p>
        </p:txBody>
      </p:sp>
    </p:spTree>
    <p:extLst>
      <p:ext uri="{BB962C8B-B14F-4D97-AF65-F5344CB8AC3E}">
        <p14:creationId xmlns:p14="http://schemas.microsoft.com/office/powerpoint/2010/main" val="3377869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949" y="2600733"/>
            <a:ext cx="10756491" cy="3515981"/>
          </a:xfrm>
        </p:spPr>
        <p:txBody>
          <a:bodyPr>
            <a:normAutofit/>
          </a:bodyPr>
          <a:lstStyle/>
          <a:p>
            <a:pPr>
              <a:lnSpc>
                <a:spcPct val="100000"/>
              </a:lnSpc>
              <a:spcBef>
                <a:spcPts val="0"/>
              </a:spcBef>
              <a:spcAft>
                <a:spcPts val="2400"/>
              </a:spcAft>
            </a:pPr>
            <a:r>
              <a:rPr lang="en-US" sz="3000" dirty="0"/>
              <a:t>Increased collaboration across jurisdictions</a:t>
            </a:r>
          </a:p>
          <a:p>
            <a:pPr>
              <a:lnSpc>
                <a:spcPct val="100000"/>
              </a:lnSpc>
              <a:spcBef>
                <a:spcPts val="0"/>
              </a:spcBef>
              <a:spcAft>
                <a:spcPts val="2400"/>
              </a:spcAft>
            </a:pPr>
            <a:r>
              <a:rPr lang="en-US" sz="3000" dirty="0"/>
              <a:t>Increased agency transparency, accountability, trust and credibility</a:t>
            </a:r>
          </a:p>
          <a:p>
            <a:pPr>
              <a:lnSpc>
                <a:spcPct val="100000"/>
              </a:lnSpc>
              <a:spcBef>
                <a:spcPts val="0"/>
              </a:spcBef>
              <a:spcAft>
                <a:spcPts val="2400"/>
              </a:spcAft>
            </a:pPr>
            <a:r>
              <a:rPr lang="en-US" sz="3000" dirty="0"/>
              <a:t>Benefits provided to all beneficiaries, both current and future</a:t>
            </a:r>
          </a:p>
          <a:p>
            <a:pPr>
              <a:lnSpc>
                <a:spcPct val="100000"/>
              </a:lnSpc>
              <a:spcBef>
                <a:spcPts val="0"/>
              </a:spcBef>
              <a:spcAft>
                <a:spcPts val="2400"/>
              </a:spcAft>
            </a:pPr>
            <a:r>
              <a:rPr lang="en-US" sz="3200" dirty="0"/>
              <a:t>Improved practices, procedures and programs</a:t>
            </a:r>
          </a:p>
          <a:p>
            <a:endParaRPr lang="en-US" sz="3000" dirty="0"/>
          </a:p>
          <a:p>
            <a:endParaRPr lang="en-US" dirty="0"/>
          </a:p>
        </p:txBody>
      </p:sp>
      <p:sp>
        <p:nvSpPr>
          <p:cNvPr id="2" name="Title 1"/>
          <p:cNvSpPr>
            <a:spLocks noGrp="1"/>
          </p:cNvSpPr>
          <p:nvPr>
            <p:ph type="ctrTitle"/>
          </p:nvPr>
        </p:nvSpPr>
        <p:spPr/>
        <p:txBody>
          <a:bodyPr/>
          <a:lstStyle/>
          <a:p>
            <a:pPr algn="ctr"/>
            <a:r>
              <a:rPr lang="en-US" b="1" dirty="0"/>
              <a:t>Benefits of Applying WGPs</a:t>
            </a:r>
          </a:p>
        </p:txBody>
      </p:sp>
    </p:spTree>
    <p:extLst>
      <p:ext uri="{BB962C8B-B14F-4D97-AF65-F5344CB8AC3E}">
        <p14:creationId xmlns:p14="http://schemas.microsoft.com/office/powerpoint/2010/main" val="3377869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3" descr="C:\Users\Ann.Forstchen\Documents\Wildlife Governance Principles\MI WGP workshop\MI WGP workshop 1 May 2016.JPG"/>
          <p:cNvPicPr>
            <a:picLocks noChangeAspect="1" noChangeArrowheads="1"/>
          </p:cNvPicPr>
          <p:nvPr/>
        </p:nvPicPr>
        <p:blipFill>
          <a:blip r:embed="rId3" cstate="print"/>
          <a:srcRect/>
          <a:stretch>
            <a:fillRect/>
          </a:stretch>
        </p:blipFill>
        <p:spPr bwMode="auto">
          <a:xfrm>
            <a:off x="6446520" y="1968270"/>
            <a:ext cx="4628264" cy="3663834"/>
          </a:xfrm>
          <a:prstGeom prst="rect">
            <a:avLst/>
          </a:prstGeom>
          <a:noFill/>
        </p:spPr>
      </p:pic>
      <p:sp>
        <p:nvSpPr>
          <p:cNvPr id="5" name="Content Placeholder 4"/>
          <p:cNvSpPr>
            <a:spLocks noGrp="1"/>
          </p:cNvSpPr>
          <p:nvPr>
            <p:ph idx="1"/>
          </p:nvPr>
        </p:nvSpPr>
        <p:spPr>
          <a:xfrm>
            <a:off x="906095" y="2133056"/>
            <a:ext cx="10756491" cy="4257266"/>
          </a:xfrm>
        </p:spPr>
        <p:txBody>
          <a:bodyPr>
            <a:normAutofit fontScale="92500" lnSpcReduction="20000"/>
          </a:bodyPr>
          <a:lstStyle/>
          <a:p>
            <a:pPr marL="0" indent="0">
              <a:lnSpc>
                <a:spcPct val="110000"/>
              </a:lnSpc>
              <a:spcBef>
                <a:spcPts val="0"/>
              </a:spcBef>
              <a:spcAft>
                <a:spcPts val="1200"/>
              </a:spcAft>
              <a:buNone/>
            </a:pPr>
            <a:r>
              <a:rPr lang="en-US" sz="3600" dirty="0"/>
              <a:t>One size does not fit all</a:t>
            </a:r>
          </a:p>
          <a:p>
            <a:pPr lvl="1">
              <a:lnSpc>
                <a:spcPct val="110000"/>
              </a:lnSpc>
              <a:spcBef>
                <a:spcPts val="0"/>
              </a:spcBef>
              <a:spcAft>
                <a:spcPts val="1200"/>
              </a:spcAft>
            </a:pPr>
            <a:r>
              <a:rPr lang="en-US" sz="3200" dirty="0"/>
              <a:t>Agency structure</a:t>
            </a:r>
          </a:p>
          <a:p>
            <a:pPr lvl="1">
              <a:lnSpc>
                <a:spcPct val="110000"/>
              </a:lnSpc>
              <a:spcBef>
                <a:spcPts val="0"/>
              </a:spcBef>
              <a:spcAft>
                <a:spcPts val="1200"/>
              </a:spcAft>
            </a:pPr>
            <a:r>
              <a:rPr lang="en-US" sz="3200" dirty="0"/>
              <a:t>Agency capacity for change</a:t>
            </a:r>
          </a:p>
          <a:p>
            <a:pPr lvl="1">
              <a:lnSpc>
                <a:spcPct val="110000"/>
              </a:lnSpc>
              <a:spcBef>
                <a:spcPts val="0"/>
              </a:spcBef>
              <a:spcAft>
                <a:spcPts val="1200"/>
              </a:spcAft>
            </a:pPr>
            <a:r>
              <a:rPr lang="en-US" sz="3200" dirty="0"/>
              <a:t>Socio-political pressure</a:t>
            </a:r>
          </a:p>
          <a:p>
            <a:pPr lvl="1">
              <a:lnSpc>
                <a:spcPct val="110000"/>
              </a:lnSpc>
              <a:spcBef>
                <a:spcPts val="0"/>
              </a:spcBef>
              <a:spcAft>
                <a:spcPts val="1200"/>
              </a:spcAft>
            </a:pPr>
            <a:r>
              <a:rPr lang="en-US" sz="3200" dirty="0"/>
              <a:t>Diversity of f/w interests</a:t>
            </a:r>
          </a:p>
          <a:p>
            <a:pPr lvl="1">
              <a:lnSpc>
                <a:spcPct val="110000"/>
              </a:lnSpc>
              <a:spcBef>
                <a:spcPts val="0"/>
              </a:spcBef>
              <a:spcAft>
                <a:spcPts val="1200"/>
              </a:spcAft>
            </a:pPr>
            <a:r>
              <a:rPr lang="en-US" sz="3200" dirty="0"/>
              <a:t>Diversity of citizens</a:t>
            </a:r>
          </a:p>
          <a:p>
            <a:pPr lvl="1">
              <a:lnSpc>
                <a:spcPct val="100000"/>
              </a:lnSpc>
              <a:spcBef>
                <a:spcPts val="0"/>
              </a:spcBef>
              <a:spcAft>
                <a:spcPts val="1200"/>
              </a:spcAft>
            </a:pPr>
            <a:r>
              <a:rPr lang="en-US" sz="3200" dirty="0"/>
              <a:t>Changing landscapes</a:t>
            </a:r>
          </a:p>
          <a:p>
            <a:endParaRPr lang="en-US" dirty="0"/>
          </a:p>
          <a:p>
            <a:endParaRPr lang="en-US" dirty="0"/>
          </a:p>
        </p:txBody>
      </p:sp>
      <p:sp>
        <p:nvSpPr>
          <p:cNvPr id="4" name="Title 3"/>
          <p:cNvSpPr>
            <a:spLocks noGrp="1"/>
          </p:cNvSpPr>
          <p:nvPr>
            <p:ph type="ctrTitle"/>
          </p:nvPr>
        </p:nvSpPr>
        <p:spPr/>
        <p:txBody>
          <a:bodyPr>
            <a:normAutofit/>
          </a:bodyPr>
          <a:lstStyle/>
          <a:p>
            <a:pPr algn="ctr"/>
            <a:r>
              <a:rPr lang="en-US" b="1" dirty="0"/>
              <a:t>Applying WGPs</a:t>
            </a:r>
          </a:p>
        </p:txBody>
      </p:sp>
    </p:spTree>
    <p:extLst>
      <p:ext uri="{BB962C8B-B14F-4D97-AF65-F5344CB8AC3E}">
        <p14:creationId xmlns:p14="http://schemas.microsoft.com/office/powerpoint/2010/main" val="3668534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9010" y="696802"/>
            <a:ext cx="4568296" cy="5876083"/>
          </a:xfrm>
          <a:prstGeom prst="rect">
            <a:avLst/>
          </a:prstGeom>
        </p:spPr>
      </p:pic>
    </p:spTree>
    <p:extLst>
      <p:ext uri="{BB962C8B-B14F-4D97-AF65-F5344CB8AC3E}">
        <p14:creationId xmlns:p14="http://schemas.microsoft.com/office/powerpoint/2010/main" val="1814538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Translating WGPs into Action</a:t>
            </a:r>
          </a:p>
        </p:txBody>
      </p:sp>
      <p:sp>
        <p:nvSpPr>
          <p:cNvPr id="3" name="Content Placeholder 2"/>
          <p:cNvSpPr>
            <a:spLocks noGrp="1"/>
          </p:cNvSpPr>
          <p:nvPr>
            <p:ph idx="1"/>
          </p:nvPr>
        </p:nvSpPr>
        <p:spPr>
          <a:xfrm>
            <a:off x="817318" y="2366622"/>
            <a:ext cx="10756491" cy="2835693"/>
          </a:xfrm>
        </p:spPr>
        <p:txBody>
          <a:bodyPr/>
          <a:lstStyle/>
          <a:p>
            <a:pPr>
              <a:lnSpc>
                <a:spcPct val="100000"/>
              </a:lnSpc>
              <a:spcBef>
                <a:spcPts val="0"/>
              </a:spcBef>
              <a:spcAft>
                <a:spcPts val="2400"/>
              </a:spcAft>
            </a:pPr>
            <a:r>
              <a:rPr lang="en-US" sz="3200" b="1" dirty="0"/>
              <a:t>Research articles about public trust, good governance and wildlife governance principles</a:t>
            </a:r>
          </a:p>
          <a:p>
            <a:pPr>
              <a:lnSpc>
                <a:spcPct val="100000"/>
              </a:lnSpc>
              <a:spcBef>
                <a:spcPts val="0"/>
              </a:spcBef>
              <a:spcAft>
                <a:spcPts val="2400"/>
              </a:spcAft>
            </a:pPr>
            <a:r>
              <a:rPr lang="en-US" sz="3200" b="1" dirty="0"/>
              <a:t>Conduct an agency WGP assessment and workshop</a:t>
            </a:r>
          </a:p>
          <a:p>
            <a:pPr>
              <a:lnSpc>
                <a:spcPct val="100000"/>
              </a:lnSpc>
              <a:spcBef>
                <a:spcPts val="0"/>
              </a:spcBef>
              <a:spcAft>
                <a:spcPts val="2400"/>
              </a:spcAft>
            </a:pPr>
            <a:r>
              <a:rPr lang="en-US" sz="3200" b="1" dirty="0"/>
              <a:t>Join the WGP Community of Practice</a:t>
            </a:r>
            <a:r>
              <a:rPr lang="en-US" dirty="0"/>
              <a:t/>
            </a:r>
            <a:br>
              <a:rPr lang="en-US" dirty="0"/>
            </a:br>
            <a:endParaRPr lang="en-US" dirty="0"/>
          </a:p>
        </p:txBody>
      </p:sp>
      <p:sp>
        <p:nvSpPr>
          <p:cNvPr id="6" name="TextBox 5"/>
          <p:cNvSpPr txBox="1"/>
          <p:nvPr/>
        </p:nvSpPr>
        <p:spPr>
          <a:xfrm>
            <a:off x="3185427" y="6218906"/>
            <a:ext cx="5870325" cy="954107"/>
          </a:xfrm>
          <a:prstGeom prst="rect">
            <a:avLst/>
          </a:prstGeom>
          <a:noFill/>
        </p:spPr>
        <p:txBody>
          <a:bodyPr wrap="none" rtlCol="0">
            <a:spAutoFit/>
          </a:bodyPr>
          <a:lstStyle/>
          <a:p>
            <a:r>
              <a:rPr lang="en-US" sz="2400" dirty="0">
                <a:hlinkClick r:id="rId3"/>
              </a:rPr>
              <a:t>https://blogs.cornell.edu/publictrustpractice/</a:t>
            </a:r>
            <a:endParaRPr lang="en-US" sz="2400" dirty="0"/>
          </a:p>
          <a:p>
            <a:endParaRPr lang="en-US" sz="3200" dirty="0"/>
          </a:p>
        </p:txBody>
      </p:sp>
    </p:spTree>
    <p:extLst>
      <p:ext uri="{BB962C8B-B14F-4D97-AF65-F5344CB8AC3E}">
        <p14:creationId xmlns:p14="http://schemas.microsoft.com/office/powerpoint/2010/main" val="4221302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00666" y="522360"/>
            <a:ext cx="10743068" cy="986377"/>
          </a:xfrm>
        </p:spPr>
        <p:txBody>
          <a:bodyPr/>
          <a:lstStyle/>
          <a:p>
            <a:r>
              <a:rPr lang="en-US" dirty="0"/>
              <a:t>WGP</a:t>
            </a:r>
            <a:r>
              <a:rPr lang="en-US" sz="4800" dirty="0"/>
              <a:t> </a:t>
            </a:r>
            <a:r>
              <a:rPr lang="en-US" dirty="0"/>
              <a:t>Assessment Tool</a:t>
            </a:r>
          </a:p>
        </p:txBody>
      </p:sp>
      <p:sp>
        <p:nvSpPr>
          <p:cNvPr id="6" name="Content Placeholder 5"/>
          <p:cNvSpPr>
            <a:spLocks noGrp="1"/>
          </p:cNvSpPr>
          <p:nvPr>
            <p:ph sz="half" idx="1"/>
          </p:nvPr>
        </p:nvSpPr>
        <p:spPr/>
        <p:txBody>
          <a:bodyPr/>
          <a:lstStyle/>
          <a:p>
            <a:pPr marL="0" indent="0" algn="ctr">
              <a:buNone/>
            </a:pPr>
            <a:r>
              <a:rPr lang="en-US" b="1" dirty="0"/>
              <a:t>PURPOSE</a:t>
            </a:r>
          </a:p>
          <a:p>
            <a:r>
              <a:rPr lang="en-US" dirty="0"/>
              <a:t>Assess</a:t>
            </a:r>
            <a:r>
              <a:rPr lang="en-US" b="1" dirty="0"/>
              <a:t> </a:t>
            </a:r>
            <a:r>
              <a:rPr lang="en-US" dirty="0"/>
              <a:t>alignment with WGPs </a:t>
            </a:r>
          </a:p>
          <a:p>
            <a:r>
              <a:rPr lang="en-US" dirty="0"/>
              <a:t>Inform discussion among workshop group</a:t>
            </a:r>
          </a:p>
          <a:p>
            <a:r>
              <a:rPr lang="en-US" dirty="0"/>
              <a:t>Identify potential areas for    improvement</a:t>
            </a:r>
          </a:p>
          <a:p>
            <a:endParaRPr lang="en-US" dirty="0"/>
          </a:p>
        </p:txBody>
      </p:sp>
      <p:sp>
        <p:nvSpPr>
          <p:cNvPr id="8" name="Content Placeholder 7"/>
          <p:cNvSpPr>
            <a:spLocks noGrp="1"/>
          </p:cNvSpPr>
          <p:nvPr>
            <p:ph sz="half" idx="2"/>
          </p:nvPr>
        </p:nvSpPr>
        <p:spPr/>
        <p:txBody>
          <a:bodyPr/>
          <a:lstStyle/>
          <a:p>
            <a:pPr marL="0" indent="0" algn="ctr">
              <a:buNone/>
            </a:pPr>
            <a:r>
              <a:rPr lang="en-US" b="1" dirty="0"/>
              <a:t>THEMES</a:t>
            </a:r>
          </a:p>
          <a:p>
            <a:r>
              <a:rPr lang="en-US" dirty="0"/>
              <a:t>Strategic thinking and organizational adaptability</a:t>
            </a:r>
          </a:p>
          <a:p>
            <a:r>
              <a:rPr lang="en-US" dirty="0"/>
              <a:t>Evidence-based and broadly informed decision making</a:t>
            </a:r>
          </a:p>
          <a:p>
            <a:r>
              <a:rPr lang="en-US" dirty="0"/>
              <a:t>Transparency and accountability for decisions and actions</a:t>
            </a:r>
          </a:p>
          <a:p>
            <a:r>
              <a:rPr lang="en-US" dirty="0"/>
              <a:t>Inclusiveness and diversity</a:t>
            </a:r>
          </a:p>
          <a:p>
            <a:r>
              <a:rPr lang="en-US" dirty="0"/>
              <a:t>Capacity for conservation</a:t>
            </a:r>
          </a:p>
          <a:p>
            <a:endParaRPr lang="en-US" dirty="0"/>
          </a:p>
        </p:txBody>
      </p:sp>
      <p:sp>
        <p:nvSpPr>
          <p:cNvPr id="7" name="TextBox 6"/>
          <p:cNvSpPr txBox="1"/>
          <p:nvPr/>
        </p:nvSpPr>
        <p:spPr>
          <a:xfrm>
            <a:off x="3097480" y="6190553"/>
            <a:ext cx="6149440" cy="1077218"/>
          </a:xfrm>
          <a:prstGeom prst="rect">
            <a:avLst/>
          </a:prstGeom>
          <a:noFill/>
        </p:spPr>
        <p:txBody>
          <a:bodyPr wrap="none" rtlCol="0">
            <a:spAutoFit/>
          </a:bodyPr>
          <a:lstStyle/>
          <a:p>
            <a:r>
              <a:rPr lang="en-US" sz="3200" dirty="0"/>
              <a:t> </a:t>
            </a:r>
            <a:r>
              <a:rPr lang="en-US" sz="2800" dirty="0">
                <a:hlinkClick r:id="rId3"/>
              </a:rPr>
              <a:t>https://</a:t>
            </a:r>
            <a:r>
              <a:rPr lang="en-US" sz="2400" dirty="0">
                <a:hlinkClick r:id="rId3"/>
              </a:rPr>
              <a:t>blogs.cornell.edu/publictrustpractice</a:t>
            </a:r>
            <a:r>
              <a:rPr lang="en-US" sz="2800" dirty="0">
                <a:hlinkClick r:id="rId3"/>
              </a:rPr>
              <a:t>/</a:t>
            </a:r>
            <a:endParaRPr lang="en-US" sz="2800" dirty="0"/>
          </a:p>
          <a:p>
            <a:endParaRPr lang="en-US" sz="3200" dirty="0"/>
          </a:p>
        </p:txBody>
      </p:sp>
    </p:spTree>
    <p:extLst>
      <p:ext uri="{BB962C8B-B14F-4D97-AF65-F5344CB8AC3E}">
        <p14:creationId xmlns:p14="http://schemas.microsoft.com/office/powerpoint/2010/main" val="3650205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GP assessment cover- generic.PNG"/>
          <p:cNvPicPr>
            <a:picLocks noChangeAspect="1"/>
          </p:cNvPicPr>
          <p:nvPr/>
        </p:nvPicPr>
        <p:blipFill>
          <a:blip r:embed="rId3" cstate="print"/>
          <a:stretch>
            <a:fillRect/>
          </a:stretch>
        </p:blipFill>
        <p:spPr>
          <a:xfrm>
            <a:off x="8122633" y="1685243"/>
            <a:ext cx="3489359" cy="4331473"/>
          </a:xfrm>
          <a:prstGeom prst="rect">
            <a:avLst/>
          </a:prstGeom>
          <a:ln>
            <a:solidFill>
              <a:schemeClr val="tx1"/>
            </a:solidFill>
          </a:ln>
          <a:effectLst>
            <a:innerShdw blurRad="63500" dist="50800" dir="2700000">
              <a:prstClr val="black">
                <a:alpha val="50000"/>
              </a:prstClr>
            </a:innerShdw>
          </a:effectLst>
        </p:spPr>
      </p:pic>
      <p:sp>
        <p:nvSpPr>
          <p:cNvPr id="3" name="Title 2"/>
          <p:cNvSpPr>
            <a:spLocks noGrp="1"/>
          </p:cNvSpPr>
          <p:nvPr>
            <p:ph type="title"/>
          </p:nvPr>
        </p:nvSpPr>
        <p:spPr>
          <a:xfrm>
            <a:off x="0" y="162630"/>
            <a:ext cx="12192000" cy="1325563"/>
          </a:xfrm>
        </p:spPr>
        <p:txBody>
          <a:bodyPr/>
          <a:lstStyle/>
          <a:p>
            <a:r>
              <a:rPr lang="en-US" b="1" dirty="0"/>
              <a:t>Interested </a:t>
            </a:r>
            <a:r>
              <a:rPr lang="en-US" dirty="0"/>
              <a:t>in</a:t>
            </a:r>
            <a:r>
              <a:rPr lang="en-US" b="1" dirty="0"/>
              <a:t> learning how to apply WGPs</a:t>
            </a:r>
            <a:r>
              <a:rPr lang="en-US" dirty="0"/>
              <a:t>?</a:t>
            </a:r>
          </a:p>
        </p:txBody>
      </p:sp>
      <p:sp>
        <p:nvSpPr>
          <p:cNvPr id="6" name="TextBox 5"/>
          <p:cNvSpPr txBox="1"/>
          <p:nvPr/>
        </p:nvSpPr>
        <p:spPr>
          <a:xfrm>
            <a:off x="969477" y="1905770"/>
            <a:ext cx="7026289" cy="4031873"/>
          </a:xfrm>
          <a:prstGeom prst="rect">
            <a:avLst/>
          </a:prstGeom>
          <a:noFill/>
        </p:spPr>
        <p:txBody>
          <a:bodyPr wrap="square" rtlCol="0">
            <a:spAutoFit/>
          </a:bodyPr>
          <a:lstStyle/>
          <a:p>
            <a:pPr algn="ctr"/>
            <a:r>
              <a:rPr lang="en-US" sz="3200" dirty="0"/>
              <a:t>Alignment to Wildlife </a:t>
            </a:r>
          </a:p>
          <a:p>
            <a:pPr algn="ctr"/>
            <a:r>
              <a:rPr lang="en-US" sz="3200" dirty="0"/>
              <a:t>Governance Principles</a:t>
            </a:r>
          </a:p>
          <a:p>
            <a:pPr algn="ctr"/>
            <a:r>
              <a:rPr lang="en-US" sz="3200" b="1" i="1">
                <a:solidFill>
                  <a:srgbClr val="FF0000"/>
                </a:solidFill>
              </a:rPr>
              <a:t>The pre-recorded </a:t>
            </a:r>
            <a:r>
              <a:rPr lang="en-US" sz="3200" b="1" i="1" dirty="0">
                <a:solidFill>
                  <a:srgbClr val="FF0000"/>
                </a:solidFill>
              </a:rPr>
              <a:t>webinar will be available after 3:00 pm ET March 28th</a:t>
            </a:r>
            <a:r>
              <a:rPr lang="en-US" dirty="0"/>
              <a:t> </a:t>
            </a:r>
            <a:endParaRPr lang="en-US" sz="3200" b="1" i="1" dirty="0">
              <a:solidFill>
                <a:srgbClr val="FF0000"/>
              </a:solidFill>
            </a:endParaRPr>
          </a:p>
          <a:p>
            <a:pPr algn="ctr"/>
            <a:endParaRPr lang="en-US" sz="3200" b="1" i="1" dirty="0">
              <a:solidFill>
                <a:srgbClr val="FF0000"/>
              </a:solidFill>
            </a:endParaRPr>
          </a:p>
          <a:p>
            <a:pPr algn="ctr"/>
            <a:r>
              <a:rPr lang="en-US" sz="3200" dirty="0"/>
              <a:t>WGP Agency Assessment  </a:t>
            </a:r>
          </a:p>
          <a:p>
            <a:pPr algn="ctr"/>
            <a:r>
              <a:rPr lang="en-US" sz="3200" dirty="0"/>
              <a:t>Training (4)</a:t>
            </a:r>
          </a:p>
          <a:p>
            <a:pPr algn="ctr"/>
            <a:r>
              <a:rPr lang="en-US" sz="3200" i="1" dirty="0"/>
              <a:t>May and August 2017</a:t>
            </a:r>
          </a:p>
        </p:txBody>
      </p:sp>
      <p:sp>
        <p:nvSpPr>
          <p:cNvPr id="7" name="TextBox 6"/>
          <p:cNvSpPr txBox="1"/>
          <p:nvPr/>
        </p:nvSpPr>
        <p:spPr>
          <a:xfrm>
            <a:off x="3126372" y="6289849"/>
            <a:ext cx="5939255" cy="954107"/>
          </a:xfrm>
          <a:prstGeom prst="rect">
            <a:avLst/>
          </a:prstGeom>
          <a:noFill/>
        </p:spPr>
        <p:txBody>
          <a:bodyPr wrap="none" rtlCol="0">
            <a:spAutoFit/>
          </a:bodyPr>
          <a:lstStyle/>
          <a:p>
            <a:r>
              <a:rPr lang="en-US" sz="2400" dirty="0"/>
              <a:t> </a:t>
            </a:r>
            <a:r>
              <a:rPr lang="en-US" sz="2400" dirty="0">
                <a:hlinkClick r:id="rId4"/>
              </a:rPr>
              <a:t>https://blogs.cornell.edu/publictrustpractice/</a:t>
            </a:r>
            <a:endParaRPr lang="en-US" sz="2400" dirty="0"/>
          </a:p>
          <a:p>
            <a:endParaRPr lang="en-US" sz="3200" dirty="0"/>
          </a:p>
        </p:txBody>
      </p:sp>
    </p:spTree>
    <p:extLst>
      <p:ext uri="{BB962C8B-B14F-4D97-AF65-F5344CB8AC3E}">
        <p14:creationId xmlns:p14="http://schemas.microsoft.com/office/powerpoint/2010/main" val="24581712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Wrap-Up</a:t>
            </a:r>
          </a:p>
        </p:txBody>
      </p:sp>
      <p:sp>
        <p:nvSpPr>
          <p:cNvPr id="6" name="Content Placeholder 5"/>
          <p:cNvSpPr>
            <a:spLocks noGrp="1"/>
          </p:cNvSpPr>
          <p:nvPr>
            <p:ph sz="half" idx="1"/>
          </p:nvPr>
        </p:nvSpPr>
        <p:spPr/>
        <p:txBody>
          <a:bodyPr/>
          <a:lstStyle/>
          <a:p>
            <a:pPr>
              <a:lnSpc>
                <a:spcPct val="200000"/>
              </a:lnSpc>
            </a:pPr>
            <a:r>
              <a:rPr lang="en-US" sz="3600" dirty="0"/>
              <a:t>Questions?</a:t>
            </a:r>
          </a:p>
          <a:p>
            <a:pPr>
              <a:lnSpc>
                <a:spcPct val="200000"/>
              </a:lnSpc>
            </a:pPr>
            <a:r>
              <a:rPr lang="en-US" sz="3600" dirty="0"/>
              <a:t>Comments?</a:t>
            </a:r>
          </a:p>
          <a:p>
            <a:pPr>
              <a:lnSpc>
                <a:spcPct val="200000"/>
              </a:lnSpc>
            </a:pPr>
            <a:r>
              <a:rPr lang="en-US" sz="3600" dirty="0"/>
              <a:t>Thank you!</a:t>
            </a:r>
          </a:p>
        </p:txBody>
      </p:sp>
      <p:pic>
        <p:nvPicPr>
          <p:cNvPr id="8" name="Picture 6" descr="QuestionBear"/>
          <p:cNvPicPr>
            <a:picLocks noChangeAspect="1" noChangeArrowheads="1"/>
          </p:cNvPicPr>
          <p:nvPr/>
        </p:nvPicPr>
        <p:blipFill>
          <a:blip r:embed="rId3" cstate="print"/>
          <a:srcRect/>
          <a:stretch>
            <a:fillRect/>
          </a:stretch>
        </p:blipFill>
        <p:spPr bwMode="auto">
          <a:xfrm>
            <a:off x="7685087" y="1461030"/>
            <a:ext cx="3014813" cy="4441638"/>
          </a:xfrm>
          <a:prstGeom prst="rect">
            <a:avLst/>
          </a:prstGeom>
          <a:noFill/>
          <a:ln w="31750">
            <a:solidFill>
              <a:schemeClr val="bg2"/>
            </a:solidFill>
            <a:miter lim="800000"/>
            <a:headEnd/>
            <a:tailEnd/>
          </a:ln>
          <a:effectLst>
            <a:innerShdw blurRad="63500" dist="50800" dir="2700000">
              <a:prstClr val="black">
                <a:alpha val="50000"/>
              </a:prstClr>
            </a:innerShdw>
          </a:effectLst>
        </p:spPr>
      </p:pic>
      <p:sp>
        <p:nvSpPr>
          <p:cNvPr id="2" name="TextBox 1"/>
          <p:cNvSpPr txBox="1"/>
          <p:nvPr/>
        </p:nvSpPr>
        <p:spPr>
          <a:xfrm>
            <a:off x="9878678" y="5947492"/>
            <a:ext cx="941283" cy="215444"/>
          </a:xfrm>
          <a:prstGeom prst="rect">
            <a:avLst/>
          </a:prstGeom>
          <a:noFill/>
        </p:spPr>
        <p:txBody>
          <a:bodyPr wrap="none" rtlCol="0">
            <a:spAutoFit/>
          </a:bodyPr>
          <a:lstStyle/>
          <a:p>
            <a:r>
              <a:rPr lang="en-US" sz="800" dirty="0"/>
              <a:t>Photo credit: FWC</a:t>
            </a:r>
          </a:p>
        </p:txBody>
      </p:sp>
      <p:sp>
        <p:nvSpPr>
          <p:cNvPr id="7" name="TextBox 6"/>
          <p:cNvSpPr txBox="1"/>
          <p:nvPr/>
        </p:nvSpPr>
        <p:spPr>
          <a:xfrm>
            <a:off x="3150962" y="6239996"/>
            <a:ext cx="5939255" cy="954107"/>
          </a:xfrm>
          <a:prstGeom prst="rect">
            <a:avLst/>
          </a:prstGeom>
          <a:noFill/>
        </p:spPr>
        <p:txBody>
          <a:bodyPr wrap="none" rtlCol="0">
            <a:spAutoFit/>
          </a:bodyPr>
          <a:lstStyle/>
          <a:p>
            <a:r>
              <a:rPr lang="en-US" sz="2400" dirty="0"/>
              <a:t> </a:t>
            </a:r>
            <a:r>
              <a:rPr lang="en-US" sz="2400" dirty="0">
                <a:hlinkClick r:id="rId4"/>
              </a:rPr>
              <a:t>https://blogs.cornell.edu/publictrustpractice/</a:t>
            </a:r>
            <a:endParaRPr lang="en-US" sz="2400" dirty="0"/>
          </a:p>
          <a:p>
            <a:endParaRPr lang="en-US" sz="3200" dirty="0"/>
          </a:p>
        </p:txBody>
      </p:sp>
    </p:spTree>
    <p:extLst>
      <p:ext uri="{BB962C8B-B14F-4D97-AF65-F5344CB8AC3E}">
        <p14:creationId xmlns:p14="http://schemas.microsoft.com/office/powerpoint/2010/main" val="2422619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16664" y="1857848"/>
            <a:ext cx="10097730" cy="4257266"/>
          </a:xfrm>
        </p:spPr>
        <p:txBody>
          <a:bodyPr/>
          <a:lstStyle/>
          <a:p>
            <a:pPr marL="0" indent="0">
              <a:lnSpc>
                <a:spcPct val="100000"/>
              </a:lnSpc>
              <a:spcBef>
                <a:spcPts val="0"/>
              </a:spcBef>
              <a:spcAft>
                <a:spcPts val="1800"/>
              </a:spcAft>
              <a:buNone/>
            </a:pPr>
            <a:r>
              <a:rPr lang="en-GB" sz="3200" b="1" i="1" dirty="0"/>
              <a:t>By the end of this webinar, you will be able to</a:t>
            </a:r>
            <a:r>
              <a:rPr lang="en-GB" b="1" dirty="0"/>
              <a:t>:</a:t>
            </a:r>
          </a:p>
          <a:p>
            <a:pPr>
              <a:lnSpc>
                <a:spcPct val="100000"/>
              </a:lnSpc>
              <a:spcBef>
                <a:spcPts val="0"/>
              </a:spcBef>
              <a:spcAft>
                <a:spcPts val="1800"/>
              </a:spcAft>
            </a:pPr>
            <a:r>
              <a:rPr lang="en-GB" b="1" dirty="0"/>
              <a:t>ID drivers of ecological and social changes affecting conservation</a:t>
            </a:r>
          </a:p>
          <a:p>
            <a:pPr>
              <a:lnSpc>
                <a:spcPct val="100000"/>
              </a:lnSpc>
              <a:spcBef>
                <a:spcPts val="0"/>
              </a:spcBef>
              <a:spcAft>
                <a:spcPts val="1800"/>
              </a:spcAft>
            </a:pPr>
            <a:r>
              <a:rPr lang="en-GB" b="1" dirty="0"/>
              <a:t>Describe Public Trust Thinking (PTT) and Good Governance (GG)</a:t>
            </a:r>
          </a:p>
          <a:p>
            <a:pPr>
              <a:lnSpc>
                <a:spcPct val="100000"/>
              </a:lnSpc>
              <a:spcBef>
                <a:spcPts val="0"/>
              </a:spcBef>
              <a:spcAft>
                <a:spcPts val="1800"/>
              </a:spcAft>
            </a:pPr>
            <a:r>
              <a:rPr lang="en-GB" b="1" dirty="0"/>
              <a:t>Define the ten Wildlife Governance Principles (WGPs) derived from PTT and GG</a:t>
            </a:r>
          </a:p>
          <a:p>
            <a:pPr>
              <a:lnSpc>
                <a:spcPct val="100000"/>
              </a:lnSpc>
              <a:spcBef>
                <a:spcPts val="0"/>
              </a:spcBef>
              <a:spcAft>
                <a:spcPts val="1800"/>
              </a:spcAft>
            </a:pPr>
            <a:r>
              <a:rPr lang="en-GB" b="1" dirty="0"/>
              <a:t>Describe how the WPGs can benefit your conservation organization </a:t>
            </a:r>
          </a:p>
          <a:p>
            <a:endParaRPr lang="en-US" dirty="0"/>
          </a:p>
        </p:txBody>
      </p:sp>
      <p:sp>
        <p:nvSpPr>
          <p:cNvPr id="3" name="Title 2"/>
          <p:cNvSpPr>
            <a:spLocks noGrp="1"/>
          </p:cNvSpPr>
          <p:nvPr>
            <p:ph type="ctrTitle"/>
          </p:nvPr>
        </p:nvSpPr>
        <p:spPr/>
        <p:txBody>
          <a:bodyPr/>
          <a:lstStyle/>
          <a:p>
            <a:r>
              <a:rPr lang="en-GB" dirty="0">
                <a:latin typeface="Century Gothic" panose="020B0502020202020204" pitchFamily="34" charset="0"/>
              </a:rPr>
              <a:t>Webinar Objectives</a:t>
            </a:r>
            <a:endParaRPr lang="en-US" dirty="0">
              <a:latin typeface="Century Gothic" panose="020B0502020202020204" pitchFamily="34" charset="0"/>
            </a:endParaRPr>
          </a:p>
        </p:txBody>
      </p:sp>
    </p:spTree>
    <p:extLst>
      <p:ext uri="{BB962C8B-B14F-4D97-AF65-F5344CB8AC3E}">
        <p14:creationId xmlns:p14="http://schemas.microsoft.com/office/powerpoint/2010/main" val="4186746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1198724"/>
            <a:ext cx="12192000" cy="893852"/>
          </a:xfrm>
        </p:spPr>
        <p:txBody>
          <a:bodyPr/>
          <a:lstStyle/>
          <a:p>
            <a:r>
              <a:rPr lang="en-US" sz="4400" dirty="0"/>
              <a:t>More Resources and Contact Info @ </a:t>
            </a:r>
          </a:p>
        </p:txBody>
      </p:sp>
      <p:sp>
        <p:nvSpPr>
          <p:cNvPr id="3" name="Subtitle 2"/>
          <p:cNvSpPr>
            <a:spLocks noGrp="1"/>
          </p:cNvSpPr>
          <p:nvPr>
            <p:ph type="subTitle" idx="1"/>
          </p:nvPr>
        </p:nvSpPr>
        <p:spPr>
          <a:xfrm>
            <a:off x="1524000" y="3256210"/>
            <a:ext cx="9144000" cy="2951550"/>
          </a:xfrm>
        </p:spPr>
        <p:txBody>
          <a:bodyPr/>
          <a:lstStyle/>
          <a:p>
            <a:r>
              <a:rPr lang="en-US" sz="3600" dirty="0">
                <a:hlinkClick r:id="rId3"/>
              </a:rPr>
              <a:t>https://blogs.cornell.edu/publictrustpractice/</a:t>
            </a:r>
            <a:endParaRPr lang="en-US" sz="3600" dirty="0"/>
          </a:p>
          <a:p>
            <a:endParaRPr lang="en-US" dirty="0"/>
          </a:p>
          <a:p>
            <a:endParaRPr lang="en-US" dirty="0"/>
          </a:p>
          <a:p>
            <a:r>
              <a:rPr lang="en-US" dirty="0"/>
              <a:t>Ann Forstchen   </a:t>
            </a:r>
            <a:r>
              <a:rPr lang="en-US" dirty="0">
                <a:hlinkClick r:id="rId4"/>
              </a:rPr>
              <a:t>Ann.Forstchen@myFWC.com</a:t>
            </a:r>
            <a:endParaRPr lang="en-US" dirty="0"/>
          </a:p>
          <a:p>
            <a:r>
              <a:rPr lang="en-US" dirty="0"/>
              <a:t>Chris Smith </a:t>
            </a:r>
            <a:r>
              <a:rPr lang="en-US" dirty="0">
                <a:hlinkClick r:id="rId5"/>
              </a:rPr>
              <a:t>csmithwmi@msn.com</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200" y="820271"/>
            <a:ext cx="5181600" cy="5647764"/>
          </a:xfrm>
        </p:spPr>
        <p:txBody>
          <a:bodyPr/>
          <a:lstStyle/>
          <a:p>
            <a:pPr marL="0" indent="0">
              <a:spcBef>
                <a:spcPct val="0"/>
              </a:spcBef>
              <a:buNone/>
            </a:pPr>
            <a:r>
              <a:rPr lang="en-US" sz="3200" b="1" dirty="0">
                <a:latin typeface="Century Gothic" panose="020B0502020202020204" pitchFamily="34" charset="0"/>
                <a:ea typeface="+mj-ea"/>
                <a:cs typeface="+mj-cs"/>
              </a:rPr>
              <a:t>Wildlife Governance Principles</a:t>
            </a:r>
          </a:p>
          <a:p>
            <a:pPr>
              <a:spcBef>
                <a:spcPts val="1800"/>
              </a:spcBef>
            </a:pPr>
            <a:r>
              <a:rPr lang="en-US" dirty="0"/>
              <a:t>Proposed by Decker et al. (2016)</a:t>
            </a:r>
          </a:p>
          <a:p>
            <a:pPr>
              <a:spcBef>
                <a:spcPts val="1800"/>
              </a:spcBef>
            </a:pPr>
            <a:r>
              <a:rPr lang="en-US" dirty="0"/>
              <a:t>High-level guidance </a:t>
            </a:r>
          </a:p>
          <a:p>
            <a:pPr lvl="1"/>
            <a:r>
              <a:rPr lang="en-US" sz="2800" dirty="0"/>
              <a:t>Fulfill public trust obligations</a:t>
            </a:r>
          </a:p>
          <a:p>
            <a:pPr lvl="1"/>
            <a:r>
              <a:rPr lang="en-US" sz="2800" dirty="0"/>
              <a:t>Meet modern expectations of good governance</a:t>
            </a:r>
          </a:p>
          <a:p>
            <a:pPr>
              <a:spcBef>
                <a:spcPts val="1800"/>
              </a:spcBef>
            </a:pPr>
            <a:r>
              <a:rPr lang="en-US" dirty="0"/>
              <a:t>Result in conservation being:</a:t>
            </a:r>
          </a:p>
          <a:p>
            <a:pPr lvl="1"/>
            <a:r>
              <a:rPr lang="en-US" sz="2800" dirty="0"/>
              <a:t>Valued</a:t>
            </a:r>
          </a:p>
          <a:p>
            <a:pPr lvl="1"/>
            <a:r>
              <a:rPr lang="en-US" sz="2800" dirty="0"/>
              <a:t>Supported </a:t>
            </a:r>
          </a:p>
          <a:p>
            <a:pPr lvl="1"/>
            <a:r>
              <a:rPr lang="en-US" sz="2800" dirty="0"/>
              <a:t>Relevant</a:t>
            </a:r>
          </a:p>
          <a:p>
            <a:pPr marL="0" indent="0">
              <a:spcBef>
                <a:spcPct val="0"/>
              </a:spcBef>
              <a:buNone/>
            </a:pPr>
            <a:endParaRPr lang="en-US" b="1" dirty="0">
              <a:latin typeface="Century Gothic" panose="020B0502020202020204" pitchFamily="34" charset="0"/>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5123" y="921642"/>
            <a:ext cx="4154571" cy="5430765"/>
          </a:xfrm>
          <a:prstGeom prst="rect">
            <a:avLst/>
          </a:prstGeom>
          <a:ln>
            <a:solidFill>
              <a:schemeClr val="accent1"/>
            </a:solidFill>
          </a:ln>
        </p:spPr>
      </p:pic>
    </p:spTree>
    <p:extLst>
      <p:ext uri="{BB962C8B-B14F-4D97-AF65-F5344CB8AC3E}">
        <p14:creationId xmlns:p14="http://schemas.microsoft.com/office/powerpoint/2010/main" val="3727629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504408"/>
            <a:ext cx="12192000" cy="986377"/>
          </a:xfrm>
        </p:spPr>
        <p:txBody>
          <a:bodyPr/>
          <a:lstStyle/>
          <a:p>
            <a:r>
              <a:rPr lang="en-US" dirty="0"/>
              <a:t>Drivers of fish and wildlife management change </a:t>
            </a:r>
          </a:p>
        </p:txBody>
      </p:sp>
      <p:sp>
        <p:nvSpPr>
          <p:cNvPr id="5" name="Content Placeholder 2"/>
          <p:cNvSpPr>
            <a:spLocks noGrp="1"/>
          </p:cNvSpPr>
          <p:nvPr>
            <p:ph idx="1"/>
          </p:nvPr>
        </p:nvSpPr>
        <p:spPr>
          <a:xfrm>
            <a:off x="-141340" y="1781069"/>
            <a:ext cx="5546460" cy="4716975"/>
          </a:xfrm>
        </p:spPr>
        <p:txBody>
          <a:bodyPr>
            <a:noAutofit/>
          </a:bodyPr>
          <a:lstStyle/>
          <a:p>
            <a:pPr lvl="1">
              <a:lnSpc>
                <a:spcPct val="100000"/>
              </a:lnSpc>
              <a:spcBef>
                <a:spcPts val="0"/>
              </a:spcBef>
            </a:pPr>
            <a:r>
              <a:rPr lang="en-US" sz="3200" b="1" dirty="0"/>
              <a:t>Changing human demographics</a:t>
            </a:r>
          </a:p>
          <a:p>
            <a:pPr marL="457200" lvl="1" indent="0">
              <a:lnSpc>
                <a:spcPct val="100000"/>
              </a:lnSpc>
              <a:spcBef>
                <a:spcPts val="0"/>
              </a:spcBef>
              <a:buNone/>
            </a:pPr>
            <a:endParaRPr lang="en-US" sz="3200" b="1" dirty="0"/>
          </a:p>
          <a:p>
            <a:pPr lvl="1">
              <a:lnSpc>
                <a:spcPct val="100000"/>
              </a:lnSpc>
              <a:spcBef>
                <a:spcPts val="0"/>
              </a:spcBef>
            </a:pPr>
            <a:r>
              <a:rPr lang="en-US" sz="3200" b="1" dirty="0"/>
              <a:t>Changing landscapes</a:t>
            </a:r>
          </a:p>
          <a:p>
            <a:pPr marL="457200" lvl="1" indent="0">
              <a:lnSpc>
                <a:spcPct val="100000"/>
              </a:lnSpc>
              <a:spcBef>
                <a:spcPts val="0"/>
              </a:spcBef>
              <a:buNone/>
            </a:pPr>
            <a:endParaRPr lang="en-US" sz="3200" b="1" dirty="0"/>
          </a:p>
          <a:p>
            <a:pPr lvl="1">
              <a:lnSpc>
                <a:spcPct val="100000"/>
              </a:lnSpc>
              <a:spcBef>
                <a:spcPts val="0"/>
              </a:spcBef>
            </a:pPr>
            <a:r>
              <a:rPr lang="en-US" sz="3200" b="1" dirty="0"/>
              <a:t>Diversification of interests in natural resources</a:t>
            </a:r>
          </a:p>
          <a:p>
            <a:pPr marL="457200" lvl="1" indent="0">
              <a:lnSpc>
                <a:spcPct val="100000"/>
              </a:lnSpc>
              <a:spcBef>
                <a:spcPts val="0"/>
              </a:spcBef>
              <a:buNone/>
            </a:pPr>
            <a:endParaRPr lang="en-US" sz="3200" b="1" dirty="0"/>
          </a:p>
          <a:p>
            <a:pPr lvl="1">
              <a:lnSpc>
                <a:spcPct val="100000"/>
              </a:lnSpc>
              <a:spcBef>
                <a:spcPts val="0"/>
              </a:spcBef>
            </a:pPr>
            <a:r>
              <a:rPr lang="en-US" sz="3200" b="1" dirty="0"/>
              <a:t>Socio-political pressures</a:t>
            </a:r>
          </a:p>
          <a:p>
            <a:endParaRPr lang="en-US" sz="32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502" y="2123440"/>
            <a:ext cx="6487531" cy="3850322"/>
          </a:xfrm>
          <a:prstGeom prst="rect">
            <a:avLst/>
          </a:prstGeom>
        </p:spPr>
      </p:pic>
      <p:sp>
        <p:nvSpPr>
          <p:cNvPr id="2" name="TextBox 1"/>
          <p:cNvSpPr txBox="1"/>
          <p:nvPr/>
        </p:nvSpPr>
        <p:spPr>
          <a:xfrm>
            <a:off x="10726338" y="6044882"/>
            <a:ext cx="1083951" cy="215444"/>
          </a:xfrm>
          <a:prstGeom prst="rect">
            <a:avLst/>
          </a:prstGeom>
          <a:noFill/>
        </p:spPr>
        <p:txBody>
          <a:bodyPr wrap="none" rtlCol="0">
            <a:spAutoFit/>
          </a:bodyPr>
          <a:lstStyle/>
          <a:p>
            <a:r>
              <a:rPr lang="en-US" sz="800" dirty="0"/>
              <a:t>Photo credit: SFWMD</a:t>
            </a:r>
          </a:p>
        </p:txBody>
      </p:sp>
    </p:spTree>
    <p:extLst>
      <p:ext uri="{BB962C8B-B14F-4D97-AF65-F5344CB8AC3E}">
        <p14:creationId xmlns:p14="http://schemas.microsoft.com/office/powerpoint/2010/main" val="125504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504408"/>
            <a:ext cx="12192000" cy="986377"/>
          </a:xfrm>
        </p:spPr>
        <p:txBody>
          <a:bodyPr/>
          <a:lstStyle/>
          <a:p>
            <a:r>
              <a:rPr lang="en-US" dirty="0"/>
              <a:t>Drivers of fish and wildlife management change </a:t>
            </a:r>
          </a:p>
        </p:txBody>
      </p:sp>
      <p:sp>
        <p:nvSpPr>
          <p:cNvPr id="5" name="Content Placeholder 2"/>
          <p:cNvSpPr>
            <a:spLocks noGrp="1"/>
          </p:cNvSpPr>
          <p:nvPr>
            <p:ph idx="1"/>
          </p:nvPr>
        </p:nvSpPr>
        <p:spPr>
          <a:xfrm>
            <a:off x="-21756" y="1929404"/>
            <a:ext cx="7197541" cy="2833227"/>
          </a:xfrm>
        </p:spPr>
        <p:txBody>
          <a:bodyPr>
            <a:noAutofit/>
          </a:bodyPr>
          <a:lstStyle/>
          <a:p>
            <a:pPr lvl="1">
              <a:lnSpc>
                <a:spcPct val="150000"/>
              </a:lnSpc>
            </a:pPr>
            <a:r>
              <a:rPr lang="en-US" sz="3200" b="1" dirty="0"/>
              <a:t>Agency trust and credibility</a:t>
            </a:r>
          </a:p>
          <a:p>
            <a:pPr lvl="1">
              <a:lnSpc>
                <a:spcPct val="150000"/>
              </a:lnSpc>
            </a:pPr>
            <a:r>
              <a:rPr lang="en-US" sz="3200" b="1" dirty="0"/>
              <a:t>Adequate resources to fulfill mission</a:t>
            </a:r>
          </a:p>
          <a:p>
            <a:pPr lvl="1">
              <a:lnSpc>
                <a:spcPct val="150000"/>
              </a:lnSpc>
            </a:pPr>
            <a:r>
              <a:rPr lang="en-US" sz="3200" b="1" dirty="0"/>
              <a:t>Responsible public trust stewards</a:t>
            </a:r>
          </a:p>
          <a:p>
            <a:pPr lvl="1">
              <a:lnSpc>
                <a:spcPct val="150000"/>
              </a:lnSpc>
            </a:pPr>
            <a:r>
              <a:rPr lang="en-US" sz="3200" b="1" dirty="0"/>
              <a:t>Public service delivery</a:t>
            </a:r>
          </a:p>
          <a:p>
            <a:pPr lvl="1">
              <a:lnSpc>
                <a:spcPct val="150000"/>
              </a:lnSpc>
            </a:pPr>
            <a:r>
              <a:rPr lang="en-US" sz="3200" b="1" dirty="0"/>
              <a:t>Conflicting values and demands</a:t>
            </a:r>
          </a:p>
          <a:p>
            <a:endParaRPr lang="en-US" sz="3200" b="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754" y="3033482"/>
            <a:ext cx="1361322" cy="11053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6076" y="5326388"/>
            <a:ext cx="1155152" cy="118078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8738" y="2164796"/>
            <a:ext cx="1872490" cy="62003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2125" y="3269670"/>
            <a:ext cx="1253953" cy="125395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6549" y="4413566"/>
            <a:ext cx="1130810" cy="115541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94848" y="5037832"/>
            <a:ext cx="1018718" cy="1243806"/>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64094" y="1893641"/>
            <a:ext cx="951005" cy="1162340"/>
          </a:xfrm>
          <a:prstGeom prst="rect">
            <a:avLst/>
          </a:prstGeom>
        </p:spPr>
      </p:pic>
      <p:sp>
        <p:nvSpPr>
          <p:cNvPr id="2" name="AutoShape 2" descr="Image result for colorado game and fish"/>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96198" y="3855564"/>
            <a:ext cx="1122874" cy="1135707"/>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26033" y="5507227"/>
            <a:ext cx="887705" cy="1016533"/>
          </a:xfrm>
          <a:prstGeom prst="rect">
            <a:avLst/>
          </a:prstGeom>
        </p:spPr>
      </p:pic>
    </p:spTree>
    <p:extLst>
      <p:ext uri="{BB962C8B-B14F-4D97-AF65-F5344CB8AC3E}">
        <p14:creationId xmlns:p14="http://schemas.microsoft.com/office/powerpoint/2010/main" val="1256871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693"/>
            <a:ext cx="12192000" cy="1325563"/>
          </a:xfrm>
        </p:spPr>
        <p:txBody>
          <a:bodyPr>
            <a:normAutofit/>
          </a:bodyPr>
          <a:lstStyle/>
          <a:p>
            <a:pPr algn="ctr"/>
            <a:r>
              <a:rPr lang="en-US" dirty="0"/>
              <a:t>Agencies reaction to change?</a:t>
            </a:r>
          </a:p>
        </p:txBody>
      </p:sp>
      <p:sp>
        <p:nvSpPr>
          <p:cNvPr id="3" name="Content Placeholder 2"/>
          <p:cNvSpPr>
            <a:spLocks noGrp="1"/>
          </p:cNvSpPr>
          <p:nvPr>
            <p:ph idx="1"/>
          </p:nvPr>
        </p:nvSpPr>
        <p:spPr>
          <a:xfrm>
            <a:off x="3121646" y="1611872"/>
            <a:ext cx="7589891" cy="2672484"/>
          </a:xfrm>
        </p:spPr>
        <p:txBody>
          <a:bodyPr/>
          <a:lstStyle/>
          <a:p>
            <a:pPr>
              <a:spcAft>
                <a:spcPts val="600"/>
              </a:spcAft>
            </a:pPr>
            <a:r>
              <a:rPr lang="en-US" b="1" dirty="0"/>
              <a:t>Incremental and slow </a:t>
            </a:r>
          </a:p>
          <a:p>
            <a:pPr>
              <a:spcAft>
                <a:spcPts val="600"/>
              </a:spcAft>
            </a:pPr>
            <a:r>
              <a:rPr lang="en-US" b="1" dirty="0"/>
              <a:t>Inconsistent across the country</a:t>
            </a:r>
          </a:p>
          <a:p>
            <a:pPr>
              <a:spcAft>
                <a:spcPts val="600"/>
              </a:spcAft>
            </a:pPr>
            <a:r>
              <a:rPr lang="en-US" b="1" dirty="0"/>
              <a:t>Embraced in some states, resisted in others</a:t>
            </a:r>
          </a:p>
          <a:p>
            <a:pPr>
              <a:spcAft>
                <a:spcPts val="600"/>
              </a:spcAft>
            </a:pPr>
            <a:r>
              <a:rPr lang="en-US" b="1" dirty="0"/>
              <a:t>Emergence of human dimensions of wildlife </a:t>
            </a:r>
          </a:p>
          <a:p>
            <a:endParaRPr lang="en-US" dirty="0"/>
          </a:p>
        </p:txBody>
      </p:sp>
      <p:sp>
        <p:nvSpPr>
          <p:cNvPr id="7" name="AutoShape 4" descr="Image result for inconsisten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2182819" y="6276336"/>
            <a:ext cx="1319592" cy="215444"/>
          </a:xfrm>
          <a:prstGeom prst="rect">
            <a:avLst/>
          </a:prstGeom>
          <a:noFill/>
        </p:spPr>
        <p:txBody>
          <a:bodyPr wrap="none" rtlCol="0">
            <a:spAutoFit/>
          </a:bodyPr>
          <a:lstStyle/>
          <a:p>
            <a:r>
              <a:rPr lang="en-US" sz="800" dirty="0"/>
              <a:t>Photo credit: Univ. Hawaii</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07" y="4384868"/>
            <a:ext cx="2848596" cy="18914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8151" y="4295504"/>
            <a:ext cx="3145204" cy="1969684"/>
          </a:xfrm>
          <a:prstGeom prst="rect">
            <a:avLst/>
          </a:prstGeom>
        </p:spPr>
      </p:pic>
      <p:sp>
        <p:nvSpPr>
          <p:cNvPr id="11" name="TextBox 10"/>
          <p:cNvSpPr txBox="1"/>
          <p:nvPr/>
        </p:nvSpPr>
        <p:spPr>
          <a:xfrm>
            <a:off x="6538452" y="6327987"/>
            <a:ext cx="1074333" cy="215444"/>
          </a:xfrm>
          <a:prstGeom prst="rect">
            <a:avLst/>
          </a:prstGeom>
          <a:noFill/>
        </p:spPr>
        <p:txBody>
          <a:bodyPr wrap="none" rtlCol="0">
            <a:spAutoFit/>
          </a:bodyPr>
          <a:lstStyle/>
          <a:p>
            <a:r>
              <a:rPr lang="en-US" sz="800" dirty="0"/>
              <a:t>Photo credit: toam.tk</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383" y="4316372"/>
            <a:ext cx="2127120" cy="2127120"/>
          </a:xfrm>
          <a:prstGeom prst="rect">
            <a:avLst/>
          </a:prstGeom>
        </p:spPr>
      </p:pic>
      <p:sp>
        <p:nvSpPr>
          <p:cNvPr id="13" name="TextBox 12"/>
          <p:cNvSpPr txBox="1"/>
          <p:nvPr/>
        </p:nvSpPr>
        <p:spPr>
          <a:xfrm>
            <a:off x="10245213" y="6543431"/>
            <a:ext cx="1194558" cy="215444"/>
          </a:xfrm>
          <a:prstGeom prst="rect">
            <a:avLst/>
          </a:prstGeom>
          <a:noFill/>
        </p:spPr>
        <p:txBody>
          <a:bodyPr wrap="none" rtlCol="0">
            <a:spAutoFit/>
          </a:bodyPr>
          <a:lstStyle/>
          <a:p>
            <a:r>
              <a:rPr lang="en-US" sz="800" dirty="0"/>
              <a:t>Photo credit: Seton.com</a:t>
            </a:r>
          </a:p>
        </p:txBody>
      </p:sp>
    </p:spTree>
    <p:extLst>
      <p:ext uri="{BB962C8B-B14F-4D97-AF65-F5344CB8AC3E}">
        <p14:creationId xmlns:p14="http://schemas.microsoft.com/office/powerpoint/2010/main" val="3487944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2302" y="4712435"/>
            <a:ext cx="3964803" cy="646331"/>
          </a:xfrm>
          <a:prstGeom prst="rect">
            <a:avLst/>
          </a:prstGeom>
          <a:noFill/>
        </p:spPr>
        <p:txBody>
          <a:bodyPr wrap="none" rtlCol="0">
            <a:spAutoFit/>
          </a:bodyPr>
          <a:lstStyle/>
          <a:p>
            <a:r>
              <a:rPr lang="en-US" sz="3600" b="1" dirty="0"/>
              <a:t>Resist and Retrench</a:t>
            </a:r>
            <a:endParaRPr lang="en-US" sz="3600" b="1" dirty="0">
              <a:solidFill>
                <a:srgbClr val="FFFF00"/>
              </a:solidFill>
            </a:endParaRPr>
          </a:p>
        </p:txBody>
      </p:sp>
      <p:sp>
        <p:nvSpPr>
          <p:cNvPr id="6" name="TextBox 5"/>
          <p:cNvSpPr txBox="1"/>
          <p:nvPr/>
        </p:nvSpPr>
        <p:spPr>
          <a:xfrm>
            <a:off x="7499462" y="4712436"/>
            <a:ext cx="3757311" cy="646331"/>
          </a:xfrm>
          <a:prstGeom prst="rect">
            <a:avLst/>
          </a:prstGeom>
          <a:noFill/>
        </p:spPr>
        <p:txBody>
          <a:bodyPr wrap="none" rtlCol="0">
            <a:spAutoFit/>
          </a:bodyPr>
          <a:lstStyle/>
          <a:p>
            <a:r>
              <a:rPr lang="en-US" sz="3600" b="1" dirty="0"/>
              <a:t>Revise and Reform</a:t>
            </a:r>
          </a:p>
        </p:txBody>
      </p:sp>
      <p:sp>
        <p:nvSpPr>
          <p:cNvPr id="7" name="TextBox 6"/>
          <p:cNvSpPr txBox="1"/>
          <p:nvPr/>
        </p:nvSpPr>
        <p:spPr>
          <a:xfrm>
            <a:off x="4117756" y="904751"/>
            <a:ext cx="4189480" cy="707886"/>
          </a:xfrm>
          <a:prstGeom prst="rect">
            <a:avLst/>
          </a:prstGeom>
          <a:noFill/>
        </p:spPr>
        <p:txBody>
          <a:bodyPr wrap="none" rtlCol="0">
            <a:spAutoFit/>
          </a:bodyPr>
          <a:lstStyle/>
          <a:p>
            <a:r>
              <a:rPr lang="en-US" sz="4000" b="1" dirty="0"/>
              <a:t>Response</a:t>
            </a:r>
            <a:r>
              <a:rPr lang="en-US" sz="3600" b="1" dirty="0"/>
              <a:t> to Drivers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338465" y="1967996"/>
            <a:ext cx="2816542" cy="2816542"/>
          </a:xfrm>
          <a:prstGeom prst="rect">
            <a:avLst/>
          </a:prstGeom>
        </p:spPr>
      </p:pic>
    </p:spTree>
    <p:extLst>
      <p:ext uri="{BB962C8B-B14F-4D97-AF65-F5344CB8AC3E}">
        <p14:creationId xmlns:p14="http://schemas.microsoft.com/office/powerpoint/2010/main" val="3132600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defRPr sz="3200"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defRPr sz="3200"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defRPr sz="3200"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defRPr sz="3200"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11113</TotalTime>
  <Words>4327</Words>
  <Application>Microsoft Office PowerPoint</Application>
  <PresentationFormat>Widescreen</PresentationFormat>
  <Paragraphs>357</Paragraphs>
  <Slides>40</Slides>
  <Notes>40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40</vt:i4>
      </vt:variant>
    </vt:vector>
  </HeadingPairs>
  <TitlesOfParts>
    <vt:vector size="55" baseType="lpstr">
      <vt:lpstr>Aharoni</vt:lpstr>
      <vt:lpstr>Arial</vt:lpstr>
      <vt:lpstr>Calibri</vt:lpstr>
      <vt:lpstr>Calibri Light</vt:lpstr>
      <vt:lpstr>Century Gothic</vt:lpstr>
      <vt:lpstr>Times New Roman</vt:lpstr>
      <vt:lpstr>Verdana</vt:lpstr>
      <vt:lpstr>Wingdings</vt:lpstr>
      <vt:lpstr>Office Theme</vt:lpstr>
      <vt:lpstr>3_Office Theme</vt:lpstr>
      <vt:lpstr>4_Office Theme</vt:lpstr>
      <vt:lpstr>5_Office Theme</vt:lpstr>
      <vt:lpstr>6_Office Theme</vt:lpstr>
      <vt:lpstr>7_Office Theme</vt:lpstr>
      <vt:lpstr>8_Office Theme</vt:lpstr>
      <vt:lpstr>PowerPoint Presentation</vt:lpstr>
      <vt:lpstr>PowerPoint Presentation</vt:lpstr>
      <vt:lpstr>Webinar Participation</vt:lpstr>
      <vt:lpstr>Webinar Objectives</vt:lpstr>
      <vt:lpstr>PowerPoint Presentation</vt:lpstr>
      <vt:lpstr>Drivers of fish and wildlife management change </vt:lpstr>
      <vt:lpstr>Drivers of fish and wildlife management change </vt:lpstr>
      <vt:lpstr>Agencies reaction to change?</vt:lpstr>
      <vt:lpstr>PowerPoint Presentation</vt:lpstr>
      <vt:lpstr>Change to what?</vt:lpstr>
      <vt:lpstr>Capacity to Change</vt:lpstr>
      <vt:lpstr>Need for guidance</vt:lpstr>
      <vt:lpstr>Public Trust Thinking &amp;  The Public Trust Doctrine</vt:lpstr>
      <vt:lpstr>Public Trust Thinking</vt:lpstr>
      <vt:lpstr>Public Trust Thinking</vt:lpstr>
      <vt:lpstr>What is Governance?</vt:lpstr>
      <vt:lpstr>What is Governance?</vt:lpstr>
      <vt:lpstr>Good Governance </vt:lpstr>
      <vt:lpstr>PowerPoint Presentation</vt:lpstr>
      <vt:lpstr>10 Principles</vt:lpstr>
      <vt:lpstr>Principle 1</vt:lpstr>
      <vt:lpstr>Principle 2</vt:lpstr>
      <vt:lpstr>Principle 3</vt:lpstr>
      <vt:lpstr>Principle 4</vt:lpstr>
      <vt:lpstr>Principle 5</vt:lpstr>
      <vt:lpstr>Principle 6</vt:lpstr>
      <vt:lpstr>Principle 7</vt:lpstr>
      <vt:lpstr>Principle 8</vt:lpstr>
      <vt:lpstr>Principle 9</vt:lpstr>
      <vt:lpstr>Principle 10</vt:lpstr>
      <vt:lpstr>PowerPoint Presentation</vt:lpstr>
      <vt:lpstr>Benefits of Applying WGPs</vt:lpstr>
      <vt:lpstr>Benefits of Applying WGPs</vt:lpstr>
      <vt:lpstr>Applying WGPs</vt:lpstr>
      <vt:lpstr>PowerPoint Presentation</vt:lpstr>
      <vt:lpstr>Translating WGPs into Action</vt:lpstr>
      <vt:lpstr>WGP Assessment Tool</vt:lpstr>
      <vt:lpstr>Interested in learning how to apply WGPs?</vt:lpstr>
      <vt:lpstr>Wrap-Up</vt:lpstr>
      <vt:lpstr>More Resources and Contact Info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Fritts, Tiffany A</dc:creator>
  <cp:lastModifiedBy>Forstchen, Ann</cp:lastModifiedBy>
  <cp:revision>582</cp:revision>
  <cp:lastPrinted>2017-03-15T15:11:27Z</cp:lastPrinted>
  <dcterms:created xsi:type="dcterms:W3CDTF">2015-12-01T18:38:52Z</dcterms:created>
  <dcterms:modified xsi:type="dcterms:W3CDTF">2017-03-15T15:14:49Z</dcterms:modified>
</cp:coreProperties>
</file>